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notesSlides/notesSlide15.xml" ContentType="application/vnd.openxmlformats-officedocument.presentationml.notesSlide+xml"/>
  <Override PartName="/ppt/charts/chart6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768" r:id="rId2"/>
    <p:sldId id="2035" r:id="rId3"/>
    <p:sldId id="2036" r:id="rId4"/>
    <p:sldId id="1899" r:id="rId5"/>
    <p:sldId id="1904" r:id="rId6"/>
    <p:sldId id="1934" r:id="rId7"/>
    <p:sldId id="2042" r:id="rId8"/>
    <p:sldId id="1935" r:id="rId9"/>
    <p:sldId id="1938" r:id="rId10"/>
    <p:sldId id="1939" r:id="rId11"/>
    <p:sldId id="2044" r:id="rId12"/>
    <p:sldId id="1913" r:id="rId13"/>
    <p:sldId id="1943" r:id="rId14"/>
    <p:sldId id="1944" r:id="rId15"/>
    <p:sldId id="2038" r:id="rId16"/>
  </p:sldIdLst>
  <p:sldSz cx="9144000" cy="6858000" type="letter"/>
  <p:notesSz cx="6934200" cy="9220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 userDrawn="1">
          <p15:clr>
            <a:srgbClr val="A4A3A4"/>
          </p15:clr>
        </p15:guide>
        <p15:guide id="2" pos="218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6600"/>
    <a:srgbClr val="3366FF"/>
    <a:srgbClr val="008000"/>
    <a:srgbClr val="0000FE"/>
    <a:srgbClr val="FAFD00"/>
    <a:srgbClr val="99FF99"/>
    <a:srgbClr val="FFCCFF"/>
    <a:srgbClr val="CCFFFF"/>
    <a:srgbClr val="FE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3" autoAdjust="0"/>
    <p:restoredTop sz="86406" autoAdjust="0"/>
  </p:normalViewPr>
  <p:slideViewPr>
    <p:cSldViewPr snapToGrid="0">
      <p:cViewPr>
        <p:scale>
          <a:sx n="130" d="100"/>
          <a:sy n="130" d="100"/>
        </p:scale>
        <p:origin x="160" y="-10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0" d="100"/>
          <a:sy n="110" d="100"/>
        </p:scale>
        <p:origin x="2576" y="184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3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Master’s CAMPUS – LGBQT Students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0.45454545454545453</c:v>
                </c:pt>
                <c:pt idx="1">
                  <c:v>0.76363636363636367</c:v>
                </c:pt>
                <c:pt idx="2">
                  <c:v>0.52727272727272723</c:v>
                </c:pt>
                <c:pt idx="3">
                  <c:v>0.41818181818181815</c:v>
                </c:pt>
                <c:pt idx="4">
                  <c:v>0.50909090909090904</c:v>
                </c:pt>
                <c:pt idx="5">
                  <c:v>0.41818181818181815</c:v>
                </c:pt>
                <c:pt idx="6">
                  <c:v>0.38181818181818183</c:v>
                </c:pt>
                <c:pt idx="7">
                  <c:v>0.30909090909090908</c:v>
                </c:pt>
                <c:pt idx="8">
                  <c:v>0.49090909090909091</c:v>
                </c:pt>
                <c:pt idx="9">
                  <c:v>0.38181818181818183</c:v>
                </c:pt>
                <c:pt idx="10">
                  <c:v>0.30434782608695654</c:v>
                </c:pt>
                <c:pt idx="11">
                  <c:v>0.2608695652173913</c:v>
                </c:pt>
                <c:pt idx="12">
                  <c:v>0.30434782608695654</c:v>
                </c:pt>
                <c:pt idx="13">
                  <c:v>0.47826086956521741</c:v>
                </c:pt>
                <c:pt idx="14">
                  <c:v>0.52173913043478259</c:v>
                </c:pt>
                <c:pt idx="15">
                  <c:v>0.56521739130434778</c:v>
                </c:pt>
                <c:pt idx="16">
                  <c:v>0.52173913043478259</c:v>
                </c:pt>
                <c:pt idx="17">
                  <c:v>0.47826086956521741</c:v>
                </c:pt>
                <c:pt idx="18">
                  <c:v>0.47826086956521741</c:v>
                </c:pt>
                <c:pt idx="19">
                  <c:v>0.39130434782608697</c:v>
                </c:pt>
                <c:pt idx="20">
                  <c:v>0.2608695652173913</c:v>
                </c:pt>
                <c:pt idx="21">
                  <c:v>0.73913043478260865</c:v>
                </c:pt>
                <c:pt idx="22">
                  <c:v>0.47826086956521741</c:v>
                </c:pt>
                <c:pt idx="23">
                  <c:v>0.56521739130434778</c:v>
                </c:pt>
                <c:pt idx="24">
                  <c:v>0.52173913043478259</c:v>
                </c:pt>
                <c:pt idx="25">
                  <c:v>0.34782608695652173</c:v>
                </c:pt>
                <c:pt idx="26">
                  <c:v>0.52173913043478259</c:v>
                </c:pt>
                <c:pt idx="27">
                  <c:v>0.52173913043478259</c:v>
                </c:pt>
                <c:pt idx="28">
                  <c:v>0.65217391304347827</c:v>
                </c:pt>
                <c:pt idx="29">
                  <c:v>0.3125</c:v>
                </c:pt>
                <c:pt idx="30">
                  <c:v>0.3125</c:v>
                </c:pt>
                <c:pt idx="31">
                  <c:v>0.28125</c:v>
                </c:pt>
                <c:pt idx="32">
                  <c:v>0.34375</c:v>
                </c:pt>
                <c:pt idx="33">
                  <c:v>0.57407407407407407</c:v>
                </c:pt>
                <c:pt idx="34">
                  <c:v>0.3888888888888889</c:v>
                </c:pt>
                <c:pt idx="35">
                  <c:v>0.5</c:v>
                </c:pt>
                <c:pt idx="36">
                  <c:v>0.68518518518518523</c:v>
                </c:pt>
                <c:pt idx="37">
                  <c:v>0.62745098039215685</c:v>
                </c:pt>
                <c:pt idx="38">
                  <c:v>0.32558139534883723</c:v>
                </c:pt>
                <c:pt idx="39">
                  <c:v>0.5</c:v>
                </c:pt>
                <c:pt idx="40">
                  <c:v>0.5</c:v>
                </c:pt>
                <c:pt idx="41">
                  <c:v>0.58333333333333337</c:v>
                </c:pt>
                <c:pt idx="42">
                  <c:v>0.71698113207547165</c:v>
                </c:pt>
                <c:pt idx="43">
                  <c:v>0.29545454545454547</c:v>
                </c:pt>
                <c:pt idx="44">
                  <c:v>0.30769230769230771</c:v>
                </c:pt>
                <c:pt idx="45">
                  <c:v>0.47368421052631576</c:v>
                </c:pt>
                <c:pt idx="46">
                  <c:v>0.21951219512195122</c:v>
                </c:pt>
                <c:pt idx="47">
                  <c:v>0.30555555555555558</c:v>
                </c:pt>
                <c:pt idx="48">
                  <c:v>0.59183673469387754</c:v>
                </c:pt>
                <c:pt idx="49">
                  <c:v>0.31428571428571428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0.56459095807263127</c:v>
                </c:pt>
                <c:pt idx="1">
                  <c:v>0.53455703155440615</c:v>
                </c:pt>
                <c:pt idx="2">
                  <c:v>0.71432066946515971</c:v>
                </c:pt>
                <c:pt idx="3">
                  <c:v>0.56383468493221356</c:v>
                </c:pt>
                <c:pt idx="4">
                  <c:v>0.49450544538638552</c:v>
                </c:pt>
                <c:pt idx="5">
                  <c:v>0.62306226873953185</c:v>
                </c:pt>
                <c:pt idx="6">
                  <c:v>0.54357976730162327</c:v>
                </c:pt>
                <c:pt idx="7">
                  <c:v>0.52716620084137056</c:v>
                </c:pt>
                <c:pt idx="8">
                  <c:v>0.65347122146439052</c:v>
                </c:pt>
                <c:pt idx="9">
                  <c:v>0.60664761715138893</c:v>
                </c:pt>
                <c:pt idx="10">
                  <c:v>0.52172854195136165</c:v>
                </c:pt>
                <c:pt idx="11">
                  <c:v>0.54796323931928681</c:v>
                </c:pt>
                <c:pt idx="12">
                  <c:v>0.4924734070980149</c:v>
                </c:pt>
                <c:pt idx="13">
                  <c:v>0.5164150120251928</c:v>
                </c:pt>
                <c:pt idx="14">
                  <c:v>0.51323059198054433</c:v>
                </c:pt>
                <c:pt idx="15">
                  <c:v>0.48326694915838792</c:v>
                </c:pt>
                <c:pt idx="16">
                  <c:v>0.57254449418968689</c:v>
                </c:pt>
                <c:pt idx="17">
                  <c:v>0.56478035828640039</c:v>
                </c:pt>
                <c:pt idx="18">
                  <c:v>0.51589030830974036</c:v>
                </c:pt>
                <c:pt idx="19">
                  <c:v>0.55149998756035357</c:v>
                </c:pt>
                <c:pt idx="20">
                  <c:v>0.56507089831733592</c:v>
                </c:pt>
                <c:pt idx="21">
                  <c:v>0.40894925977317148</c:v>
                </c:pt>
                <c:pt idx="22">
                  <c:v>0.430333261737811</c:v>
                </c:pt>
                <c:pt idx="23">
                  <c:v>0.46040794470207391</c:v>
                </c:pt>
                <c:pt idx="24">
                  <c:v>0.50955702579587192</c:v>
                </c:pt>
                <c:pt idx="25">
                  <c:v>0.39807886466594172</c:v>
                </c:pt>
                <c:pt idx="26">
                  <c:v>0.43501747675101382</c:v>
                </c:pt>
                <c:pt idx="27">
                  <c:v>0.44667505516494133</c:v>
                </c:pt>
                <c:pt idx="28">
                  <c:v>0.42970796876744533</c:v>
                </c:pt>
                <c:pt idx="29">
                  <c:v>0.57360982322999221</c:v>
                </c:pt>
                <c:pt idx="30">
                  <c:v>0.58671949390063205</c:v>
                </c:pt>
                <c:pt idx="31">
                  <c:v>0.54564577734578479</c:v>
                </c:pt>
                <c:pt idx="32">
                  <c:v>0.60250603952021953</c:v>
                </c:pt>
                <c:pt idx="33">
                  <c:v>0.63938224134360122</c:v>
                </c:pt>
                <c:pt idx="34">
                  <c:v>0.46208005639770872</c:v>
                </c:pt>
                <c:pt idx="35">
                  <c:v>0.68550838304008699</c:v>
                </c:pt>
                <c:pt idx="36">
                  <c:v>0.55551637505666351</c:v>
                </c:pt>
                <c:pt idx="37">
                  <c:v>0.58939231216006427</c:v>
                </c:pt>
                <c:pt idx="38">
                  <c:v>0.56770664991787489</c:v>
                </c:pt>
                <c:pt idx="39">
                  <c:v>0.60818088467933107</c:v>
                </c:pt>
                <c:pt idx="40">
                  <c:v>0.66567542193096851</c:v>
                </c:pt>
                <c:pt idx="41">
                  <c:v>0.57796676626096566</c:v>
                </c:pt>
                <c:pt idx="42">
                  <c:v>0.32184373619774925</c:v>
                </c:pt>
                <c:pt idx="43">
                  <c:v>0.46674351469402131</c:v>
                </c:pt>
                <c:pt idx="44">
                  <c:v>0.44541190321318674</c:v>
                </c:pt>
                <c:pt idx="45">
                  <c:v>0.37064644000188557</c:v>
                </c:pt>
                <c:pt idx="46">
                  <c:v>0.43680234064497409</c:v>
                </c:pt>
                <c:pt idx="47">
                  <c:v>0.308292803286765</c:v>
                </c:pt>
                <c:pt idx="48">
                  <c:v>0.4107784954484035</c:v>
                </c:pt>
                <c:pt idx="49">
                  <c:v>0.30998509179179728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Study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Master’s CAMPUS, Straight versus LGBQT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Straight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0-6313-7B43-BCC3-DFF809FBF756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1-6313-7B43-BCC3-DFF809FBF75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6313-7B43-BCC3-DFF809FBF75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6313-7B43-BCC3-DFF809FBF756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4-6313-7B43-BCC3-DFF809FBF756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5-6313-7B43-BCC3-DFF809FBF75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6-6313-7B43-BCC3-DFF809FBF75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7-6313-7B43-BCC3-DFF809FBF756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313-7B43-BCC3-DFF809FBF756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313-7B43-BCC3-DFF809FBF756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6313-7B43-BCC3-DFF809FBF756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313-7B43-BCC3-DFF809FBF756}"/>
                </c:ext>
              </c:extLst>
            </c:dLbl>
            <c:dLbl>
              <c:idx val="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313-7B43-BCC3-DFF809FBF756}"/>
                </c:ext>
              </c:extLst>
            </c:dLbl>
            <c:dLbl>
              <c:idx val="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13-7B43-BCC3-DFF809FBF756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13-7B43-BCC3-DFF809FBF756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313-7B43-BCC3-DFF809FBF756}"/>
                </c:ext>
              </c:extLst>
            </c:dLbl>
            <c:dLbl>
              <c:idx val="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313-7B43-BCC3-DFF809FBF756}"/>
                </c:ext>
              </c:extLst>
            </c:dLbl>
            <c:dLbl>
              <c:idx val="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313-7B43-BCC3-DFF809FBF756}"/>
                </c:ext>
              </c:extLst>
            </c:dLbl>
            <c:dLbl>
              <c:idx val="1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6313-7B43-BCC3-DFF809FBF756}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313-7B43-BCC3-DFF809FBF756}"/>
                </c:ext>
              </c:extLst>
            </c:dLbl>
            <c:dLbl>
              <c:idx val="1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6313-7B43-BCC3-DFF809FBF756}"/>
                </c:ext>
              </c:extLst>
            </c:dLbl>
            <c:dLbl>
              <c:idx val="1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6313-7B43-BCC3-DFF809FBF756}"/>
                </c:ext>
              </c:extLst>
            </c:dLbl>
            <c:dLbl>
              <c:idx val="1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6313-7B43-BCC3-DFF809FBF756}"/>
                </c:ext>
              </c:extLst>
            </c:dLbl>
            <c:dLbl>
              <c:idx val="1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16</a:t>
                    </a:r>
                    <a:endParaRPr lang="en-US" sz="800" dirty="0">
                      <a:solidFill>
                        <a:srgbClr val="3366FF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6313-7B43-BCC3-DFF809FBF756}"/>
                </c:ext>
              </c:extLst>
            </c:dLbl>
            <c:dLbl>
              <c:idx val="1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6313-7B43-BCC3-DFF809FBF756}"/>
                </c:ext>
              </c:extLst>
            </c:dLbl>
            <c:dLbl>
              <c:idx val="1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6313-7B43-BCC3-DFF809FBF756}"/>
                </c:ext>
              </c:extLst>
            </c:dLbl>
            <c:dLbl>
              <c:idx val="1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6313-7B43-BCC3-DFF809FBF756}"/>
                </c:ext>
              </c:extLst>
            </c:dLbl>
            <c:dLbl>
              <c:idx val="1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6313-7B43-BCC3-DFF809FBF756}"/>
                </c:ext>
              </c:extLst>
            </c:dLbl>
            <c:dLbl>
              <c:idx val="2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6313-7B43-BCC3-DFF809FBF756}"/>
                </c:ext>
              </c:extLst>
            </c:dLbl>
            <c:dLbl>
              <c:idx val="2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6313-7B43-BCC3-DFF809FBF756}"/>
                </c:ext>
              </c:extLst>
            </c:dLbl>
            <c:dLbl>
              <c:idx val="2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6313-7B43-BCC3-DFF809FBF756}"/>
                </c:ext>
              </c:extLst>
            </c:dLbl>
            <c:dLbl>
              <c:idx val="2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6313-7B43-BCC3-DFF809FBF756}"/>
                </c:ext>
              </c:extLst>
            </c:dLbl>
            <c:dLbl>
              <c:idx val="2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6313-7B43-BCC3-DFF809FBF756}"/>
                </c:ext>
              </c:extLst>
            </c:dLbl>
            <c:dLbl>
              <c:idx val="2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6313-7B43-BCC3-DFF809FBF756}"/>
                </c:ext>
              </c:extLst>
            </c:dLbl>
            <c:dLbl>
              <c:idx val="2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6313-7B43-BCC3-DFF809FBF756}"/>
                </c:ext>
              </c:extLst>
            </c:dLbl>
            <c:dLbl>
              <c:idx val="2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6313-7B43-BCC3-DFF809FBF756}"/>
                </c:ext>
              </c:extLst>
            </c:dLbl>
            <c:dLbl>
              <c:idx val="2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6313-7B43-BCC3-DFF809FBF756}"/>
                </c:ext>
              </c:extLst>
            </c:dLbl>
            <c:dLbl>
              <c:idx val="2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6313-7B43-BCC3-DFF809FBF756}"/>
                </c:ext>
              </c:extLst>
            </c:dLbl>
            <c:dLbl>
              <c:idx val="3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6313-7B43-BCC3-DFF809FBF756}"/>
                </c:ext>
              </c:extLst>
            </c:dLbl>
            <c:dLbl>
              <c:idx val="3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6313-7B43-BCC3-DFF809FBF756}"/>
                </c:ext>
              </c:extLst>
            </c:dLbl>
            <c:dLbl>
              <c:idx val="3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6313-7B43-BCC3-DFF809FBF756}"/>
                </c:ext>
              </c:extLst>
            </c:dLbl>
            <c:dLbl>
              <c:idx val="3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6313-7B43-BCC3-DFF809FBF756}"/>
                </c:ext>
              </c:extLst>
            </c:dLbl>
            <c:dLbl>
              <c:idx val="3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6313-7B43-BCC3-DFF809FBF756}"/>
                </c:ext>
              </c:extLst>
            </c:dLbl>
            <c:dLbl>
              <c:idx val="3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6313-7B43-BCC3-DFF809FBF756}"/>
                </c:ext>
              </c:extLst>
            </c:dLbl>
            <c:dLbl>
              <c:idx val="3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6313-7B43-BCC3-DFF809FBF756}"/>
                </c:ext>
              </c:extLst>
            </c:dLbl>
            <c:dLbl>
              <c:idx val="3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6313-7B43-BCC3-DFF809FBF756}"/>
                </c:ext>
              </c:extLst>
            </c:dLbl>
            <c:dLbl>
              <c:idx val="3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6313-7B43-BCC3-DFF809FBF756}"/>
                </c:ext>
              </c:extLst>
            </c:dLbl>
            <c:dLbl>
              <c:idx val="3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6313-7B43-BCC3-DFF809FBF756}"/>
                </c:ext>
              </c:extLst>
            </c:dLbl>
            <c:dLbl>
              <c:idx val="4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6313-7B43-BCC3-DFF809FBF756}"/>
                </c:ext>
              </c:extLst>
            </c:dLbl>
            <c:dLbl>
              <c:idx val="4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6313-7B43-BCC3-DFF809FBF756}"/>
                </c:ext>
              </c:extLst>
            </c:dLbl>
            <c:dLbl>
              <c:idx val="4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6313-7B43-BCC3-DFF809FBF756}"/>
                </c:ext>
              </c:extLst>
            </c:dLbl>
            <c:dLbl>
              <c:idx val="4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6313-7B43-BCC3-DFF809FBF756}"/>
                </c:ext>
              </c:extLst>
            </c:dLbl>
            <c:dLbl>
              <c:idx val="4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45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0-6313-7B43-BCC3-DFF809FBF756}"/>
                </c:ext>
              </c:extLst>
            </c:dLbl>
            <c:dLbl>
              <c:idx val="4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1-6313-7B43-BCC3-DFF809FBF756}"/>
                </c:ext>
              </c:extLst>
            </c:dLbl>
            <c:dLbl>
              <c:idx val="4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47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2-6313-7B43-BCC3-DFF809FBF756}"/>
                </c:ext>
              </c:extLst>
            </c:dLbl>
            <c:dLbl>
              <c:idx val="4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3-6313-7B43-BCC3-DFF809FBF756}"/>
                </c:ext>
              </c:extLst>
            </c:dLbl>
            <c:dLbl>
              <c:idx val="4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4-6313-7B43-BCC3-DFF809FBF756}"/>
                </c:ext>
              </c:extLst>
            </c:dLbl>
            <c:dLbl>
              <c:idx val="4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5-6313-7B43-BCC3-DFF809FBF7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0.45454545454545453</c:v>
                </c:pt>
                <c:pt idx="1">
                  <c:v>0.76363636363636367</c:v>
                </c:pt>
                <c:pt idx="2">
                  <c:v>0.52727272727272723</c:v>
                </c:pt>
                <c:pt idx="3">
                  <c:v>0.41818181818181815</c:v>
                </c:pt>
                <c:pt idx="4">
                  <c:v>0.50909090909090904</c:v>
                </c:pt>
                <c:pt idx="5">
                  <c:v>0.41818181818181815</c:v>
                </c:pt>
                <c:pt idx="6">
                  <c:v>0.38181818181818183</c:v>
                </c:pt>
                <c:pt idx="7">
                  <c:v>0.30909090909090908</c:v>
                </c:pt>
                <c:pt idx="8">
                  <c:v>0.49090909090909091</c:v>
                </c:pt>
                <c:pt idx="9">
                  <c:v>0.38181818181818183</c:v>
                </c:pt>
                <c:pt idx="10">
                  <c:v>0.30434782608695654</c:v>
                </c:pt>
                <c:pt idx="11">
                  <c:v>0.2608695652173913</c:v>
                </c:pt>
                <c:pt idx="12">
                  <c:v>0.30434782608695654</c:v>
                </c:pt>
                <c:pt idx="13">
                  <c:v>0.47826086956521741</c:v>
                </c:pt>
                <c:pt idx="14">
                  <c:v>0.52173913043478259</c:v>
                </c:pt>
                <c:pt idx="15">
                  <c:v>0.56521739130434778</c:v>
                </c:pt>
                <c:pt idx="16">
                  <c:v>0.52173913043478259</c:v>
                </c:pt>
                <c:pt idx="17">
                  <c:v>0.47826086956521741</c:v>
                </c:pt>
                <c:pt idx="18">
                  <c:v>0.47826086956521741</c:v>
                </c:pt>
                <c:pt idx="19">
                  <c:v>0.39130434782608697</c:v>
                </c:pt>
                <c:pt idx="20">
                  <c:v>0.2608695652173913</c:v>
                </c:pt>
                <c:pt idx="21">
                  <c:v>0.73913043478260865</c:v>
                </c:pt>
                <c:pt idx="22">
                  <c:v>0.47826086956521741</c:v>
                </c:pt>
                <c:pt idx="23">
                  <c:v>0.56521739130434778</c:v>
                </c:pt>
                <c:pt idx="24">
                  <c:v>0.52173913043478259</c:v>
                </c:pt>
                <c:pt idx="25">
                  <c:v>0.34782608695652173</c:v>
                </c:pt>
                <c:pt idx="26">
                  <c:v>0.52173913043478259</c:v>
                </c:pt>
                <c:pt idx="27">
                  <c:v>0.52173913043478259</c:v>
                </c:pt>
                <c:pt idx="28">
                  <c:v>0.65217391304347827</c:v>
                </c:pt>
                <c:pt idx="29">
                  <c:v>0.3125</c:v>
                </c:pt>
                <c:pt idx="30">
                  <c:v>0.3125</c:v>
                </c:pt>
                <c:pt idx="31">
                  <c:v>0.28125</c:v>
                </c:pt>
                <c:pt idx="32">
                  <c:v>0.34375</c:v>
                </c:pt>
                <c:pt idx="33">
                  <c:v>0.57407407407407407</c:v>
                </c:pt>
                <c:pt idx="34">
                  <c:v>0.3888888888888889</c:v>
                </c:pt>
                <c:pt idx="35">
                  <c:v>0.5</c:v>
                </c:pt>
                <c:pt idx="36">
                  <c:v>0.68518518518518523</c:v>
                </c:pt>
                <c:pt idx="37">
                  <c:v>0.62745098039215685</c:v>
                </c:pt>
                <c:pt idx="38">
                  <c:v>0.32558139534883723</c:v>
                </c:pt>
                <c:pt idx="39">
                  <c:v>0.5</c:v>
                </c:pt>
                <c:pt idx="40">
                  <c:v>0.5</c:v>
                </c:pt>
                <c:pt idx="41">
                  <c:v>0.58333333333333337</c:v>
                </c:pt>
                <c:pt idx="42">
                  <c:v>0.71698113207547165</c:v>
                </c:pt>
                <c:pt idx="43">
                  <c:v>0.29545454545454547</c:v>
                </c:pt>
                <c:pt idx="44">
                  <c:v>0.30769230769230771</c:v>
                </c:pt>
                <c:pt idx="45">
                  <c:v>0.47368421052631576</c:v>
                </c:pt>
                <c:pt idx="46">
                  <c:v>0.21951219512195122</c:v>
                </c:pt>
                <c:pt idx="47">
                  <c:v>0.30555555555555558</c:v>
                </c:pt>
                <c:pt idx="48">
                  <c:v>0.59183673469387754</c:v>
                </c:pt>
                <c:pt idx="49">
                  <c:v>0.31428571428571428</c:v>
                </c:pt>
              </c:numCache>
            </c:numRef>
          </c:xVal>
          <c:yVal>
            <c:numRef>
              <c:f>Sheet1!$B$2:$B$51</c:f>
              <c:numCache>
                <c:formatCode>0%</c:formatCode>
                <c:ptCount val="50"/>
                <c:pt idx="0">
                  <c:v>0.59078590785907859</c:v>
                </c:pt>
                <c:pt idx="1">
                  <c:v>0.72282608695652173</c:v>
                </c:pt>
                <c:pt idx="2">
                  <c:v>0.6512261580381471</c:v>
                </c:pt>
                <c:pt idx="3">
                  <c:v>0.53804347826086951</c:v>
                </c:pt>
                <c:pt idx="4">
                  <c:v>0.50815217391304346</c:v>
                </c:pt>
                <c:pt idx="5">
                  <c:v>0.48509485094850946</c:v>
                </c:pt>
                <c:pt idx="6">
                  <c:v>0.42896174863387976</c:v>
                </c:pt>
                <c:pt idx="7">
                  <c:v>0.48493150684931507</c:v>
                </c:pt>
                <c:pt idx="8">
                  <c:v>0.58695652173913049</c:v>
                </c:pt>
                <c:pt idx="9">
                  <c:v>0.4098360655737705</c:v>
                </c:pt>
                <c:pt idx="10">
                  <c:v>0.4157303370786517</c:v>
                </c:pt>
                <c:pt idx="11">
                  <c:v>0.4157303370786517</c:v>
                </c:pt>
                <c:pt idx="12">
                  <c:v>0.3258426966292135</c:v>
                </c:pt>
                <c:pt idx="13">
                  <c:v>0.5617977528089888</c:v>
                </c:pt>
                <c:pt idx="14">
                  <c:v>0.5280898876404494</c:v>
                </c:pt>
                <c:pt idx="15">
                  <c:v>0.5056179775280899</c:v>
                </c:pt>
                <c:pt idx="16">
                  <c:v>0.43820224719101125</c:v>
                </c:pt>
                <c:pt idx="17">
                  <c:v>0.449438202247191</c:v>
                </c:pt>
                <c:pt idx="18">
                  <c:v>0.4606741573033708</c:v>
                </c:pt>
                <c:pt idx="19">
                  <c:v>0.38202247191011235</c:v>
                </c:pt>
                <c:pt idx="20">
                  <c:v>0.4157303370786517</c:v>
                </c:pt>
                <c:pt idx="21">
                  <c:v>0.7078651685393258</c:v>
                </c:pt>
                <c:pt idx="22">
                  <c:v>0.5280898876404494</c:v>
                </c:pt>
                <c:pt idx="23">
                  <c:v>0.5280898876404494</c:v>
                </c:pt>
                <c:pt idx="24">
                  <c:v>0.6629213483146067</c:v>
                </c:pt>
                <c:pt idx="25">
                  <c:v>0.4044943820224719</c:v>
                </c:pt>
                <c:pt idx="26">
                  <c:v>0.5393258426966292</c:v>
                </c:pt>
                <c:pt idx="27">
                  <c:v>0.43820224719101125</c:v>
                </c:pt>
                <c:pt idx="28">
                  <c:v>0.6966292134831461</c:v>
                </c:pt>
                <c:pt idx="29">
                  <c:v>0.49642857142857144</c:v>
                </c:pt>
                <c:pt idx="30">
                  <c:v>0.47857142857142859</c:v>
                </c:pt>
                <c:pt idx="31">
                  <c:v>0.45357142857142857</c:v>
                </c:pt>
                <c:pt idx="32">
                  <c:v>0.57499999999999996</c:v>
                </c:pt>
                <c:pt idx="33">
                  <c:v>0.5934959349593496</c:v>
                </c:pt>
                <c:pt idx="34">
                  <c:v>0.50543478260869568</c:v>
                </c:pt>
                <c:pt idx="35">
                  <c:v>0.61852861035422346</c:v>
                </c:pt>
                <c:pt idx="36">
                  <c:v>0.74931129476584024</c:v>
                </c:pt>
                <c:pt idx="37">
                  <c:v>0.66767371601208458</c:v>
                </c:pt>
                <c:pt idx="38">
                  <c:v>0.44594594594594594</c:v>
                </c:pt>
                <c:pt idx="39">
                  <c:v>0.47692307692307695</c:v>
                </c:pt>
                <c:pt idx="40">
                  <c:v>0.54411764705882348</c:v>
                </c:pt>
                <c:pt idx="41">
                  <c:v>0.46774193548387094</c:v>
                </c:pt>
                <c:pt idx="42">
                  <c:v>0.65109890109890112</c:v>
                </c:pt>
                <c:pt idx="43">
                  <c:v>0.38983050847457629</c:v>
                </c:pt>
                <c:pt idx="44">
                  <c:v>0.35766423357664234</c:v>
                </c:pt>
                <c:pt idx="45">
                  <c:v>0.52631578947368418</c:v>
                </c:pt>
                <c:pt idx="46">
                  <c:v>0.34686346863468637</c:v>
                </c:pt>
                <c:pt idx="47">
                  <c:v>0.45360824742268041</c:v>
                </c:pt>
                <c:pt idx="48">
                  <c:v>0.66972477064220182</c:v>
                </c:pt>
                <c:pt idx="49">
                  <c:v>0.43627450980392157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313-7B43-BCC3-DFF809FBF756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Sheet2!$B$5:$B$6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Sheet2!$C$5:$C$6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313-7B43-BCC3-DFF809FBF756}"/>
            </c:ext>
          </c:extLst>
        </c:ser>
        <c:ser>
          <c:idx val="2"/>
          <c:order val="2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Sheet3!$B$5:$B$6</c:f>
              <c:numCache>
                <c:formatCode>General</c:formatCode>
                <c:ptCount val="2"/>
                <c:pt idx="0">
                  <c:v>6.5000000000000002E-2</c:v>
                </c:pt>
                <c:pt idx="1">
                  <c:v>1</c:v>
                </c:pt>
              </c:numCache>
            </c:numRef>
          </c:xVal>
          <c:yVal>
            <c:numRef>
              <c:f>Sheet3!$C$5:$C$6</c:f>
              <c:numCache>
                <c:formatCode>General</c:formatCode>
                <c:ptCount val="2"/>
                <c:pt idx="0">
                  <c:v>0</c:v>
                </c:pt>
                <c:pt idx="1">
                  <c:v>0.93500000000000005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313-7B43-BCC3-DFF809FBF756}"/>
            </c:ext>
          </c:extLst>
        </c:ser>
        <c:ser>
          <c:idx val="3"/>
          <c:order val="3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Sheet4!$B$5:$B$6</c:f>
              <c:numCache>
                <c:formatCode>General</c:formatCode>
                <c:ptCount val="2"/>
                <c:pt idx="0">
                  <c:v>0</c:v>
                </c:pt>
                <c:pt idx="1">
                  <c:v>0.93500000000000005</c:v>
                </c:pt>
              </c:numCache>
            </c:numRef>
          </c:xVal>
          <c:yVal>
            <c:numRef>
              <c:f>Sheet4!$C$5:$C$6</c:f>
              <c:numCache>
                <c:formatCode>General</c:formatCode>
                <c:ptCount val="2"/>
                <c:pt idx="0">
                  <c:v>6.5000000000000002E-2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313-7B43-BCC3-DFF809FBF756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-1306285376"/>
        <c:axId val="-1328833952"/>
      </c:scatterChart>
      <c:valAx>
        <c:axId val="-1306285376"/>
        <c:scaling>
          <c:orientation val="minMax"/>
          <c:max val="0.9"/>
          <c:min val="0.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LGBQT Attribute 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Rating (% 8-10)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28833952"/>
        <c:crosses val="autoZero"/>
        <c:crossBetween val="midCat"/>
        <c:majorUnit val="0.1"/>
      </c:valAx>
      <c:valAx>
        <c:axId val="-1328833952"/>
        <c:scaling>
          <c:orientation val="minMax"/>
          <c:max val="0.9"/>
          <c:min val="0.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Straight Attribute Rating (% 8-10)</a:t>
                </a:r>
                <a:endParaRPr lang="en-US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06285376"/>
        <c:crosses val="autoZero"/>
        <c:crossBetween val="midCat"/>
        <c:majorUnit val="0.1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Master’s ONLINE – LGBQT Students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0.50588235294117645</c:v>
                </c:pt>
                <c:pt idx="1">
                  <c:v>0.6588235294117647</c:v>
                </c:pt>
                <c:pt idx="2">
                  <c:v>0.56470588235294117</c:v>
                </c:pt>
                <c:pt idx="3">
                  <c:v>0.4</c:v>
                </c:pt>
                <c:pt idx="4">
                  <c:v>0.30952380952380953</c:v>
                </c:pt>
                <c:pt idx="5">
                  <c:v>0.43529411764705883</c:v>
                </c:pt>
                <c:pt idx="6">
                  <c:v>0</c:v>
                </c:pt>
                <c:pt idx="7">
                  <c:v>0.29411764705882354</c:v>
                </c:pt>
                <c:pt idx="8">
                  <c:v>0.52941176470588236</c:v>
                </c:pt>
                <c:pt idx="9">
                  <c:v>0.29411764705882354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0.23529411764705882</c:v>
                </c:pt>
                <c:pt idx="30">
                  <c:v>0.29411764705882354</c:v>
                </c:pt>
                <c:pt idx="31">
                  <c:v>0.2</c:v>
                </c:pt>
                <c:pt idx="32">
                  <c:v>0.44705882352941179</c:v>
                </c:pt>
                <c:pt idx="33">
                  <c:v>0.6588235294117647</c:v>
                </c:pt>
                <c:pt idx="34">
                  <c:v>0.41176470588235292</c:v>
                </c:pt>
                <c:pt idx="35">
                  <c:v>0.58823529411764708</c:v>
                </c:pt>
                <c:pt idx="36">
                  <c:v>0.75294117647058822</c:v>
                </c:pt>
                <c:pt idx="37">
                  <c:v>0.5714285714285714</c:v>
                </c:pt>
                <c:pt idx="38">
                  <c:v>0.2982456140350877</c:v>
                </c:pt>
                <c:pt idx="39">
                  <c:v>0.44444444444444442</c:v>
                </c:pt>
                <c:pt idx="40">
                  <c:v>0.5</c:v>
                </c:pt>
                <c:pt idx="41">
                  <c:v>0.3</c:v>
                </c:pt>
                <c:pt idx="42">
                  <c:v>0.7857142857142857</c:v>
                </c:pt>
                <c:pt idx="43">
                  <c:v>0.46511627906976744</c:v>
                </c:pt>
                <c:pt idx="44">
                  <c:v>0.43243243243243246</c:v>
                </c:pt>
                <c:pt idx="45">
                  <c:v>0.45454545454545453</c:v>
                </c:pt>
                <c:pt idx="46">
                  <c:v>0.3125</c:v>
                </c:pt>
                <c:pt idx="47">
                  <c:v>0.41176470588235292</c:v>
                </c:pt>
                <c:pt idx="48">
                  <c:v>0.84615384615384615</c:v>
                </c:pt>
                <c:pt idx="49">
                  <c:v>0.52173913043478259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0.50742073151799783</c:v>
                </c:pt>
                <c:pt idx="1">
                  <c:v>0.50160660297146498</c:v>
                </c:pt>
                <c:pt idx="2">
                  <c:v>0.72363824846692437</c:v>
                </c:pt>
                <c:pt idx="3">
                  <c:v>0.52636975193246793</c:v>
                </c:pt>
                <c:pt idx="4">
                  <c:v>0.44651152489622342</c:v>
                </c:pt>
                <c:pt idx="5">
                  <c:v>0.59397030675774076</c:v>
                </c:pt>
                <c:pt idx="6">
                  <c:v>0</c:v>
                </c:pt>
                <c:pt idx="7">
                  <c:v>0.54968041923057021</c:v>
                </c:pt>
                <c:pt idx="8">
                  <c:v>0.64566376144814219</c:v>
                </c:pt>
                <c:pt idx="9">
                  <c:v>0.57031896711800878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0.54579606062769814</c:v>
                </c:pt>
                <c:pt idx="30">
                  <c:v>0.46075598966539066</c:v>
                </c:pt>
                <c:pt idx="31">
                  <c:v>0.50418019425133109</c:v>
                </c:pt>
                <c:pt idx="32">
                  <c:v>0.56495952757558321</c:v>
                </c:pt>
                <c:pt idx="33">
                  <c:v>0.60290078206256348</c:v>
                </c:pt>
                <c:pt idx="34">
                  <c:v>0.45039214350344181</c:v>
                </c:pt>
                <c:pt idx="35">
                  <c:v>0.77682538949241664</c:v>
                </c:pt>
                <c:pt idx="36">
                  <c:v>0.46775875297105185</c:v>
                </c:pt>
                <c:pt idx="37">
                  <c:v>0.50111491770542405</c:v>
                </c:pt>
                <c:pt idx="38">
                  <c:v>0.58384287660618461</c:v>
                </c:pt>
                <c:pt idx="39">
                  <c:v>0.3559796860977702</c:v>
                </c:pt>
                <c:pt idx="40">
                  <c:v>0.37180180390150758</c:v>
                </c:pt>
                <c:pt idx="41">
                  <c:v>0.41011698302828492</c:v>
                </c:pt>
                <c:pt idx="42">
                  <c:v>0.23333094012940278</c:v>
                </c:pt>
                <c:pt idx="43">
                  <c:v>0.37512775179972052</c:v>
                </c:pt>
                <c:pt idx="44">
                  <c:v>0.42194653419702655</c:v>
                </c:pt>
                <c:pt idx="45">
                  <c:v>0.32710758981656279</c:v>
                </c:pt>
                <c:pt idx="46">
                  <c:v>0.3512341698336966</c:v>
                </c:pt>
                <c:pt idx="47">
                  <c:v>0.19017890003220592</c:v>
                </c:pt>
                <c:pt idx="48">
                  <c:v>0.16225045983097325</c:v>
                </c:pt>
                <c:pt idx="49">
                  <c:v>0.24589376501464183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Study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Master’s ONLINE, Straight versus LGBQT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Straight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0-6313-7B43-BCC3-DFF809FBF756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1-6313-7B43-BCC3-DFF809FBF75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6313-7B43-BCC3-DFF809FBF75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6313-7B43-BCC3-DFF809FBF756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4-6313-7B43-BCC3-DFF809FBF756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5-6313-7B43-BCC3-DFF809FBF75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6-6313-7B43-BCC3-DFF809FBF75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7-6313-7B43-BCC3-DFF809FBF756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313-7B43-BCC3-DFF809FBF756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313-7B43-BCC3-DFF809FBF756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6313-7B43-BCC3-DFF809FBF756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313-7B43-BCC3-DFF809FBF756}"/>
                </c:ext>
              </c:extLst>
            </c:dLbl>
            <c:dLbl>
              <c:idx val="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313-7B43-BCC3-DFF809FBF756}"/>
                </c:ext>
              </c:extLst>
            </c:dLbl>
            <c:dLbl>
              <c:idx val="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13-7B43-BCC3-DFF809FBF756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13-7B43-BCC3-DFF809FBF756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313-7B43-BCC3-DFF809FBF756}"/>
                </c:ext>
              </c:extLst>
            </c:dLbl>
            <c:dLbl>
              <c:idx val="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313-7B43-BCC3-DFF809FBF756}"/>
                </c:ext>
              </c:extLst>
            </c:dLbl>
            <c:dLbl>
              <c:idx val="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313-7B43-BCC3-DFF809FBF756}"/>
                </c:ext>
              </c:extLst>
            </c:dLbl>
            <c:dLbl>
              <c:idx val="1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6313-7B43-BCC3-DFF809FBF756}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313-7B43-BCC3-DFF809FBF756}"/>
                </c:ext>
              </c:extLst>
            </c:dLbl>
            <c:dLbl>
              <c:idx val="1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6313-7B43-BCC3-DFF809FBF756}"/>
                </c:ext>
              </c:extLst>
            </c:dLbl>
            <c:dLbl>
              <c:idx val="1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6313-7B43-BCC3-DFF809FBF756}"/>
                </c:ext>
              </c:extLst>
            </c:dLbl>
            <c:dLbl>
              <c:idx val="1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6313-7B43-BCC3-DFF809FBF756}"/>
                </c:ext>
              </c:extLst>
            </c:dLbl>
            <c:dLbl>
              <c:idx val="1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16</a:t>
                    </a:r>
                    <a:endParaRPr lang="en-US" sz="800" dirty="0">
                      <a:solidFill>
                        <a:srgbClr val="3366FF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6313-7B43-BCC3-DFF809FBF756}"/>
                </c:ext>
              </c:extLst>
            </c:dLbl>
            <c:dLbl>
              <c:idx val="1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6313-7B43-BCC3-DFF809FBF756}"/>
                </c:ext>
              </c:extLst>
            </c:dLbl>
            <c:dLbl>
              <c:idx val="1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6313-7B43-BCC3-DFF809FBF756}"/>
                </c:ext>
              </c:extLst>
            </c:dLbl>
            <c:dLbl>
              <c:idx val="1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6313-7B43-BCC3-DFF809FBF756}"/>
                </c:ext>
              </c:extLst>
            </c:dLbl>
            <c:dLbl>
              <c:idx val="1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6313-7B43-BCC3-DFF809FBF756}"/>
                </c:ext>
              </c:extLst>
            </c:dLbl>
            <c:dLbl>
              <c:idx val="2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6313-7B43-BCC3-DFF809FBF756}"/>
                </c:ext>
              </c:extLst>
            </c:dLbl>
            <c:dLbl>
              <c:idx val="2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6313-7B43-BCC3-DFF809FBF756}"/>
                </c:ext>
              </c:extLst>
            </c:dLbl>
            <c:dLbl>
              <c:idx val="2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6313-7B43-BCC3-DFF809FBF756}"/>
                </c:ext>
              </c:extLst>
            </c:dLbl>
            <c:dLbl>
              <c:idx val="2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6313-7B43-BCC3-DFF809FBF756}"/>
                </c:ext>
              </c:extLst>
            </c:dLbl>
            <c:dLbl>
              <c:idx val="2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6313-7B43-BCC3-DFF809FBF756}"/>
                </c:ext>
              </c:extLst>
            </c:dLbl>
            <c:dLbl>
              <c:idx val="2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6313-7B43-BCC3-DFF809FBF756}"/>
                </c:ext>
              </c:extLst>
            </c:dLbl>
            <c:dLbl>
              <c:idx val="2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6313-7B43-BCC3-DFF809FBF756}"/>
                </c:ext>
              </c:extLst>
            </c:dLbl>
            <c:dLbl>
              <c:idx val="2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6313-7B43-BCC3-DFF809FBF756}"/>
                </c:ext>
              </c:extLst>
            </c:dLbl>
            <c:dLbl>
              <c:idx val="2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6313-7B43-BCC3-DFF809FBF756}"/>
                </c:ext>
              </c:extLst>
            </c:dLbl>
            <c:dLbl>
              <c:idx val="2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6313-7B43-BCC3-DFF809FBF756}"/>
                </c:ext>
              </c:extLst>
            </c:dLbl>
            <c:dLbl>
              <c:idx val="3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6313-7B43-BCC3-DFF809FBF756}"/>
                </c:ext>
              </c:extLst>
            </c:dLbl>
            <c:dLbl>
              <c:idx val="3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6313-7B43-BCC3-DFF809FBF756}"/>
                </c:ext>
              </c:extLst>
            </c:dLbl>
            <c:dLbl>
              <c:idx val="3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6313-7B43-BCC3-DFF809FBF756}"/>
                </c:ext>
              </c:extLst>
            </c:dLbl>
            <c:dLbl>
              <c:idx val="3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6313-7B43-BCC3-DFF809FBF756}"/>
                </c:ext>
              </c:extLst>
            </c:dLbl>
            <c:dLbl>
              <c:idx val="3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6313-7B43-BCC3-DFF809FBF756}"/>
                </c:ext>
              </c:extLst>
            </c:dLbl>
            <c:dLbl>
              <c:idx val="3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6313-7B43-BCC3-DFF809FBF756}"/>
                </c:ext>
              </c:extLst>
            </c:dLbl>
            <c:dLbl>
              <c:idx val="3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6313-7B43-BCC3-DFF809FBF756}"/>
                </c:ext>
              </c:extLst>
            </c:dLbl>
            <c:dLbl>
              <c:idx val="3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6313-7B43-BCC3-DFF809FBF756}"/>
                </c:ext>
              </c:extLst>
            </c:dLbl>
            <c:dLbl>
              <c:idx val="3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6313-7B43-BCC3-DFF809FBF756}"/>
                </c:ext>
              </c:extLst>
            </c:dLbl>
            <c:dLbl>
              <c:idx val="3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6313-7B43-BCC3-DFF809FBF756}"/>
                </c:ext>
              </c:extLst>
            </c:dLbl>
            <c:dLbl>
              <c:idx val="4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6313-7B43-BCC3-DFF809FBF756}"/>
                </c:ext>
              </c:extLst>
            </c:dLbl>
            <c:dLbl>
              <c:idx val="4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6313-7B43-BCC3-DFF809FBF756}"/>
                </c:ext>
              </c:extLst>
            </c:dLbl>
            <c:dLbl>
              <c:idx val="4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6313-7B43-BCC3-DFF809FBF756}"/>
                </c:ext>
              </c:extLst>
            </c:dLbl>
            <c:dLbl>
              <c:idx val="4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6313-7B43-BCC3-DFF809FBF756}"/>
                </c:ext>
              </c:extLst>
            </c:dLbl>
            <c:dLbl>
              <c:idx val="4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45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0-6313-7B43-BCC3-DFF809FBF756}"/>
                </c:ext>
              </c:extLst>
            </c:dLbl>
            <c:dLbl>
              <c:idx val="4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1-6313-7B43-BCC3-DFF809FBF756}"/>
                </c:ext>
              </c:extLst>
            </c:dLbl>
            <c:dLbl>
              <c:idx val="4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47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2-6313-7B43-BCC3-DFF809FBF756}"/>
                </c:ext>
              </c:extLst>
            </c:dLbl>
            <c:dLbl>
              <c:idx val="4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3-6313-7B43-BCC3-DFF809FBF756}"/>
                </c:ext>
              </c:extLst>
            </c:dLbl>
            <c:dLbl>
              <c:idx val="4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4-6313-7B43-BCC3-DFF809FBF756}"/>
                </c:ext>
              </c:extLst>
            </c:dLbl>
            <c:dLbl>
              <c:idx val="4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5-6313-7B43-BCC3-DFF809FBF7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0.50588235294117645</c:v>
                </c:pt>
                <c:pt idx="1">
                  <c:v>0.6588235294117647</c:v>
                </c:pt>
                <c:pt idx="2">
                  <c:v>0.56470588235294117</c:v>
                </c:pt>
                <c:pt idx="3">
                  <c:v>0.4</c:v>
                </c:pt>
                <c:pt idx="4">
                  <c:v>0.30952380952380953</c:v>
                </c:pt>
                <c:pt idx="5">
                  <c:v>0.43529411764705883</c:v>
                </c:pt>
                <c:pt idx="6">
                  <c:v>0</c:v>
                </c:pt>
                <c:pt idx="7">
                  <c:v>0.29411764705882354</c:v>
                </c:pt>
                <c:pt idx="8">
                  <c:v>0.52941176470588236</c:v>
                </c:pt>
                <c:pt idx="9">
                  <c:v>0.29411764705882354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0.23529411764705882</c:v>
                </c:pt>
                <c:pt idx="30">
                  <c:v>0.29411764705882354</c:v>
                </c:pt>
                <c:pt idx="31">
                  <c:v>0.2</c:v>
                </c:pt>
                <c:pt idx="32">
                  <c:v>0.44705882352941179</c:v>
                </c:pt>
                <c:pt idx="33">
                  <c:v>0.6588235294117647</c:v>
                </c:pt>
                <c:pt idx="34">
                  <c:v>0.41176470588235292</c:v>
                </c:pt>
                <c:pt idx="35">
                  <c:v>0.58823529411764708</c:v>
                </c:pt>
                <c:pt idx="36">
                  <c:v>0.75294117647058822</c:v>
                </c:pt>
                <c:pt idx="37">
                  <c:v>0.5714285714285714</c:v>
                </c:pt>
                <c:pt idx="38">
                  <c:v>0.2982456140350877</c:v>
                </c:pt>
                <c:pt idx="39">
                  <c:v>0.44444444444444442</c:v>
                </c:pt>
                <c:pt idx="40">
                  <c:v>0.5</c:v>
                </c:pt>
                <c:pt idx="41">
                  <c:v>0.3</c:v>
                </c:pt>
                <c:pt idx="42">
                  <c:v>0.7857142857142857</c:v>
                </c:pt>
                <c:pt idx="43">
                  <c:v>0.46511627906976744</c:v>
                </c:pt>
                <c:pt idx="44">
                  <c:v>0.43243243243243246</c:v>
                </c:pt>
                <c:pt idx="45">
                  <c:v>0.45454545454545453</c:v>
                </c:pt>
                <c:pt idx="46">
                  <c:v>0.3125</c:v>
                </c:pt>
                <c:pt idx="47">
                  <c:v>0.41176470588235292</c:v>
                </c:pt>
                <c:pt idx="48">
                  <c:v>0.84615384615384615</c:v>
                </c:pt>
                <c:pt idx="49">
                  <c:v>0.52173913043478259</c:v>
                </c:pt>
              </c:numCache>
            </c:numRef>
          </c:xVal>
          <c:yVal>
            <c:numRef>
              <c:f>Sheet1!$B$2:$B$51</c:f>
              <c:numCache>
                <c:formatCode>0%</c:formatCode>
                <c:ptCount val="50"/>
                <c:pt idx="0">
                  <c:v>0.59747292418772568</c:v>
                </c:pt>
                <c:pt idx="1">
                  <c:v>0.74729241877256314</c:v>
                </c:pt>
                <c:pt idx="2">
                  <c:v>0.65942028985507251</c:v>
                </c:pt>
                <c:pt idx="3">
                  <c:v>0.46195652173913043</c:v>
                </c:pt>
                <c:pt idx="4">
                  <c:v>0.41636363636363638</c:v>
                </c:pt>
                <c:pt idx="5">
                  <c:v>0.51805054151624552</c:v>
                </c:pt>
                <c:pt idx="6">
                  <c:v>0</c:v>
                </c:pt>
                <c:pt idx="7">
                  <c:v>0.40217391304347827</c:v>
                </c:pt>
                <c:pt idx="8">
                  <c:v>0.55956678700361007</c:v>
                </c:pt>
                <c:pt idx="9">
                  <c:v>0.38155515370705245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0.40933572710951527</c:v>
                </c:pt>
                <c:pt idx="30">
                  <c:v>0.39676840215439857</c:v>
                </c:pt>
                <c:pt idx="31">
                  <c:v>0.28186714542190305</c:v>
                </c:pt>
                <c:pt idx="32">
                  <c:v>0.52244165170556556</c:v>
                </c:pt>
                <c:pt idx="33">
                  <c:v>0.71223021582733814</c:v>
                </c:pt>
                <c:pt idx="34">
                  <c:v>0.52252252252252251</c:v>
                </c:pt>
                <c:pt idx="35">
                  <c:v>0.68705035971223016</c:v>
                </c:pt>
                <c:pt idx="36">
                  <c:v>0.80505415162454874</c:v>
                </c:pt>
                <c:pt idx="37">
                  <c:v>0.61462450592885376</c:v>
                </c:pt>
                <c:pt idx="38">
                  <c:v>0.44303797468354428</c:v>
                </c:pt>
                <c:pt idx="39">
                  <c:v>0.38461538461538464</c:v>
                </c:pt>
                <c:pt idx="40">
                  <c:v>0.39344262295081966</c:v>
                </c:pt>
                <c:pt idx="41">
                  <c:v>0.38461538461538464</c:v>
                </c:pt>
                <c:pt idx="42">
                  <c:v>0.91312384473197783</c:v>
                </c:pt>
                <c:pt idx="43">
                  <c:v>0.52564102564102566</c:v>
                </c:pt>
                <c:pt idx="44">
                  <c:v>0.42857142857142855</c:v>
                </c:pt>
                <c:pt idx="45">
                  <c:v>0.57391304347826089</c:v>
                </c:pt>
                <c:pt idx="46">
                  <c:v>0.42574257425742573</c:v>
                </c:pt>
                <c:pt idx="47">
                  <c:v>0.52127659574468088</c:v>
                </c:pt>
                <c:pt idx="48">
                  <c:v>0.86621315192743764</c:v>
                </c:pt>
                <c:pt idx="49">
                  <c:v>0.68831168831168832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313-7B43-BCC3-DFF809FBF756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Sheet2!$B$5:$B$6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Sheet2!$C$5:$C$6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313-7B43-BCC3-DFF809FBF756}"/>
            </c:ext>
          </c:extLst>
        </c:ser>
        <c:ser>
          <c:idx val="2"/>
          <c:order val="2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Sheet3!$B$5:$B$6</c:f>
              <c:numCache>
                <c:formatCode>General</c:formatCode>
                <c:ptCount val="2"/>
                <c:pt idx="0">
                  <c:v>0.05</c:v>
                </c:pt>
                <c:pt idx="1">
                  <c:v>1</c:v>
                </c:pt>
              </c:numCache>
            </c:numRef>
          </c:xVal>
          <c:yVal>
            <c:numRef>
              <c:f>Sheet3!$C$5:$C$6</c:f>
              <c:numCache>
                <c:formatCode>General</c:formatCode>
                <c:ptCount val="2"/>
                <c:pt idx="0">
                  <c:v>0</c:v>
                </c:pt>
                <c:pt idx="1">
                  <c:v>0.95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313-7B43-BCC3-DFF809FBF756}"/>
            </c:ext>
          </c:extLst>
        </c:ser>
        <c:ser>
          <c:idx val="3"/>
          <c:order val="3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Sheet4!$B$5:$B$6</c:f>
              <c:numCache>
                <c:formatCode>General</c:formatCode>
                <c:ptCount val="2"/>
                <c:pt idx="0">
                  <c:v>0</c:v>
                </c:pt>
                <c:pt idx="1">
                  <c:v>0.95</c:v>
                </c:pt>
              </c:numCache>
            </c:numRef>
          </c:xVal>
          <c:yVal>
            <c:numRef>
              <c:f>Sheet4!$C$5:$C$6</c:f>
              <c:numCache>
                <c:formatCode>General</c:formatCode>
                <c:ptCount val="2"/>
                <c:pt idx="0">
                  <c:v>0.05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313-7B43-BCC3-DFF809FBF756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-1306285376"/>
        <c:axId val="-1328833952"/>
      </c:scatterChart>
      <c:valAx>
        <c:axId val="-1306285376"/>
        <c:scaling>
          <c:orientation val="minMax"/>
          <c:max val="0.9"/>
          <c:min val="0.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LGBQT Attribute 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Rating (% 8-10)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28833952"/>
        <c:crosses val="autoZero"/>
        <c:crossBetween val="midCat"/>
        <c:majorUnit val="0.1"/>
      </c:valAx>
      <c:valAx>
        <c:axId val="-1328833952"/>
        <c:scaling>
          <c:orientation val="minMax"/>
          <c:max val="0.9"/>
          <c:min val="0.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Straight Attribute Rating (% 8-10)</a:t>
                </a:r>
                <a:endParaRPr lang="en-US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06285376"/>
        <c:crosses val="autoZero"/>
        <c:crossBetween val="midCat"/>
        <c:majorUnit val="0.1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</a:t>
            </a:r>
            <a:r>
              <a:rPr lang="en-US" sz="1200" baseline="0" dirty="0" err="1"/>
              <a:t>Ph.D</a:t>
            </a:r>
            <a:r>
              <a:rPr lang="en-US" sz="1200" baseline="0" dirty="0"/>
              <a:t> – LGBQT Students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0.39772727272727271</c:v>
                </c:pt>
                <c:pt idx="1">
                  <c:v>0.54545454545454541</c:v>
                </c:pt>
                <c:pt idx="2">
                  <c:v>0.39772727272727271</c:v>
                </c:pt>
                <c:pt idx="3">
                  <c:v>0.38636363636363635</c:v>
                </c:pt>
                <c:pt idx="4">
                  <c:v>0.36363636363636365</c:v>
                </c:pt>
                <c:pt idx="5">
                  <c:v>0.30681818181818182</c:v>
                </c:pt>
                <c:pt idx="6">
                  <c:v>0.28409090909090912</c:v>
                </c:pt>
                <c:pt idx="7">
                  <c:v>0.31818181818181818</c:v>
                </c:pt>
                <c:pt idx="8">
                  <c:v>0.40909090909090912</c:v>
                </c:pt>
                <c:pt idx="9">
                  <c:v>0.23863636363636365</c:v>
                </c:pt>
                <c:pt idx="10">
                  <c:v>0.42045454545454547</c:v>
                </c:pt>
                <c:pt idx="11">
                  <c:v>0.42045454545454547</c:v>
                </c:pt>
                <c:pt idx="12">
                  <c:v>0.36363636363636365</c:v>
                </c:pt>
                <c:pt idx="13">
                  <c:v>0.57954545454545459</c:v>
                </c:pt>
                <c:pt idx="14">
                  <c:v>0.56818181818181823</c:v>
                </c:pt>
                <c:pt idx="15">
                  <c:v>0.59090909090909094</c:v>
                </c:pt>
                <c:pt idx="16">
                  <c:v>0.56818181818181823</c:v>
                </c:pt>
                <c:pt idx="17">
                  <c:v>0.59090909090909094</c:v>
                </c:pt>
                <c:pt idx="18">
                  <c:v>0.55681818181818177</c:v>
                </c:pt>
                <c:pt idx="19">
                  <c:v>0.38636363636363635</c:v>
                </c:pt>
                <c:pt idx="20">
                  <c:v>0.32954545454545453</c:v>
                </c:pt>
                <c:pt idx="21">
                  <c:v>0.69318181818181823</c:v>
                </c:pt>
                <c:pt idx="22">
                  <c:v>0.53409090909090906</c:v>
                </c:pt>
                <c:pt idx="23">
                  <c:v>0.45454545454545453</c:v>
                </c:pt>
                <c:pt idx="24">
                  <c:v>0.56818181818181823</c:v>
                </c:pt>
                <c:pt idx="25">
                  <c:v>0.39772727272727271</c:v>
                </c:pt>
                <c:pt idx="26">
                  <c:v>0.55681818181818177</c:v>
                </c:pt>
                <c:pt idx="27">
                  <c:v>0.40909090909090912</c:v>
                </c:pt>
                <c:pt idx="28">
                  <c:v>0.56818181818181823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0.42528735632183906</c:v>
                </c:pt>
                <c:pt idx="34">
                  <c:v>0.51724137931034486</c:v>
                </c:pt>
                <c:pt idx="35">
                  <c:v>0.43023255813953487</c:v>
                </c:pt>
                <c:pt idx="36">
                  <c:v>0.5977011494252874</c:v>
                </c:pt>
                <c:pt idx="37">
                  <c:v>0.6588235294117647</c:v>
                </c:pt>
                <c:pt idx="38">
                  <c:v>0.25641025641025639</c:v>
                </c:pt>
                <c:pt idx="39">
                  <c:v>0.47761194029850745</c:v>
                </c:pt>
                <c:pt idx="40">
                  <c:v>0.54666666666666663</c:v>
                </c:pt>
                <c:pt idx="41">
                  <c:v>0.36</c:v>
                </c:pt>
                <c:pt idx="42">
                  <c:v>0.31034482758620691</c:v>
                </c:pt>
                <c:pt idx="43">
                  <c:v>0.14117647058823529</c:v>
                </c:pt>
                <c:pt idx="44">
                  <c:v>0.1111111111111111</c:v>
                </c:pt>
                <c:pt idx="45">
                  <c:v>0.16867469879518071</c:v>
                </c:pt>
                <c:pt idx="46">
                  <c:v>0.125</c:v>
                </c:pt>
                <c:pt idx="47">
                  <c:v>0.16455696202531644</c:v>
                </c:pt>
                <c:pt idx="48">
                  <c:v>0.36585365853658536</c:v>
                </c:pt>
                <c:pt idx="49">
                  <c:v>9.8765432098765427E-2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0.52280307530817371</c:v>
                </c:pt>
                <c:pt idx="1">
                  <c:v>0.50818436728189875</c:v>
                </c:pt>
                <c:pt idx="2">
                  <c:v>0.75499874627982566</c:v>
                </c:pt>
                <c:pt idx="3">
                  <c:v>0.59041408476177859</c:v>
                </c:pt>
                <c:pt idx="4">
                  <c:v>0.52526350010659617</c:v>
                </c:pt>
                <c:pt idx="5">
                  <c:v>0.65410313581121649</c:v>
                </c:pt>
                <c:pt idx="6">
                  <c:v>0.57215890823657856</c:v>
                </c:pt>
                <c:pt idx="7">
                  <c:v>0.57181881960097658</c:v>
                </c:pt>
                <c:pt idx="8">
                  <c:v>0.70333404868401617</c:v>
                </c:pt>
                <c:pt idx="9">
                  <c:v>0.59369698078770761</c:v>
                </c:pt>
                <c:pt idx="10">
                  <c:v>0.51555508302134134</c:v>
                </c:pt>
                <c:pt idx="11">
                  <c:v>0.51247294546071254</c:v>
                </c:pt>
                <c:pt idx="12">
                  <c:v>0.48460593391220602</c:v>
                </c:pt>
                <c:pt idx="13">
                  <c:v>0.54020492790327157</c:v>
                </c:pt>
                <c:pt idx="14">
                  <c:v>0.54144636403558866</c:v>
                </c:pt>
                <c:pt idx="15">
                  <c:v>0.56278951667793364</c:v>
                </c:pt>
                <c:pt idx="16">
                  <c:v>0.47444920549212488</c:v>
                </c:pt>
                <c:pt idx="17">
                  <c:v>0.47878822137789451</c:v>
                </c:pt>
                <c:pt idx="18">
                  <c:v>0.51497314420957507</c:v>
                </c:pt>
                <c:pt idx="19">
                  <c:v>0.51811151790593424</c:v>
                </c:pt>
                <c:pt idx="20">
                  <c:v>0.50839340835369695</c:v>
                </c:pt>
                <c:pt idx="21">
                  <c:v>0.48114916571486005</c:v>
                </c:pt>
                <c:pt idx="22">
                  <c:v>0.4990866959873197</c:v>
                </c:pt>
                <c:pt idx="23">
                  <c:v>0.52587307340414169</c:v>
                </c:pt>
                <c:pt idx="24">
                  <c:v>0.55513855015325819</c:v>
                </c:pt>
                <c:pt idx="25">
                  <c:v>0.40277115331839891</c:v>
                </c:pt>
                <c:pt idx="26">
                  <c:v>0.51605863433439514</c:v>
                </c:pt>
                <c:pt idx="27">
                  <c:v>0.50606802085309288</c:v>
                </c:pt>
                <c:pt idx="28">
                  <c:v>0.51195801269775987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0.48659723444152386</c:v>
                </c:pt>
                <c:pt idx="34">
                  <c:v>0.41071402647503308</c:v>
                </c:pt>
                <c:pt idx="35">
                  <c:v>0.51336679504304272</c:v>
                </c:pt>
                <c:pt idx="36">
                  <c:v>0.42554924323548965</c:v>
                </c:pt>
                <c:pt idx="37">
                  <c:v>0.45874518011171361</c:v>
                </c:pt>
                <c:pt idx="38">
                  <c:v>0.56576485867509296</c:v>
                </c:pt>
                <c:pt idx="39">
                  <c:v>0.38957213204481883</c:v>
                </c:pt>
                <c:pt idx="40">
                  <c:v>0.42996242097676801</c:v>
                </c:pt>
                <c:pt idx="41">
                  <c:v>0.40954542787794507</c:v>
                </c:pt>
                <c:pt idx="42">
                  <c:v>0.22048141161205881</c:v>
                </c:pt>
                <c:pt idx="43">
                  <c:v>0.33013697576856604</c:v>
                </c:pt>
                <c:pt idx="44">
                  <c:v>0.39709333654308759</c:v>
                </c:pt>
                <c:pt idx="45">
                  <c:v>0.38323894022134852</c:v>
                </c:pt>
                <c:pt idx="46">
                  <c:v>0.41889367726826665</c:v>
                </c:pt>
                <c:pt idx="47">
                  <c:v>0.30772510602204867</c:v>
                </c:pt>
                <c:pt idx="48">
                  <c:v>0.3134169961395511</c:v>
                </c:pt>
                <c:pt idx="49">
                  <c:v>0.29915152004603884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</a:t>
            </a:r>
            <a:r>
              <a:rPr lang="en-US" sz="1200" b="1" baseline="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Ph.D</a:t>
            </a: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, Straight versus LGBQT -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0-6313-7B43-BCC3-DFF809FBF756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1-6313-7B43-BCC3-DFF809FBF75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6313-7B43-BCC3-DFF809FBF75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6313-7B43-BCC3-DFF809FBF756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4-6313-7B43-BCC3-DFF809FBF756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5-6313-7B43-BCC3-DFF809FBF75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6-6313-7B43-BCC3-DFF809FBF75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7-6313-7B43-BCC3-DFF809FBF756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313-7B43-BCC3-DFF809FBF756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313-7B43-BCC3-DFF809FBF756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6313-7B43-BCC3-DFF809FBF756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313-7B43-BCC3-DFF809FBF756}"/>
                </c:ext>
              </c:extLst>
            </c:dLbl>
            <c:dLbl>
              <c:idx val="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313-7B43-BCC3-DFF809FBF756}"/>
                </c:ext>
              </c:extLst>
            </c:dLbl>
            <c:dLbl>
              <c:idx val="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13-7B43-BCC3-DFF809FBF756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13-7B43-BCC3-DFF809FBF756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313-7B43-BCC3-DFF809FBF756}"/>
                </c:ext>
              </c:extLst>
            </c:dLbl>
            <c:dLbl>
              <c:idx val="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313-7B43-BCC3-DFF809FBF756}"/>
                </c:ext>
              </c:extLst>
            </c:dLbl>
            <c:dLbl>
              <c:idx val="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313-7B43-BCC3-DFF809FBF756}"/>
                </c:ext>
              </c:extLst>
            </c:dLbl>
            <c:dLbl>
              <c:idx val="1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6313-7B43-BCC3-DFF809FBF756}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313-7B43-BCC3-DFF809FBF756}"/>
                </c:ext>
              </c:extLst>
            </c:dLbl>
            <c:dLbl>
              <c:idx val="1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6313-7B43-BCC3-DFF809FBF756}"/>
                </c:ext>
              </c:extLst>
            </c:dLbl>
            <c:dLbl>
              <c:idx val="1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6313-7B43-BCC3-DFF809FBF756}"/>
                </c:ext>
              </c:extLst>
            </c:dLbl>
            <c:dLbl>
              <c:idx val="1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6313-7B43-BCC3-DFF809FBF756}"/>
                </c:ext>
              </c:extLst>
            </c:dLbl>
            <c:dLbl>
              <c:idx val="1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16</a:t>
                    </a:r>
                    <a:endParaRPr lang="en-US" sz="800" dirty="0">
                      <a:solidFill>
                        <a:srgbClr val="3366FF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6313-7B43-BCC3-DFF809FBF756}"/>
                </c:ext>
              </c:extLst>
            </c:dLbl>
            <c:dLbl>
              <c:idx val="1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6313-7B43-BCC3-DFF809FBF756}"/>
                </c:ext>
              </c:extLst>
            </c:dLbl>
            <c:dLbl>
              <c:idx val="1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6313-7B43-BCC3-DFF809FBF756}"/>
                </c:ext>
              </c:extLst>
            </c:dLbl>
            <c:dLbl>
              <c:idx val="1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6313-7B43-BCC3-DFF809FBF756}"/>
                </c:ext>
              </c:extLst>
            </c:dLbl>
            <c:dLbl>
              <c:idx val="1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6313-7B43-BCC3-DFF809FBF756}"/>
                </c:ext>
              </c:extLst>
            </c:dLbl>
            <c:dLbl>
              <c:idx val="2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6313-7B43-BCC3-DFF809FBF756}"/>
                </c:ext>
              </c:extLst>
            </c:dLbl>
            <c:dLbl>
              <c:idx val="2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6313-7B43-BCC3-DFF809FBF756}"/>
                </c:ext>
              </c:extLst>
            </c:dLbl>
            <c:dLbl>
              <c:idx val="2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6313-7B43-BCC3-DFF809FBF756}"/>
                </c:ext>
              </c:extLst>
            </c:dLbl>
            <c:dLbl>
              <c:idx val="2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6313-7B43-BCC3-DFF809FBF756}"/>
                </c:ext>
              </c:extLst>
            </c:dLbl>
            <c:dLbl>
              <c:idx val="2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6313-7B43-BCC3-DFF809FBF756}"/>
                </c:ext>
              </c:extLst>
            </c:dLbl>
            <c:dLbl>
              <c:idx val="2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6313-7B43-BCC3-DFF809FBF756}"/>
                </c:ext>
              </c:extLst>
            </c:dLbl>
            <c:dLbl>
              <c:idx val="2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6313-7B43-BCC3-DFF809FBF756}"/>
                </c:ext>
              </c:extLst>
            </c:dLbl>
            <c:dLbl>
              <c:idx val="2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6313-7B43-BCC3-DFF809FBF756}"/>
                </c:ext>
              </c:extLst>
            </c:dLbl>
            <c:dLbl>
              <c:idx val="2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6313-7B43-BCC3-DFF809FBF756}"/>
                </c:ext>
              </c:extLst>
            </c:dLbl>
            <c:dLbl>
              <c:idx val="2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6313-7B43-BCC3-DFF809FBF756}"/>
                </c:ext>
              </c:extLst>
            </c:dLbl>
            <c:dLbl>
              <c:idx val="3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6313-7B43-BCC3-DFF809FBF756}"/>
                </c:ext>
              </c:extLst>
            </c:dLbl>
            <c:dLbl>
              <c:idx val="3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6313-7B43-BCC3-DFF809FBF756}"/>
                </c:ext>
              </c:extLst>
            </c:dLbl>
            <c:dLbl>
              <c:idx val="3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6313-7B43-BCC3-DFF809FBF756}"/>
                </c:ext>
              </c:extLst>
            </c:dLbl>
            <c:dLbl>
              <c:idx val="3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6313-7B43-BCC3-DFF809FBF756}"/>
                </c:ext>
              </c:extLst>
            </c:dLbl>
            <c:dLbl>
              <c:idx val="3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6313-7B43-BCC3-DFF809FBF756}"/>
                </c:ext>
              </c:extLst>
            </c:dLbl>
            <c:dLbl>
              <c:idx val="3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6313-7B43-BCC3-DFF809FBF756}"/>
                </c:ext>
              </c:extLst>
            </c:dLbl>
            <c:dLbl>
              <c:idx val="3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6313-7B43-BCC3-DFF809FBF756}"/>
                </c:ext>
              </c:extLst>
            </c:dLbl>
            <c:dLbl>
              <c:idx val="3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6313-7B43-BCC3-DFF809FBF756}"/>
                </c:ext>
              </c:extLst>
            </c:dLbl>
            <c:dLbl>
              <c:idx val="3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6313-7B43-BCC3-DFF809FBF756}"/>
                </c:ext>
              </c:extLst>
            </c:dLbl>
            <c:dLbl>
              <c:idx val="3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6313-7B43-BCC3-DFF809FBF756}"/>
                </c:ext>
              </c:extLst>
            </c:dLbl>
            <c:dLbl>
              <c:idx val="4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6313-7B43-BCC3-DFF809FBF756}"/>
                </c:ext>
              </c:extLst>
            </c:dLbl>
            <c:dLbl>
              <c:idx val="4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6313-7B43-BCC3-DFF809FBF756}"/>
                </c:ext>
              </c:extLst>
            </c:dLbl>
            <c:dLbl>
              <c:idx val="4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6313-7B43-BCC3-DFF809FBF756}"/>
                </c:ext>
              </c:extLst>
            </c:dLbl>
            <c:dLbl>
              <c:idx val="4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6313-7B43-BCC3-DFF809FBF756}"/>
                </c:ext>
              </c:extLst>
            </c:dLbl>
            <c:dLbl>
              <c:idx val="4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45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0-6313-7B43-BCC3-DFF809FBF756}"/>
                </c:ext>
              </c:extLst>
            </c:dLbl>
            <c:dLbl>
              <c:idx val="4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1-6313-7B43-BCC3-DFF809FBF756}"/>
                </c:ext>
              </c:extLst>
            </c:dLbl>
            <c:dLbl>
              <c:idx val="4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47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2-6313-7B43-BCC3-DFF809FBF756}"/>
                </c:ext>
              </c:extLst>
            </c:dLbl>
            <c:dLbl>
              <c:idx val="4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3-6313-7B43-BCC3-DFF809FBF756}"/>
                </c:ext>
              </c:extLst>
            </c:dLbl>
            <c:dLbl>
              <c:idx val="4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4-6313-7B43-BCC3-DFF809FBF756}"/>
                </c:ext>
              </c:extLst>
            </c:dLbl>
            <c:dLbl>
              <c:idx val="4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5-6313-7B43-BCC3-DFF809FBF7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0.39772727272727271</c:v>
                </c:pt>
                <c:pt idx="1">
                  <c:v>0.54545454545454541</c:v>
                </c:pt>
                <c:pt idx="2">
                  <c:v>0.39772727272727271</c:v>
                </c:pt>
                <c:pt idx="3">
                  <c:v>0.38636363636363635</c:v>
                </c:pt>
                <c:pt idx="4">
                  <c:v>0.36363636363636365</c:v>
                </c:pt>
                <c:pt idx="5">
                  <c:v>0.30681818181818182</c:v>
                </c:pt>
                <c:pt idx="6">
                  <c:v>0.28409090909090912</c:v>
                </c:pt>
                <c:pt idx="7">
                  <c:v>0.31818181818181818</c:v>
                </c:pt>
                <c:pt idx="8">
                  <c:v>0.40909090909090912</c:v>
                </c:pt>
                <c:pt idx="9">
                  <c:v>0.23863636363636365</c:v>
                </c:pt>
                <c:pt idx="10">
                  <c:v>0.42045454545454547</c:v>
                </c:pt>
                <c:pt idx="11">
                  <c:v>0.42045454545454547</c:v>
                </c:pt>
                <c:pt idx="12">
                  <c:v>0.36363636363636365</c:v>
                </c:pt>
                <c:pt idx="13">
                  <c:v>0.57954545454545459</c:v>
                </c:pt>
                <c:pt idx="14">
                  <c:v>0.56818181818181823</c:v>
                </c:pt>
                <c:pt idx="15">
                  <c:v>0.59090909090909094</c:v>
                </c:pt>
                <c:pt idx="16">
                  <c:v>0.56818181818181823</c:v>
                </c:pt>
                <c:pt idx="17">
                  <c:v>0.59090909090909094</c:v>
                </c:pt>
                <c:pt idx="18">
                  <c:v>0.55681818181818177</c:v>
                </c:pt>
                <c:pt idx="19">
                  <c:v>0.38636363636363635</c:v>
                </c:pt>
                <c:pt idx="20">
                  <c:v>0.32954545454545453</c:v>
                </c:pt>
                <c:pt idx="21">
                  <c:v>0.69318181818181823</c:v>
                </c:pt>
                <c:pt idx="22">
                  <c:v>0.53409090909090906</c:v>
                </c:pt>
                <c:pt idx="23">
                  <c:v>0.45454545454545453</c:v>
                </c:pt>
                <c:pt idx="24">
                  <c:v>0.56818181818181823</c:v>
                </c:pt>
                <c:pt idx="25">
                  <c:v>0.39772727272727271</c:v>
                </c:pt>
                <c:pt idx="26">
                  <c:v>0.55681818181818177</c:v>
                </c:pt>
                <c:pt idx="27">
                  <c:v>0.40909090909090912</c:v>
                </c:pt>
                <c:pt idx="28">
                  <c:v>0.56818181818181823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0.42528735632183906</c:v>
                </c:pt>
                <c:pt idx="34">
                  <c:v>0.51724137931034486</c:v>
                </c:pt>
                <c:pt idx="35">
                  <c:v>0.43023255813953487</c:v>
                </c:pt>
                <c:pt idx="36">
                  <c:v>0.5977011494252874</c:v>
                </c:pt>
                <c:pt idx="37">
                  <c:v>0.6588235294117647</c:v>
                </c:pt>
                <c:pt idx="38">
                  <c:v>0.25641025641025639</c:v>
                </c:pt>
                <c:pt idx="39">
                  <c:v>0.47761194029850745</c:v>
                </c:pt>
                <c:pt idx="40">
                  <c:v>0.54666666666666663</c:v>
                </c:pt>
                <c:pt idx="41">
                  <c:v>0.36</c:v>
                </c:pt>
                <c:pt idx="42">
                  <c:v>0.31034482758620691</c:v>
                </c:pt>
                <c:pt idx="43">
                  <c:v>0.14117647058823529</c:v>
                </c:pt>
                <c:pt idx="44">
                  <c:v>0.1111111111111111</c:v>
                </c:pt>
                <c:pt idx="45">
                  <c:v>0.16867469879518071</c:v>
                </c:pt>
                <c:pt idx="46">
                  <c:v>0.125</c:v>
                </c:pt>
                <c:pt idx="47">
                  <c:v>0.16455696202531644</c:v>
                </c:pt>
                <c:pt idx="48">
                  <c:v>0.36585365853658536</c:v>
                </c:pt>
                <c:pt idx="49">
                  <c:v>9.8765432098765427E-2</c:v>
                </c:pt>
              </c:numCache>
            </c:numRef>
          </c:xVal>
          <c:yVal>
            <c:numRef>
              <c:f>Sheet1!$B$2:$B$51</c:f>
              <c:numCache>
                <c:formatCode>0%</c:formatCode>
                <c:ptCount val="50"/>
                <c:pt idx="0">
                  <c:v>0.49576988155668361</c:v>
                </c:pt>
                <c:pt idx="1">
                  <c:v>0.67060810810810811</c:v>
                </c:pt>
                <c:pt idx="2">
                  <c:v>0.54806070826306919</c:v>
                </c:pt>
                <c:pt idx="3">
                  <c:v>0.39189189189189189</c:v>
                </c:pt>
                <c:pt idx="4">
                  <c:v>0.42567567567567566</c:v>
                </c:pt>
                <c:pt idx="5">
                  <c:v>0.36593591905564926</c:v>
                </c:pt>
                <c:pt idx="6">
                  <c:v>0.39255499153976309</c:v>
                </c:pt>
                <c:pt idx="7">
                  <c:v>0.40202702702702703</c:v>
                </c:pt>
                <c:pt idx="8">
                  <c:v>0.51013513513513509</c:v>
                </c:pt>
                <c:pt idx="9">
                  <c:v>0.33559322033898303</c:v>
                </c:pt>
                <c:pt idx="10">
                  <c:v>0.46296296296296297</c:v>
                </c:pt>
                <c:pt idx="11">
                  <c:v>0.45622895622895621</c:v>
                </c:pt>
                <c:pt idx="12">
                  <c:v>0.46464646464646464</c:v>
                </c:pt>
                <c:pt idx="13">
                  <c:v>0.632996632996633</c:v>
                </c:pt>
                <c:pt idx="14">
                  <c:v>0.60606060606060608</c:v>
                </c:pt>
                <c:pt idx="15">
                  <c:v>0.632996632996633</c:v>
                </c:pt>
                <c:pt idx="16">
                  <c:v>0.60101010101010099</c:v>
                </c:pt>
                <c:pt idx="17">
                  <c:v>0.6077441077441077</c:v>
                </c:pt>
                <c:pt idx="18">
                  <c:v>0.58922558922558921</c:v>
                </c:pt>
                <c:pt idx="19">
                  <c:v>0.52188552188552184</c:v>
                </c:pt>
                <c:pt idx="20">
                  <c:v>0.45791245791245794</c:v>
                </c:pt>
                <c:pt idx="21">
                  <c:v>0.77272727272727271</c:v>
                </c:pt>
                <c:pt idx="22">
                  <c:v>0.64814814814814814</c:v>
                </c:pt>
                <c:pt idx="23">
                  <c:v>0.5757575757575758</c:v>
                </c:pt>
                <c:pt idx="24">
                  <c:v>0.71548821548821551</c:v>
                </c:pt>
                <c:pt idx="25">
                  <c:v>0.50168350168350173</c:v>
                </c:pt>
                <c:pt idx="26">
                  <c:v>0.67340067340067344</c:v>
                </c:pt>
                <c:pt idx="27">
                  <c:v>0.52861952861952866</c:v>
                </c:pt>
                <c:pt idx="28">
                  <c:v>0.71885521885521886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0.46700507614213199</c:v>
                </c:pt>
                <c:pt idx="34">
                  <c:v>0.53637901861252113</c:v>
                </c:pt>
                <c:pt idx="35">
                  <c:v>0.5160744500846024</c:v>
                </c:pt>
                <c:pt idx="36">
                  <c:v>0.66835871404399327</c:v>
                </c:pt>
                <c:pt idx="37">
                  <c:v>0.58377425044091713</c:v>
                </c:pt>
                <c:pt idx="38">
                  <c:v>0.3326271186440678</c:v>
                </c:pt>
                <c:pt idx="39">
                  <c:v>0.40845070422535212</c:v>
                </c:pt>
                <c:pt idx="40">
                  <c:v>0.54069767441860461</c:v>
                </c:pt>
                <c:pt idx="41">
                  <c:v>0.38170347003154576</c:v>
                </c:pt>
                <c:pt idx="42">
                  <c:v>0.28183361629881154</c:v>
                </c:pt>
                <c:pt idx="43">
                  <c:v>0.13274336283185842</c:v>
                </c:pt>
                <c:pt idx="44">
                  <c:v>0.15978456014362658</c:v>
                </c:pt>
                <c:pt idx="45">
                  <c:v>0.18103448275862069</c:v>
                </c:pt>
                <c:pt idx="46">
                  <c:v>0.18929254302103252</c:v>
                </c:pt>
                <c:pt idx="47">
                  <c:v>0.14944649446494465</c:v>
                </c:pt>
                <c:pt idx="48">
                  <c:v>0.42393162393162392</c:v>
                </c:pt>
                <c:pt idx="49">
                  <c:v>0.13503649635036497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313-7B43-BCC3-DFF809FBF756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Sheet2!$B$5:$B$6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Sheet2!$C$5:$C$6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313-7B43-BCC3-DFF809FBF756}"/>
            </c:ext>
          </c:extLst>
        </c:ser>
        <c:ser>
          <c:idx val="2"/>
          <c:order val="2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Sheet3!$B$5:$B$6</c:f>
              <c:numCache>
                <c:formatCode>General</c:formatCode>
                <c:ptCount val="2"/>
                <c:pt idx="0">
                  <c:v>0.05</c:v>
                </c:pt>
                <c:pt idx="1">
                  <c:v>1</c:v>
                </c:pt>
              </c:numCache>
            </c:numRef>
          </c:xVal>
          <c:yVal>
            <c:numRef>
              <c:f>Sheet3!$C$5:$C$6</c:f>
              <c:numCache>
                <c:formatCode>General</c:formatCode>
                <c:ptCount val="2"/>
                <c:pt idx="0">
                  <c:v>0</c:v>
                </c:pt>
                <c:pt idx="1">
                  <c:v>0.95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313-7B43-BCC3-DFF809FBF756}"/>
            </c:ext>
          </c:extLst>
        </c:ser>
        <c:ser>
          <c:idx val="3"/>
          <c:order val="3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Sheet4!$B$5:$B$6</c:f>
              <c:numCache>
                <c:formatCode>General</c:formatCode>
                <c:ptCount val="2"/>
                <c:pt idx="0">
                  <c:v>0</c:v>
                </c:pt>
                <c:pt idx="1">
                  <c:v>0.95</c:v>
                </c:pt>
              </c:numCache>
            </c:numRef>
          </c:xVal>
          <c:yVal>
            <c:numRef>
              <c:f>Sheet4!$C$5:$C$6</c:f>
              <c:numCache>
                <c:formatCode>General</c:formatCode>
                <c:ptCount val="2"/>
                <c:pt idx="0">
                  <c:v>0.05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313-7B43-BCC3-DFF809FBF756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-1306285376"/>
        <c:axId val="-1328833952"/>
      </c:scatterChart>
      <c:valAx>
        <c:axId val="-1306285376"/>
        <c:scaling>
          <c:orientation val="minMax"/>
          <c:max val="0.9"/>
          <c:min val="0.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2016 Attribute 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Rating (% 8-10)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28833952"/>
        <c:crosses val="autoZero"/>
        <c:crossBetween val="midCat"/>
        <c:majorUnit val="0.1"/>
      </c:valAx>
      <c:valAx>
        <c:axId val="-1328833952"/>
        <c:scaling>
          <c:orientation val="minMax"/>
          <c:max val="0.9"/>
          <c:min val="0.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2019 Attribute Rating (% 8-10)</a:t>
                </a:r>
                <a:endParaRPr lang="en-US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06285376"/>
        <c:crosses val="autoZero"/>
        <c:crossBetween val="midCat"/>
        <c:majorUnit val="0.1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19F12689-1043-BF4D-BA94-DA7DBD664E5C}"/>
            </a:ext>
          </a:extLst>
        </cdr:cNvPr>
        <cdr:cNvSpPr txBox="1"/>
      </cdr:nvSpPr>
      <cdr:spPr>
        <a:xfrm xmlns:a="http://schemas.openxmlformats.org/drawingml/2006/main" flipV="1">
          <a:off x="-461660" y="-1172978"/>
          <a:ext cx="0" cy="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8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92286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6" y="4381501"/>
            <a:ext cx="5086350" cy="3886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148" tIns="44284" rIns="90148" bIns="442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5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19213" y="804863"/>
            <a:ext cx="4297362" cy="32242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</p:spTree>
    <p:extLst>
      <p:ext uri="{BB962C8B-B14F-4D97-AF65-F5344CB8AC3E}">
        <p14:creationId xmlns:p14="http://schemas.microsoft.com/office/powerpoint/2010/main" val="32455305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8595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1350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6058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1792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4683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938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883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167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534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897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737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0824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194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939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1320800" y="942975"/>
            <a:ext cx="72644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883650" y="6627813"/>
            <a:ext cx="1238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E2A98EEE-67D8-1047-951E-A23A7A5246EA}" type="slidenum">
              <a:rPr lang="en-GB" sz="800"/>
              <a:pPr algn="r"/>
              <a:t>‹#›</a:t>
            </a:fld>
            <a:endParaRPr lang="en-GB" sz="800" dirty="0"/>
          </a:p>
        </p:txBody>
      </p:sp>
      <p:sp>
        <p:nvSpPr>
          <p:cNvPr id="333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74638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25349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58370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447675"/>
            <a:ext cx="2000250" cy="2146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1813" y="447675"/>
            <a:ext cx="5849937" cy="2146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9406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1813" y="447675"/>
            <a:ext cx="8002587" cy="214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1711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3124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5086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3" y="1220788"/>
            <a:ext cx="3924300" cy="137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220788"/>
            <a:ext cx="3925887" cy="137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9757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5587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30543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0228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3347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2763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52450" y="447675"/>
            <a:ext cx="655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1813" y="1220788"/>
            <a:ext cx="8002587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Text Box 7"/>
          <p:cNvSpPr txBox="1">
            <a:spLocks noChangeArrowheads="1"/>
          </p:cNvSpPr>
          <p:nvPr/>
        </p:nvSpPr>
        <p:spPr bwMode="auto">
          <a:xfrm>
            <a:off x="8872538" y="6670675"/>
            <a:ext cx="1238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99E68DAA-00E2-C046-8937-EDB2866C0774}" type="slidenum">
              <a:rPr lang="en-GB" sz="800"/>
              <a:pPr algn="r"/>
              <a:t>‹#›</a:t>
            </a:fld>
            <a:endParaRPr lang="en-GB" sz="800" dirty="0"/>
          </a:p>
        </p:txBody>
      </p:sp>
      <p:sp>
        <p:nvSpPr>
          <p:cNvPr id="1029" name="Line 12"/>
          <p:cNvSpPr>
            <a:spLocks noChangeShapeType="1"/>
          </p:cNvSpPr>
          <p:nvPr/>
        </p:nvSpPr>
        <p:spPr bwMode="auto">
          <a:xfrm>
            <a:off x="485775" y="895350"/>
            <a:ext cx="8180388" cy="0"/>
          </a:xfrm>
          <a:prstGeom prst="line">
            <a:avLst/>
          </a:prstGeom>
          <a:noFill/>
          <a:ln w="508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rgbClr val="008000"/>
        </a:buClr>
        <a:buSzPct val="100000"/>
        <a:buChar char="•"/>
        <a:defRPr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lr>
          <a:srgbClr val="008000"/>
        </a:buClr>
        <a:buSzPct val="100000"/>
        <a:buFont typeface="Times New Roman" charset="0"/>
        <a:buChar char="-"/>
        <a:defRPr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1246188" y="2559050"/>
            <a:ext cx="6667500" cy="155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5000"/>
              </a:lnSpc>
            </a:pPr>
            <a:r>
              <a:rPr lang="en-GB" sz="2000" b="1" dirty="0"/>
              <a:t>2019 GRADUATE STUDENT EXPERIENCE STUDY</a:t>
            </a:r>
          </a:p>
          <a:p>
            <a:pPr eaLnBrk="1" hangingPunct="1">
              <a:lnSpc>
                <a:spcPct val="95000"/>
              </a:lnSpc>
            </a:pPr>
            <a:r>
              <a:rPr lang="en-GB" sz="2000" b="1" dirty="0"/>
              <a:t>Key Metrics and PIA Charts – LGBQT Students</a:t>
            </a:r>
          </a:p>
          <a:p>
            <a:pPr eaLnBrk="1" hangingPunct="1">
              <a:lnSpc>
                <a:spcPct val="95000"/>
              </a:lnSpc>
            </a:pPr>
            <a:endParaRPr lang="en-GB" sz="2000" b="1" dirty="0"/>
          </a:p>
          <a:p>
            <a:pPr eaLnBrk="1" hangingPunct="1">
              <a:lnSpc>
                <a:spcPct val="95000"/>
              </a:lnSpc>
            </a:pPr>
            <a:r>
              <a:rPr lang="en-GB" sz="2000" b="1" dirty="0"/>
              <a:t>October 2019</a:t>
            </a:r>
          </a:p>
          <a:p>
            <a:pPr eaLnBrk="1" hangingPunct="1">
              <a:lnSpc>
                <a:spcPct val="95000"/>
              </a:lnSpc>
            </a:pPr>
            <a:endParaRPr lang="en-GB" sz="2000" b="1" dirty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3378100" y="5148263"/>
            <a:ext cx="237509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 dirty="0"/>
              <a:t>MILLS CONSULTING GROUP</a:t>
            </a:r>
          </a:p>
          <a:p>
            <a:r>
              <a:rPr lang="en-US" dirty="0"/>
              <a:t>1038 Ashbury Drive</a:t>
            </a:r>
          </a:p>
          <a:p>
            <a:r>
              <a:rPr lang="en-US" dirty="0"/>
              <a:t>Decatur, Georgia  30030</a:t>
            </a:r>
          </a:p>
          <a:p>
            <a:r>
              <a:rPr lang="en-US" dirty="0"/>
              <a:t>404-281-8739</a:t>
            </a:r>
          </a:p>
          <a:p>
            <a:r>
              <a:rPr lang="en-US" dirty="0"/>
              <a:t>dbmills@millsinc.com</a:t>
            </a:r>
            <a:endParaRPr lang="en-US" sz="1800" dirty="0"/>
          </a:p>
        </p:txBody>
      </p:sp>
      <p:pic>
        <p:nvPicPr>
          <p:cNvPr id="3077" name="Picture 26" descr="G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00" y="533400"/>
            <a:ext cx="39100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A88291-2726-15A2-85A6-B8342D39205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5000"/>
              </a:lnSpc>
            </a:pPr>
            <a:r>
              <a:rPr lang="en-GB" dirty="0"/>
              <a:t>2019 GRADUATE STUDENT EXPERIENCE STUDY</a:t>
            </a:r>
            <a:br>
              <a:rPr lang="en-GB" dirty="0"/>
            </a:br>
            <a:r>
              <a:rPr lang="en-GB" dirty="0"/>
              <a:t>Key Metrics and PIA Charts – LGBQT Students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master's online for LGBT+ students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2208069556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3670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3065D674-000A-9B15-4D5C-F284FA0F7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Perception Improvement Analysis – Master’s ONLINE – LGBQT Students</a:t>
            </a:r>
          </a:p>
        </p:txBody>
      </p:sp>
    </p:spTree>
    <p:extLst>
      <p:ext uri="{BB962C8B-B14F-4D97-AF65-F5344CB8AC3E}">
        <p14:creationId xmlns:p14="http://schemas.microsoft.com/office/powerpoint/2010/main" val="4047208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descr="Graph on comparison of attribute evaluations for 2019 study for master's online, straight vs. LGBT+ students. Attributes are program support, mentorship and advising, coursework and degree programs, and finances.">
            <a:extLst>
              <a:ext uri="{FF2B5EF4-FFF2-40B4-BE49-F238E27FC236}">
                <a16:creationId xmlns:a16="http://schemas.microsoft.com/office/drawing/2014/main" id="{FE034E96-DDF3-1742-A6A6-6C172A23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83344951"/>
              </p:ext>
            </p:extLst>
          </p:nvPr>
        </p:nvGraphicFramePr>
        <p:xfrm>
          <a:off x="461660" y="1172978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63026C-99D8-B945-998C-E6246B2E017C}"/>
              </a:ext>
            </a:extLst>
          </p:cNvPr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59C28A6-2F17-734D-B1A2-B378E675FCEE}"/>
              </a:ext>
            </a:extLst>
          </p:cNvPr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34EFCE0-11E0-5F42-AA5F-B42C7B729A9B}"/>
              </a:ext>
            </a:extLst>
          </p:cNvPr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17C2AC3-6D10-E746-8D53-9EFB6AA2E504}"/>
              </a:ext>
            </a:extLst>
          </p:cNvPr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8B295B3-D14D-5740-98F3-52C811F75904}"/>
              </a:ext>
            </a:extLst>
          </p:cNvPr>
          <p:cNvSpPr txBox="1"/>
          <p:nvPr/>
        </p:nvSpPr>
        <p:spPr>
          <a:xfrm>
            <a:off x="4932532" y="5450316"/>
            <a:ext cx="339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Note: Area between dotted lines represents approximate parity zone (no statistically significant differences at 90% level of confidence).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544782-8412-B23D-6AC6-0FF6BB6F9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 2019 Study - Master’s ONLINE, Straight versus LGBQT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392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PERCEPTION IMPROVEMENT ANALYSIS – Ph.D</a:t>
            </a:r>
          </a:p>
        </p:txBody>
      </p:sp>
    </p:spTree>
    <p:extLst>
      <p:ext uri="{BB962C8B-B14F-4D97-AF65-F5344CB8AC3E}">
        <p14:creationId xmlns:p14="http://schemas.microsoft.com/office/powerpoint/2010/main" val="3906410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52449" y="447675"/>
            <a:ext cx="8100483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Legend for Perception Improvement Analysis Chart – Ph.D</a:t>
            </a:r>
          </a:p>
        </p:txBody>
      </p:sp>
      <p:graphicFrame>
        <p:nvGraphicFramePr>
          <p:cNvPr id="1931267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4282954"/>
              </p:ext>
            </p:extLst>
          </p:nvPr>
        </p:nvGraphicFramePr>
        <p:xfrm>
          <a:off x="66840" y="1045500"/>
          <a:ext cx="8993471" cy="5044408"/>
        </p:xfrm>
        <a:graphic>
          <a:graphicData uri="http://schemas.openxmlformats.org/drawingml/2006/table">
            <a:tbl>
              <a:tblPr firstRow="1"/>
              <a:tblGrid>
                <a:gridCol w="325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28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77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146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380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0" marT="27432" marB="2743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Attribute</a:t>
                      </a:r>
                    </a:p>
                  </a:txBody>
                  <a:tcPr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Attribute</a:t>
                      </a:r>
                    </a:p>
                  </a:txBody>
                  <a:tcPr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Effectiveness of orientation to understand process of completing degree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Know where to get help in addressing issues with advisor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Support of students for each other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Advisor demonstrates concern for my personal well-being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Support of students by faculty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 in speaking about personal issues impacting work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professional development opportunities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Respectful and non-exploitative relationship with faculty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social engagement opportunities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 support for my personal commitments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 encourages informal mentoring from other students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Made aware of opportunities to interact across academic disciplines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Confident that faculty care about my well-being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Relevance of required courses to my professional objectives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Students have opportunity to influence program decisions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courses I need to complete my degree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Mentoring on navigating the systems/culture of graduate education 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teaching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Course selection 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Clarity of graduation requirements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Preparation for qualifying exams 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Courses are up-to-date in my field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Selection of a thesis / guided project topic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Adequate support for students with academic difficulties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Assistance with thesis / guided project topic proposal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Ph.D qualifying exams assess student's ability fairly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Advice on research for my thesis / guided project topic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Information to pass Ph.D qualifying exams clearly conveyed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Advice on writing and revising the thesis / guided project topic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Sufficient feedback for students not passing Ph.D qualifying exams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Advice on writing and reviewing publications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Clarity in understanding cost-of-living prior to attendance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Feedback on progress/next steps on my thesis/guided project topic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Students are provided adequate information about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Guidance on career options in academia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 in approaching program/dept. about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Guidance on non-academic or other professional career options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Belief that I am getting paid fairly for program work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Project advisor treats me in a professional manner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Program/dept. has resources to find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Satisfied with degree of access/interaction with project advisor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Compensation level is comparable to that of comparable institutions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Project advisor provides clear expectations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Confident that I have funds to complete graduate education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3952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Comfortable sharing professional goals with project advisor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Take home pay is competitive to that of comparable institutions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79413" y="63388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323194" y="63388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621213" y="63388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7478713" y="63388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163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Ph.D. for LGBT+ students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830499678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4305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02F9D38-86A4-FEC8-8A0C-B817C5EA1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Perception Improvement Analysis – </a:t>
            </a:r>
            <a:r>
              <a:rPr lang="en-US" dirty="0" err="1"/>
              <a:t>Ph.D</a:t>
            </a:r>
            <a:r>
              <a:rPr lang="en-US" dirty="0"/>
              <a:t> – LGBQT Students</a:t>
            </a:r>
          </a:p>
        </p:txBody>
      </p:sp>
    </p:spTree>
    <p:extLst>
      <p:ext uri="{BB962C8B-B14F-4D97-AF65-F5344CB8AC3E}">
        <p14:creationId xmlns:p14="http://schemas.microsoft.com/office/powerpoint/2010/main" val="8411407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descr="Graph on comparison of attribute evaluations for 2019  vs 2016 for Ph.D., straight vs. LGBT+ students. X-axis is 2016 attribute ranking (% 8-10), and y-axis is 2019 attribute ranking (% 8-10).">
            <a:extLst>
              <a:ext uri="{FF2B5EF4-FFF2-40B4-BE49-F238E27FC236}">
                <a16:creationId xmlns:a16="http://schemas.microsoft.com/office/drawing/2014/main" id="{FE034E96-DDF3-1742-A6A6-6C172A23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5678835"/>
              </p:ext>
            </p:extLst>
          </p:nvPr>
        </p:nvGraphicFramePr>
        <p:xfrm>
          <a:off x="461660" y="1172978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63026C-99D8-B945-998C-E6246B2E017C}"/>
              </a:ext>
            </a:extLst>
          </p:cNvPr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59C28A6-2F17-734D-B1A2-B378E675FCEE}"/>
              </a:ext>
            </a:extLst>
          </p:cNvPr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34EFCE0-11E0-5F42-AA5F-B42C7B729A9B}"/>
              </a:ext>
            </a:extLst>
          </p:cNvPr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17C2AC3-6D10-E746-8D53-9EFB6AA2E504}"/>
              </a:ext>
            </a:extLst>
          </p:cNvPr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6681ECF-0D4A-4B49-82EB-C6E80DA053C5}"/>
              </a:ext>
            </a:extLst>
          </p:cNvPr>
          <p:cNvSpPr txBox="1"/>
          <p:nvPr/>
        </p:nvSpPr>
        <p:spPr>
          <a:xfrm>
            <a:off x="4932532" y="5450316"/>
            <a:ext cx="339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Note: Area between dotted lines represents approximate parity zone (no statistically significant differences at 90% level of confidence).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EDA397-5A2D-B2D8-DF8E-9CF6FF98D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versus 2016 - </a:t>
            </a:r>
            <a:r>
              <a:rPr lang="en-US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Ph.D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, Straight versus LGBQT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251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Comparison of 2016 versus 2019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704810"/>
              </p:ext>
            </p:extLst>
          </p:nvPr>
        </p:nvGraphicFramePr>
        <p:xfrm>
          <a:off x="509560" y="1397000"/>
          <a:ext cx="8138160" cy="378968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749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856955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645761906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30651161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61966170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1616434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% 8-10</a:t>
                      </a:r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 Rating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Total</a:t>
                      </a:r>
                      <a:br>
                        <a:rPr lang="en-US" sz="800" baseline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Master’s Campus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Total</a:t>
                      </a:r>
                      <a:br>
                        <a:rPr lang="en-US" sz="800" baseline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Master’s Online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Ph.D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3028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1789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1277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1751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fontAlgn="b">
                        <a:tabLst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561BEDF-7EE4-0D46-BB53-3A418216938F}"/>
              </a:ext>
            </a:extLst>
          </p:cNvPr>
          <p:cNvSpPr txBox="1"/>
          <p:nvPr/>
        </p:nvSpPr>
        <p:spPr>
          <a:xfrm>
            <a:off x="584200" y="5186680"/>
            <a:ext cx="4578350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l"/>
            <a:r>
              <a:rPr lang="en-US" sz="1000" baseline="30000" dirty="0">
                <a:solidFill>
                  <a:srgbClr val="000000"/>
                </a:solidFill>
              </a:rPr>
              <a:t> NOTE: denotes figure is statistically ↑ (higher) or ↓ (lower) than figure in 2016 column at the 90% level of confidence.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546946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LGBQT Students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351567"/>
              </p:ext>
            </p:extLst>
          </p:nvPr>
        </p:nvGraphicFramePr>
        <p:xfrm>
          <a:off x="256894" y="1397000"/>
          <a:ext cx="8686800" cy="363728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749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856955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645761906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30651161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61966170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161643488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% 8-10</a:t>
                      </a:r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 Rating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Master’s Campus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Master’s Online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err="1">
                          <a:solidFill>
                            <a:schemeClr val="tx1"/>
                          </a:solidFill>
                        </a:rPr>
                        <a:t>Ph.D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Straight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LGBQT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Straight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LGBQT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Straight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LGBQT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Straight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LGBQT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1789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561BEDF-7EE4-0D46-BB53-3A418216938F}"/>
              </a:ext>
            </a:extLst>
          </p:cNvPr>
          <p:cNvSpPr txBox="1"/>
          <p:nvPr/>
        </p:nvSpPr>
        <p:spPr>
          <a:xfrm>
            <a:off x="256894" y="5060790"/>
            <a:ext cx="4905656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l"/>
            <a:r>
              <a:rPr lang="en-US" sz="1000" baseline="30000" dirty="0">
                <a:solidFill>
                  <a:srgbClr val="000000"/>
                </a:solidFill>
              </a:rPr>
              <a:t> NOTE: denotes figure is statistically ↑ (higher) or ↓ (lower) than figure in 2016 column at the 90% level of confidence.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17626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7870324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PERCEPTION IMPROVEMENT ANALYSIS – MASTER’S CAMPUS</a:t>
            </a:r>
          </a:p>
        </p:txBody>
      </p:sp>
    </p:spTree>
    <p:extLst>
      <p:ext uri="{BB962C8B-B14F-4D97-AF65-F5344CB8AC3E}">
        <p14:creationId xmlns:p14="http://schemas.microsoft.com/office/powerpoint/2010/main" val="1196631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52449" y="447675"/>
            <a:ext cx="8100483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Legend for Perception Improvement Analysis Chart – Master’s CAMPUS</a:t>
            </a:r>
          </a:p>
        </p:txBody>
      </p:sp>
      <p:graphicFrame>
        <p:nvGraphicFramePr>
          <p:cNvPr id="1931267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0209115"/>
              </p:ext>
            </p:extLst>
          </p:nvPr>
        </p:nvGraphicFramePr>
        <p:xfrm>
          <a:off x="78872" y="1045500"/>
          <a:ext cx="8993471" cy="5044408"/>
        </p:xfrm>
        <a:graphic>
          <a:graphicData uri="http://schemas.openxmlformats.org/drawingml/2006/table">
            <a:tbl>
              <a:tblPr firstRow="1"/>
              <a:tblGrid>
                <a:gridCol w="325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28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77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146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380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0" marT="27432" marB="2743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Attribute</a:t>
                      </a:r>
                    </a:p>
                  </a:txBody>
                  <a:tcPr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Attribute</a:t>
                      </a:r>
                    </a:p>
                  </a:txBody>
                  <a:tcPr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Effectiveness of orientation to understand process of completing degree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Know where to get help in addressing issues with advisor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Support of students for each other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Advisor demonstrates concern for my personal well-being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Support of students by faculty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 in speaking about personal issues impacting work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professional development opportunities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Respectful and non-exploitative relationship with faculty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social engagement opportunities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Mentoring on navigating systems/culture of graduate education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 support for my personal commitments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Course selection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 encourages informal mentoring from other students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Guidance on career options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Made aware of opportunities to interact across academic disciplines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Timeliness of advice/assistance from program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Confident that faculty care about my well-being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Relevance of required courses to my professional objectives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Students have opportunity to influence program decisions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courses I need to complete my degree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Mentoring on navigating the systems/culture of graduate education 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teaching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Course selection 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Clarity of graduation requirements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Preparation for qualifying exams 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Courses are up-to-date in my field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Selection of a thesis / guided project topic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Adequate support for students with academic difficulties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Assistance with thesis / guided project topic proposal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Ph.D qualifying exams assess student's ability fairly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Advice on research for my thesis / guided project topic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Information to pass Ph.D qualifying exams clearly conveyed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Advice on writing and revising the thesis / guided project topic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Sufficient feedback for students not passing Ph.D qualifying exams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Advice on writing and reviewing publications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Clarity in understanding cost-of-living prior to attendance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Feedback on progress/next steps on my thesis/guided project topic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Students are provided adequate information about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Guidance on career options in academia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 in approaching program/dept. about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Guidance on non-academic or other professional career options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Belief that I am getting paid fairly for program work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Project advisor treats me in a professional manner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Program/dept. has resources to find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Satisfied with degree of access/interaction with project advisor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Compensation level is comparable to that of comparable institutions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Project advisor provides clear expectations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Confident that I have funds to complete graduate education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3952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Comfortable sharing professional goals with project advisor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Take home pay is competitive to that of comparable institutions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79413" y="63388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323194" y="63388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621213" y="63388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7478713" y="63388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4881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Graph on perception improvement analysis for master's campus for LGBT+ students. X-axis is perception rating (8-10), and y-axis is impact on quality of overall experience."/>
          <p:cNvGraphicFramePr/>
          <p:nvPr>
            <p:extLst>
              <p:ext uri="{D42A27DB-BD31-4B8C-83A1-F6EECF244321}">
                <p14:modId xmlns:p14="http://schemas.microsoft.com/office/powerpoint/2010/main" val="372681305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4305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E7E206E5-E5E9-6717-357B-87DE21F7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Perception Improvement Analysis – Master’s CAMPUS – LGBQT Students</a:t>
            </a:r>
          </a:p>
        </p:txBody>
      </p:sp>
    </p:spTree>
    <p:extLst>
      <p:ext uri="{BB962C8B-B14F-4D97-AF65-F5344CB8AC3E}">
        <p14:creationId xmlns:p14="http://schemas.microsoft.com/office/powerpoint/2010/main" val="1904694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descr="Graph on comparison of attribute evaluations for 2019 study for master's campus, straight vs. LGBT+ students.">
            <a:extLst>
              <a:ext uri="{FF2B5EF4-FFF2-40B4-BE49-F238E27FC236}">
                <a16:creationId xmlns:a16="http://schemas.microsoft.com/office/drawing/2014/main" id="{FE034E96-DDF3-1742-A6A6-6C172A23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7247646"/>
              </p:ext>
            </p:extLst>
          </p:nvPr>
        </p:nvGraphicFramePr>
        <p:xfrm>
          <a:off x="461660" y="1172978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63026C-99D8-B945-998C-E6246B2E017C}"/>
              </a:ext>
            </a:extLst>
          </p:cNvPr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59C28A6-2F17-734D-B1A2-B378E675FCEE}"/>
              </a:ext>
            </a:extLst>
          </p:cNvPr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34EFCE0-11E0-5F42-AA5F-B42C7B729A9B}"/>
              </a:ext>
            </a:extLst>
          </p:cNvPr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17C2AC3-6D10-E746-8D53-9EFB6AA2E504}"/>
              </a:ext>
            </a:extLst>
          </p:cNvPr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8B295B3-D14D-5740-98F3-52C811F75904}"/>
              </a:ext>
            </a:extLst>
          </p:cNvPr>
          <p:cNvSpPr txBox="1"/>
          <p:nvPr/>
        </p:nvSpPr>
        <p:spPr>
          <a:xfrm>
            <a:off x="4932532" y="5450316"/>
            <a:ext cx="339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Note: Area between dotted lines represents approximate parity zone (no statistically significant differences at 90% level of confidence).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E271CB-57AB-8FF2-393C-BAC8E39EC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 2019 Study - Master’s CAMPUS, Straight versus LGBQT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698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7870324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PERCEPTION IMPROVEMENT ANALYSIS – MASTER’S ONLINE</a:t>
            </a:r>
          </a:p>
        </p:txBody>
      </p:sp>
    </p:spTree>
    <p:extLst>
      <p:ext uri="{BB962C8B-B14F-4D97-AF65-F5344CB8AC3E}">
        <p14:creationId xmlns:p14="http://schemas.microsoft.com/office/powerpoint/2010/main" val="2195698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52449" y="447675"/>
            <a:ext cx="8100483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Legend for Perception Improvement Analysis Chart – Master’s ONLINE</a:t>
            </a:r>
          </a:p>
        </p:txBody>
      </p:sp>
      <p:graphicFrame>
        <p:nvGraphicFramePr>
          <p:cNvPr id="1931267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664283"/>
              </p:ext>
            </p:extLst>
          </p:nvPr>
        </p:nvGraphicFramePr>
        <p:xfrm>
          <a:off x="66840" y="1045500"/>
          <a:ext cx="8993471" cy="5044408"/>
        </p:xfrm>
        <a:graphic>
          <a:graphicData uri="http://schemas.openxmlformats.org/drawingml/2006/table">
            <a:tbl>
              <a:tblPr firstRow="1"/>
              <a:tblGrid>
                <a:gridCol w="325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28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77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146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380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0" marT="27432" marB="2743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Attribute</a:t>
                      </a:r>
                    </a:p>
                  </a:txBody>
                  <a:tcPr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Attribute</a:t>
                      </a:r>
                    </a:p>
                  </a:txBody>
                  <a:tcPr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Effectiveness of orientation to understand process of completing degree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Support of students for each other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Support of students by faculty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professional development opportunities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social engagement opportunities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Mentoring on navigating systems/culture of graduate education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 support for my personal commitments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Course selection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Guidance on career options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Made aware of opportunities to interact across academic disciplines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Timeliness of advice/assistance from program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Confident that faculty care about my well-being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Relevance of required courses to my professional objectives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Students have opportunity to influence program decisions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courses I need to complete my degree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teaching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Clarity of graduation requirements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Courses are up-to-date in my field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Adequate support for students with academic difficulties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Ph.D qualifying exams assess student's ability fairly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Information to pass Ph.D qualifying exams clearly conveyed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Sufficient feedback for students not passing Ph.D qualifying exams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Clarity in understanding cost-of-living prior to attendance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Students are provided adequate information about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 in approaching program/dept. about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Belief that I am getting paid fairly for program work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Program/dept. has resources to find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Compensation level is comparable to that of comparable institutions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Confident that I have funds to complete graduate education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3952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Take home pay is competitive to that of comparable institutions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79413" y="63388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323194" y="63388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621213" y="63388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7478713" y="63388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31553"/>
      </p:ext>
    </p:extLst>
  </p:cSld>
  <p:clrMapOvr>
    <a:masterClrMapping/>
  </p:clrMapOvr>
</p:sld>
</file>

<file path=ppt/theme/theme1.xml><?xml version="1.0" encoding="utf-8"?>
<a:theme xmlns:a="http://schemas.openxmlformats.org/drawingml/2006/main" name="Qualitative Presentation 11.07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FFFF99"/>
      </a:accent1>
      <a:accent2>
        <a:srgbClr val="00AE00"/>
      </a:accent2>
      <a:accent3>
        <a:srgbClr val="FFFFFF"/>
      </a:accent3>
      <a:accent4>
        <a:srgbClr val="000000"/>
      </a:accent4>
      <a:accent5>
        <a:srgbClr val="FFFFCA"/>
      </a:accent5>
      <a:accent6>
        <a:srgbClr val="009D00"/>
      </a:accent6>
      <a:hlink>
        <a:srgbClr val="FC0128"/>
      </a:hlink>
      <a:folHlink>
        <a:srgbClr val="CECECE"/>
      </a:folHlink>
    </a:clrScheme>
    <a:fontScheme name="Qualitative Presentation 11.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Qualitative Presentation 11.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litative Presentation 11.07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litative Presentation 11.07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litative Presentation 11.07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litative Presentation 11.07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litative Presentation 11.07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litative Presentation 11.07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\\NTSERVER-1\TEMPLATES\Qualitative Presentation 11.07.pot</Template>
  <TotalTime>93232</TotalTime>
  <Pages>28</Pages>
  <Words>3047</Words>
  <Application>Microsoft Macintosh PowerPoint</Application>
  <PresentationFormat>Letter Paper (8.5x11 in)</PresentationFormat>
  <Paragraphs>888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Times New Roman</vt:lpstr>
      <vt:lpstr>Qualitative Presentation 11.07</vt:lpstr>
      <vt:lpstr>2019 GRADUATE STUDENT EXPERIENCE STUDY Key Metrics and PIA Charts – LGBQT Students</vt:lpstr>
      <vt:lpstr>Key Metrics – Comparison of 2016 versus 2019</vt:lpstr>
      <vt:lpstr>Key Metrics – LGBQT Students</vt:lpstr>
      <vt:lpstr>PERCEPTION IMPROVEMENT ANALYSIS – MASTER’S CAMPUS</vt:lpstr>
      <vt:lpstr>Legend for Perception Improvement Analysis Chart – Master’s CAMPUS</vt:lpstr>
      <vt:lpstr>Perception Improvement Analysis – Master’s CAMPUS – LGBQT Students</vt:lpstr>
      <vt:lpstr>Comparison of Attribute Evaluations 2019 Study - Master’s CAMPUS, Straight versus LGBQT</vt:lpstr>
      <vt:lpstr>PERCEPTION IMPROVEMENT ANALYSIS – MASTER’S ONLINE</vt:lpstr>
      <vt:lpstr>Legend for Perception Improvement Analysis Chart – Master’s ONLINE</vt:lpstr>
      <vt:lpstr>Perception Improvement Analysis – Master’s ONLINE – LGBQT Students</vt:lpstr>
      <vt:lpstr>Comparison of Attribute Evaluations 2019 Study - Master’s ONLINE, Straight versus LGBQT</vt:lpstr>
      <vt:lpstr>PERCEPTION IMPROVEMENT ANALYSIS – Ph.D</vt:lpstr>
      <vt:lpstr>Legend for Perception Improvement Analysis Chart – Ph.D</vt:lpstr>
      <vt:lpstr>Perception Improvement Analysis – Ph.D – LGBQT Students</vt:lpstr>
      <vt:lpstr>Comparison of Attribute Evaluations 2019 versus 2016 - Ph.D, Straight versus LGBQT</vt:lpstr>
    </vt:vector>
  </TitlesOfParts>
  <Company>Dell Preferred Customer.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WALLACE , KATHI S</dc:creator>
  <cp:lastModifiedBy>Hom, Tiana R</cp:lastModifiedBy>
  <cp:revision>1486</cp:revision>
  <cp:lastPrinted>2019-09-25T14:05:52Z</cp:lastPrinted>
  <dcterms:created xsi:type="dcterms:W3CDTF">2000-08-17T15:20:10Z</dcterms:created>
  <dcterms:modified xsi:type="dcterms:W3CDTF">2022-11-10T22:43:38Z</dcterms:modified>
</cp:coreProperties>
</file>