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768" r:id="rId2"/>
    <p:sldId id="2035" r:id="rId3"/>
    <p:sldId id="2036" r:id="rId4"/>
    <p:sldId id="1899" r:id="rId5"/>
    <p:sldId id="1904" r:id="rId6"/>
    <p:sldId id="1934" r:id="rId7"/>
    <p:sldId id="2042" r:id="rId8"/>
    <p:sldId id="1935" r:id="rId9"/>
    <p:sldId id="1938" r:id="rId10"/>
    <p:sldId id="1939" r:id="rId11"/>
    <p:sldId id="2044" r:id="rId12"/>
    <p:sldId id="1913" r:id="rId13"/>
    <p:sldId id="1943" r:id="rId14"/>
    <p:sldId id="1944" r:id="rId15"/>
    <p:sldId id="2038" r:id="rId16"/>
  </p:sldIdLst>
  <p:sldSz cx="9144000" cy="6858000" type="letter"/>
  <p:notesSz cx="6934200" cy="9220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3366FF"/>
    <a:srgbClr val="008000"/>
    <a:srgbClr val="0000FE"/>
    <a:srgbClr val="FAFD00"/>
    <a:srgbClr val="99FF99"/>
    <a:srgbClr val="FFCCFF"/>
    <a:srgbClr val="CCFFFF"/>
    <a:srgbClr val="FE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3" autoAdjust="0"/>
    <p:restoredTop sz="86406" autoAdjust="0"/>
  </p:normalViewPr>
  <p:slideViewPr>
    <p:cSldViewPr snapToGrid="0">
      <p:cViewPr>
        <p:scale>
          <a:sx n="140" d="100"/>
          <a:sy n="140" d="100"/>
        </p:scale>
        <p:origin x="152" y="-1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0" d="100"/>
          <a:sy n="110" d="100"/>
        </p:scale>
        <p:origin x="2576" y="18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CAMPUS – International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0.64210526315789473</c:v>
                </c:pt>
                <c:pt idx="1">
                  <c:v>0.70370370370370372</c:v>
                </c:pt>
                <c:pt idx="2">
                  <c:v>0.7021276595744681</c:v>
                </c:pt>
                <c:pt idx="3">
                  <c:v>0.54736842105263162</c:v>
                </c:pt>
                <c:pt idx="4">
                  <c:v>0.51322751322751325</c:v>
                </c:pt>
                <c:pt idx="5">
                  <c:v>0.5</c:v>
                </c:pt>
                <c:pt idx="6">
                  <c:v>0.4521276595744681</c:v>
                </c:pt>
                <c:pt idx="7">
                  <c:v>0.59042553191489366</c:v>
                </c:pt>
                <c:pt idx="8">
                  <c:v>0.63492063492063489</c:v>
                </c:pt>
                <c:pt idx="9">
                  <c:v>0.42857142857142855</c:v>
                </c:pt>
                <c:pt idx="10">
                  <c:v>0.52631578947368418</c:v>
                </c:pt>
                <c:pt idx="11">
                  <c:v>0.47368421052631576</c:v>
                </c:pt>
                <c:pt idx="12">
                  <c:v>0.44736842105263158</c:v>
                </c:pt>
                <c:pt idx="13">
                  <c:v>0.63157894736842102</c:v>
                </c:pt>
                <c:pt idx="14">
                  <c:v>0.55263157894736847</c:v>
                </c:pt>
                <c:pt idx="15">
                  <c:v>0.63157894736842102</c:v>
                </c:pt>
                <c:pt idx="16">
                  <c:v>0.60526315789473684</c:v>
                </c:pt>
                <c:pt idx="17">
                  <c:v>0.63157894736842102</c:v>
                </c:pt>
                <c:pt idx="18">
                  <c:v>0.55263157894736847</c:v>
                </c:pt>
                <c:pt idx="19">
                  <c:v>0.5</c:v>
                </c:pt>
                <c:pt idx="20">
                  <c:v>0.57894736842105265</c:v>
                </c:pt>
                <c:pt idx="21">
                  <c:v>0.68421052631578949</c:v>
                </c:pt>
                <c:pt idx="22">
                  <c:v>0.5</c:v>
                </c:pt>
                <c:pt idx="23">
                  <c:v>0.60526315789473684</c:v>
                </c:pt>
                <c:pt idx="24">
                  <c:v>0.68421052631578949</c:v>
                </c:pt>
                <c:pt idx="25">
                  <c:v>0.42105263157894735</c:v>
                </c:pt>
                <c:pt idx="26">
                  <c:v>0.60526315789473684</c:v>
                </c:pt>
                <c:pt idx="27">
                  <c:v>0.55263157894736847</c:v>
                </c:pt>
                <c:pt idx="28">
                  <c:v>0.68421052631578949</c:v>
                </c:pt>
                <c:pt idx="29">
                  <c:v>0.57894736842105265</c:v>
                </c:pt>
                <c:pt idx="30">
                  <c:v>0.51315789473684215</c:v>
                </c:pt>
                <c:pt idx="31">
                  <c:v>0.48684210526315791</c:v>
                </c:pt>
                <c:pt idx="32">
                  <c:v>0.59868421052631582</c:v>
                </c:pt>
                <c:pt idx="33">
                  <c:v>0.62962962962962965</c:v>
                </c:pt>
                <c:pt idx="34">
                  <c:v>0.51063829787234039</c:v>
                </c:pt>
                <c:pt idx="35">
                  <c:v>0.67553191489361697</c:v>
                </c:pt>
                <c:pt idx="36">
                  <c:v>0.77005347593582885</c:v>
                </c:pt>
                <c:pt idx="37">
                  <c:v>0.6900584795321637</c:v>
                </c:pt>
                <c:pt idx="38">
                  <c:v>0.5</c:v>
                </c:pt>
                <c:pt idx="39">
                  <c:v>0.57999999999999996</c:v>
                </c:pt>
                <c:pt idx="40">
                  <c:v>0.63461538461538458</c:v>
                </c:pt>
                <c:pt idx="41">
                  <c:v>0.5714285714285714</c:v>
                </c:pt>
                <c:pt idx="42">
                  <c:v>0.68617021276595747</c:v>
                </c:pt>
                <c:pt idx="43">
                  <c:v>0.40123456790123457</c:v>
                </c:pt>
                <c:pt idx="44">
                  <c:v>0.41333333333333333</c:v>
                </c:pt>
                <c:pt idx="45">
                  <c:v>0.56451612903225812</c:v>
                </c:pt>
                <c:pt idx="46">
                  <c:v>0.38194444444444442</c:v>
                </c:pt>
                <c:pt idx="47">
                  <c:v>0.46153846153846156</c:v>
                </c:pt>
                <c:pt idx="48">
                  <c:v>0.64848484848484844</c:v>
                </c:pt>
                <c:pt idx="49">
                  <c:v>0.44067796610169491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0.56459095807263127</c:v>
                </c:pt>
                <c:pt idx="1">
                  <c:v>0.53455703155440615</c:v>
                </c:pt>
                <c:pt idx="2">
                  <c:v>0.71432066946515971</c:v>
                </c:pt>
                <c:pt idx="3">
                  <c:v>0.56383468493221356</c:v>
                </c:pt>
                <c:pt idx="4">
                  <c:v>0.49450544538638552</c:v>
                </c:pt>
                <c:pt idx="5">
                  <c:v>0.62306226873953185</c:v>
                </c:pt>
                <c:pt idx="6">
                  <c:v>0.54357976730162327</c:v>
                </c:pt>
                <c:pt idx="7">
                  <c:v>0.52716620084137056</c:v>
                </c:pt>
                <c:pt idx="8">
                  <c:v>0.65347122146439052</c:v>
                </c:pt>
                <c:pt idx="9">
                  <c:v>0.60664761715138893</c:v>
                </c:pt>
                <c:pt idx="10">
                  <c:v>0.52172854195136165</c:v>
                </c:pt>
                <c:pt idx="11">
                  <c:v>0.54796323931928681</c:v>
                </c:pt>
                <c:pt idx="12">
                  <c:v>0.4924734070980149</c:v>
                </c:pt>
                <c:pt idx="13">
                  <c:v>0.5164150120251928</c:v>
                </c:pt>
                <c:pt idx="14">
                  <c:v>0.51323059198054433</c:v>
                </c:pt>
                <c:pt idx="15">
                  <c:v>0.48326694915838792</c:v>
                </c:pt>
                <c:pt idx="16">
                  <c:v>0.57254449418968689</c:v>
                </c:pt>
                <c:pt idx="17">
                  <c:v>0.56478035828640039</c:v>
                </c:pt>
                <c:pt idx="18">
                  <c:v>0.51589030830974036</c:v>
                </c:pt>
                <c:pt idx="19">
                  <c:v>0.55149998756035357</c:v>
                </c:pt>
                <c:pt idx="20">
                  <c:v>0.56507089831733592</c:v>
                </c:pt>
                <c:pt idx="21">
                  <c:v>0.40894925977317148</c:v>
                </c:pt>
                <c:pt idx="22">
                  <c:v>0.430333261737811</c:v>
                </c:pt>
                <c:pt idx="23">
                  <c:v>0.46040794470207391</c:v>
                </c:pt>
                <c:pt idx="24">
                  <c:v>0.50955702579587192</c:v>
                </c:pt>
                <c:pt idx="25">
                  <c:v>0.39807886466594172</c:v>
                </c:pt>
                <c:pt idx="26">
                  <c:v>0.43501747675101382</c:v>
                </c:pt>
                <c:pt idx="27">
                  <c:v>0.44667505516494133</c:v>
                </c:pt>
                <c:pt idx="28">
                  <c:v>0.42970796876744533</c:v>
                </c:pt>
                <c:pt idx="29">
                  <c:v>0.57360982322999221</c:v>
                </c:pt>
                <c:pt idx="30">
                  <c:v>0.58671949390063205</c:v>
                </c:pt>
                <c:pt idx="31">
                  <c:v>0.54564577734578479</c:v>
                </c:pt>
                <c:pt idx="32">
                  <c:v>0.60250603952021953</c:v>
                </c:pt>
                <c:pt idx="33">
                  <c:v>0.63938224134360122</c:v>
                </c:pt>
                <c:pt idx="34">
                  <c:v>0.46208005639770872</c:v>
                </c:pt>
                <c:pt idx="35">
                  <c:v>0.68550838304008699</c:v>
                </c:pt>
                <c:pt idx="36">
                  <c:v>0.55551637505666351</c:v>
                </c:pt>
                <c:pt idx="37">
                  <c:v>0.58939231216006427</c:v>
                </c:pt>
                <c:pt idx="38">
                  <c:v>0.56770664991787489</c:v>
                </c:pt>
                <c:pt idx="39">
                  <c:v>0.60818088467933107</c:v>
                </c:pt>
                <c:pt idx="40">
                  <c:v>0.66567542193096851</c:v>
                </c:pt>
                <c:pt idx="41">
                  <c:v>0.57796676626096566</c:v>
                </c:pt>
                <c:pt idx="42">
                  <c:v>0.32184373619774925</c:v>
                </c:pt>
                <c:pt idx="43">
                  <c:v>0.46674351469402131</c:v>
                </c:pt>
                <c:pt idx="44">
                  <c:v>0.44541190321318674</c:v>
                </c:pt>
                <c:pt idx="45">
                  <c:v>0.37064644000188557</c:v>
                </c:pt>
                <c:pt idx="46">
                  <c:v>0.43680234064497409</c:v>
                </c:pt>
                <c:pt idx="47">
                  <c:v>0.308292803286765</c:v>
                </c:pt>
                <c:pt idx="48">
                  <c:v>0.4107784954484035</c:v>
                </c:pt>
                <c:pt idx="49">
                  <c:v>0.30998509179179728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Study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Master’s CAMPUS, US versus International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0.64210526315789473</c:v>
                </c:pt>
                <c:pt idx="1">
                  <c:v>0.70370370370370372</c:v>
                </c:pt>
                <c:pt idx="2">
                  <c:v>0.7021276595744681</c:v>
                </c:pt>
                <c:pt idx="3">
                  <c:v>0.54736842105263162</c:v>
                </c:pt>
                <c:pt idx="4">
                  <c:v>0.51322751322751325</c:v>
                </c:pt>
                <c:pt idx="5">
                  <c:v>0.5</c:v>
                </c:pt>
                <c:pt idx="6">
                  <c:v>0.4521276595744681</c:v>
                </c:pt>
                <c:pt idx="7">
                  <c:v>0.59042553191489366</c:v>
                </c:pt>
                <c:pt idx="8">
                  <c:v>0.63492063492063489</c:v>
                </c:pt>
                <c:pt idx="9">
                  <c:v>0.42857142857142855</c:v>
                </c:pt>
                <c:pt idx="10">
                  <c:v>0.52631578947368418</c:v>
                </c:pt>
                <c:pt idx="11">
                  <c:v>0.47368421052631576</c:v>
                </c:pt>
                <c:pt idx="12">
                  <c:v>0.44736842105263158</c:v>
                </c:pt>
                <c:pt idx="13">
                  <c:v>0.63157894736842102</c:v>
                </c:pt>
                <c:pt idx="14">
                  <c:v>0.55263157894736847</c:v>
                </c:pt>
                <c:pt idx="15">
                  <c:v>0.63157894736842102</c:v>
                </c:pt>
                <c:pt idx="16">
                  <c:v>0.60526315789473684</c:v>
                </c:pt>
                <c:pt idx="17">
                  <c:v>0.63157894736842102</c:v>
                </c:pt>
                <c:pt idx="18">
                  <c:v>0.55263157894736847</c:v>
                </c:pt>
                <c:pt idx="19">
                  <c:v>0.5</c:v>
                </c:pt>
                <c:pt idx="20">
                  <c:v>0.57894736842105265</c:v>
                </c:pt>
                <c:pt idx="21">
                  <c:v>0.68421052631578949</c:v>
                </c:pt>
                <c:pt idx="22">
                  <c:v>0.5</c:v>
                </c:pt>
                <c:pt idx="23">
                  <c:v>0.60526315789473684</c:v>
                </c:pt>
                <c:pt idx="24">
                  <c:v>0.68421052631578949</c:v>
                </c:pt>
                <c:pt idx="25">
                  <c:v>0.42105263157894735</c:v>
                </c:pt>
                <c:pt idx="26">
                  <c:v>0.60526315789473684</c:v>
                </c:pt>
                <c:pt idx="27">
                  <c:v>0.55263157894736847</c:v>
                </c:pt>
                <c:pt idx="28">
                  <c:v>0.68421052631578949</c:v>
                </c:pt>
                <c:pt idx="29">
                  <c:v>0.57894736842105265</c:v>
                </c:pt>
                <c:pt idx="30">
                  <c:v>0.51315789473684215</c:v>
                </c:pt>
                <c:pt idx="31">
                  <c:v>0.48684210526315791</c:v>
                </c:pt>
                <c:pt idx="32">
                  <c:v>0.59868421052631582</c:v>
                </c:pt>
                <c:pt idx="33">
                  <c:v>0.62962962962962965</c:v>
                </c:pt>
                <c:pt idx="34">
                  <c:v>0.51063829787234039</c:v>
                </c:pt>
                <c:pt idx="35">
                  <c:v>0.67553191489361697</c:v>
                </c:pt>
                <c:pt idx="36">
                  <c:v>0.77005347593582885</c:v>
                </c:pt>
                <c:pt idx="37">
                  <c:v>0.6900584795321637</c:v>
                </c:pt>
                <c:pt idx="38">
                  <c:v>0.5</c:v>
                </c:pt>
                <c:pt idx="39">
                  <c:v>0.57999999999999996</c:v>
                </c:pt>
                <c:pt idx="40">
                  <c:v>0.63461538461538458</c:v>
                </c:pt>
                <c:pt idx="41">
                  <c:v>0.5714285714285714</c:v>
                </c:pt>
                <c:pt idx="42">
                  <c:v>0.68617021276595747</c:v>
                </c:pt>
                <c:pt idx="43">
                  <c:v>0.40123456790123457</c:v>
                </c:pt>
                <c:pt idx="44">
                  <c:v>0.41333333333333333</c:v>
                </c:pt>
                <c:pt idx="45">
                  <c:v>0.56451612903225812</c:v>
                </c:pt>
                <c:pt idx="46">
                  <c:v>0.38194444444444442</c:v>
                </c:pt>
                <c:pt idx="47">
                  <c:v>0.46153846153846156</c:v>
                </c:pt>
                <c:pt idx="48">
                  <c:v>0.64848484848484844</c:v>
                </c:pt>
                <c:pt idx="49">
                  <c:v>0.44067796610169491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0.51709401709401714</c:v>
                </c:pt>
                <c:pt idx="1">
                  <c:v>0.74786324786324787</c:v>
                </c:pt>
                <c:pt idx="2">
                  <c:v>0.58119658119658124</c:v>
                </c:pt>
                <c:pt idx="3">
                  <c:v>0.50214592274678116</c:v>
                </c:pt>
                <c:pt idx="4">
                  <c:v>0.50427350427350426</c:v>
                </c:pt>
                <c:pt idx="5">
                  <c:v>0.45726495726495725</c:v>
                </c:pt>
                <c:pt idx="6">
                  <c:v>0.39914163090128757</c:v>
                </c:pt>
                <c:pt idx="7">
                  <c:v>0.35775862068965519</c:v>
                </c:pt>
                <c:pt idx="8">
                  <c:v>0.52564102564102566</c:v>
                </c:pt>
                <c:pt idx="9">
                  <c:v>0.38793103448275862</c:v>
                </c:pt>
                <c:pt idx="10">
                  <c:v>0.32432432432432434</c:v>
                </c:pt>
                <c:pt idx="11">
                  <c:v>0.33783783783783783</c:v>
                </c:pt>
                <c:pt idx="12">
                  <c:v>0.25675675675675674</c:v>
                </c:pt>
                <c:pt idx="13">
                  <c:v>0.5</c:v>
                </c:pt>
                <c:pt idx="14">
                  <c:v>0.51351351351351349</c:v>
                </c:pt>
                <c:pt idx="15">
                  <c:v>0.45945945945945948</c:v>
                </c:pt>
                <c:pt idx="16">
                  <c:v>0.3783783783783784</c:v>
                </c:pt>
                <c:pt idx="17">
                  <c:v>0.36486486486486486</c:v>
                </c:pt>
                <c:pt idx="18">
                  <c:v>0.41891891891891891</c:v>
                </c:pt>
                <c:pt idx="19">
                  <c:v>0.32432432432432434</c:v>
                </c:pt>
                <c:pt idx="20">
                  <c:v>0.28378378378378377</c:v>
                </c:pt>
                <c:pt idx="21">
                  <c:v>0.72972972972972971</c:v>
                </c:pt>
                <c:pt idx="22">
                  <c:v>0.52702702702702697</c:v>
                </c:pt>
                <c:pt idx="23">
                  <c:v>0.5</c:v>
                </c:pt>
                <c:pt idx="24">
                  <c:v>0.60810810810810811</c:v>
                </c:pt>
                <c:pt idx="25">
                  <c:v>0.3783783783783784</c:v>
                </c:pt>
                <c:pt idx="26">
                  <c:v>0.5</c:v>
                </c:pt>
                <c:pt idx="27">
                  <c:v>0.40540540540540543</c:v>
                </c:pt>
                <c:pt idx="28">
                  <c:v>0.68918918918918914</c:v>
                </c:pt>
                <c:pt idx="29">
                  <c:v>0.38124999999999998</c:v>
                </c:pt>
                <c:pt idx="30">
                  <c:v>0.41249999999999998</c:v>
                </c:pt>
                <c:pt idx="31">
                  <c:v>0.38750000000000001</c:v>
                </c:pt>
                <c:pt idx="32">
                  <c:v>0.50624999999999998</c:v>
                </c:pt>
                <c:pt idx="33">
                  <c:v>0.55982905982905984</c:v>
                </c:pt>
                <c:pt idx="34">
                  <c:v>0.47435897435897434</c:v>
                </c:pt>
                <c:pt idx="35">
                  <c:v>0.54506437768240346</c:v>
                </c:pt>
                <c:pt idx="36">
                  <c:v>0.71739130434782605</c:v>
                </c:pt>
                <c:pt idx="37">
                  <c:v>0.6398104265402843</c:v>
                </c:pt>
                <c:pt idx="38">
                  <c:v>0.37158469945355194</c:v>
                </c:pt>
                <c:pt idx="39">
                  <c:v>0.31034482758620691</c:v>
                </c:pt>
                <c:pt idx="40">
                  <c:v>0.35714285714285715</c:v>
                </c:pt>
                <c:pt idx="41">
                  <c:v>0.32</c:v>
                </c:pt>
                <c:pt idx="42">
                  <c:v>0.63755458515283847</c:v>
                </c:pt>
                <c:pt idx="43">
                  <c:v>0.3559322033898305</c:v>
                </c:pt>
                <c:pt idx="44">
                  <c:v>0.29447852760736198</c:v>
                </c:pt>
                <c:pt idx="45">
                  <c:v>0.47154471544715448</c:v>
                </c:pt>
                <c:pt idx="46">
                  <c:v>0.2857142857142857</c:v>
                </c:pt>
                <c:pt idx="47">
                  <c:v>0.39823008849557523</c:v>
                </c:pt>
                <c:pt idx="48">
                  <c:v>0.66824644549763035</c:v>
                </c:pt>
                <c:pt idx="49">
                  <c:v>0.39669421487603307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4.4999999999999998E-2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0.95499999999999996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0.95499999999999996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4.4999999999999998E-2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International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US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Master’s ONLINE – International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0.71830985915492962</c:v>
                </c:pt>
                <c:pt idx="1">
                  <c:v>0.78773584905660377</c:v>
                </c:pt>
                <c:pt idx="2">
                  <c:v>0.7345971563981043</c:v>
                </c:pt>
                <c:pt idx="3">
                  <c:v>0.50943396226415094</c:v>
                </c:pt>
                <c:pt idx="4">
                  <c:v>0.419811320754717</c:v>
                </c:pt>
                <c:pt idx="5">
                  <c:v>0.57746478873239437</c:v>
                </c:pt>
                <c:pt idx="6">
                  <c:v>0</c:v>
                </c:pt>
                <c:pt idx="7">
                  <c:v>0.48826291079812206</c:v>
                </c:pt>
                <c:pt idx="8">
                  <c:v>0.62735849056603776</c:v>
                </c:pt>
                <c:pt idx="9">
                  <c:v>0.42452830188679247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0.51401869158878499</c:v>
                </c:pt>
                <c:pt idx="30">
                  <c:v>0.43457943925233644</c:v>
                </c:pt>
                <c:pt idx="31">
                  <c:v>0.33177570093457942</c:v>
                </c:pt>
                <c:pt idx="32">
                  <c:v>0.56074766355140182</c:v>
                </c:pt>
                <c:pt idx="33">
                  <c:v>0.76635514018691586</c:v>
                </c:pt>
                <c:pt idx="34">
                  <c:v>0.5539906103286385</c:v>
                </c:pt>
                <c:pt idx="35">
                  <c:v>0.73364485981308414</c:v>
                </c:pt>
                <c:pt idx="36">
                  <c:v>0.86448598130841126</c:v>
                </c:pt>
                <c:pt idx="37">
                  <c:v>0.62371134020618557</c:v>
                </c:pt>
                <c:pt idx="38">
                  <c:v>0.50632911392405067</c:v>
                </c:pt>
                <c:pt idx="39">
                  <c:v>0.4358974358974359</c:v>
                </c:pt>
                <c:pt idx="40">
                  <c:v>0.45238095238095238</c:v>
                </c:pt>
                <c:pt idx="41">
                  <c:v>0.41025641025641024</c:v>
                </c:pt>
                <c:pt idx="42">
                  <c:v>0.88405797101449279</c:v>
                </c:pt>
                <c:pt idx="43">
                  <c:v>0.52272727272727271</c:v>
                </c:pt>
                <c:pt idx="44">
                  <c:v>0.42201834862385323</c:v>
                </c:pt>
                <c:pt idx="45">
                  <c:v>0.5423728813559322</c:v>
                </c:pt>
                <c:pt idx="46">
                  <c:v>0.42222222222222222</c:v>
                </c:pt>
                <c:pt idx="47">
                  <c:v>0.47169811320754718</c:v>
                </c:pt>
                <c:pt idx="48">
                  <c:v>0.79761904761904767</c:v>
                </c:pt>
                <c:pt idx="49">
                  <c:v>0.60493827160493829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0.50742073151799783</c:v>
                </c:pt>
                <c:pt idx="1">
                  <c:v>0.50160660297146498</c:v>
                </c:pt>
                <c:pt idx="2">
                  <c:v>0.72363824846692437</c:v>
                </c:pt>
                <c:pt idx="3">
                  <c:v>0.52636975193246793</c:v>
                </c:pt>
                <c:pt idx="4">
                  <c:v>0.44651152489622342</c:v>
                </c:pt>
                <c:pt idx="5">
                  <c:v>0.59397030675774076</c:v>
                </c:pt>
                <c:pt idx="6">
                  <c:v>0</c:v>
                </c:pt>
                <c:pt idx="7">
                  <c:v>0.54968041923057021</c:v>
                </c:pt>
                <c:pt idx="8">
                  <c:v>0.64566376144814219</c:v>
                </c:pt>
                <c:pt idx="9">
                  <c:v>0.57031896711800878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0.54579606062769814</c:v>
                </c:pt>
                <c:pt idx="30">
                  <c:v>0.46075598966539066</c:v>
                </c:pt>
                <c:pt idx="31">
                  <c:v>0.50418019425133109</c:v>
                </c:pt>
                <c:pt idx="32">
                  <c:v>0.56495952757558321</c:v>
                </c:pt>
                <c:pt idx="33">
                  <c:v>0.60290078206256348</c:v>
                </c:pt>
                <c:pt idx="34">
                  <c:v>0.45039214350344181</c:v>
                </c:pt>
                <c:pt idx="35">
                  <c:v>0.77682538949241664</c:v>
                </c:pt>
                <c:pt idx="36">
                  <c:v>0.46775875297105185</c:v>
                </c:pt>
                <c:pt idx="37">
                  <c:v>0.50111491770542405</c:v>
                </c:pt>
                <c:pt idx="38">
                  <c:v>0.58384287660618461</c:v>
                </c:pt>
                <c:pt idx="39">
                  <c:v>0.3559796860977702</c:v>
                </c:pt>
                <c:pt idx="40">
                  <c:v>0.37180180390150758</c:v>
                </c:pt>
                <c:pt idx="41">
                  <c:v>0.41011698302828492</c:v>
                </c:pt>
                <c:pt idx="42">
                  <c:v>0.23333094012940278</c:v>
                </c:pt>
                <c:pt idx="43">
                  <c:v>0.37512775179972052</c:v>
                </c:pt>
                <c:pt idx="44">
                  <c:v>0.42194653419702655</c:v>
                </c:pt>
                <c:pt idx="45">
                  <c:v>0.32710758981656279</c:v>
                </c:pt>
                <c:pt idx="46">
                  <c:v>0.3512341698336966</c:v>
                </c:pt>
                <c:pt idx="47">
                  <c:v>0.19017890003220592</c:v>
                </c:pt>
                <c:pt idx="48">
                  <c:v>0.16225045983097325</c:v>
                </c:pt>
                <c:pt idx="49">
                  <c:v>0.24589376501464183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Study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Master’s ONLINE, US versus International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0.71830985915492962</c:v>
                </c:pt>
                <c:pt idx="1">
                  <c:v>0.78773584905660377</c:v>
                </c:pt>
                <c:pt idx="2">
                  <c:v>0.7345971563981043</c:v>
                </c:pt>
                <c:pt idx="3">
                  <c:v>0.50943396226415094</c:v>
                </c:pt>
                <c:pt idx="4">
                  <c:v>0.419811320754717</c:v>
                </c:pt>
                <c:pt idx="5">
                  <c:v>0.57746478873239437</c:v>
                </c:pt>
                <c:pt idx="6">
                  <c:v>0</c:v>
                </c:pt>
                <c:pt idx="7">
                  <c:v>0.48826291079812206</c:v>
                </c:pt>
                <c:pt idx="8">
                  <c:v>0.62735849056603776</c:v>
                </c:pt>
                <c:pt idx="9">
                  <c:v>0.42452830188679247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0.51401869158878499</c:v>
                </c:pt>
                <c:pt idx="30">
                  <c:v>0.43457943925233644</c:v>
                </c:pt>
                <c:pt idx="31">
                  <c:v>0.33177570093457942</c:v>
                </c:pt>
                <c:pt idx="32">
                  <c:v>0.56074766355140182</c:v>
                </c:pt>
                <c:pt idx="33">
                  <c:v>0.76635514018691586</c:v>
                </c:pt>
                <c:pt idx="34">
                  <c:v>0.5539906103286385</c:v>
                </c:pt>
                <c:pt idx="35">
                  <c:v>0.73364485981308414</c:v>
                </c:pt>
                <c:pt idx="36">
                  <c:v>0.86448598130841126</c:v>
                </c:pt>
                <c:pt idx="37">
                  <c:v>0.62371134020618557</c:v>
                </c:pt>
                <c:pt idx="38">
                  <c:v>0.50632911392405067</c:v>
                </c:pt>
                <c:pt idx="39">
                  <c:v>0.4358974358974359</c:v>
                </c:pt>
                <c:pt idx="40">
                  <c:v>0.45238095238095238</c:v>
                </c:pt>
                <c:pt idx="41">
                  <c:v>0.41025641025641024</c:v>
                </c:pt>
                <c:pt idx="42">
                  <c:v>0.88405797101449279</c:v>
                </c:pt>
                <c:pt idx="43">
                  <c:v>0.52272727272727271</c:v>
                </c:pt>
                <c:pt idx="44">
                  <c:v>0.42201834862385323</c:v>
                </c:pt>
                <c:pt idx="45">
                  <c:v>0.5423728813559322</c:v>
                </c:pt>
                <c:pt idx="46">
                  <c:v>0.42222222222222222</c:v>
                </c:pt>
                <c:pt idx="47">
                  <c:v>0.47169811320754718</c:v>
                </c:pt>
                <c:pt idx="48">
                  <c:v>0.79761904761904767</c:v>
                </c:pt>
                <c:pt idx="49">
                  <c:v>0.60493827160493829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0.51877934272300474</c:v>
                </c:pt>
                <c:pt idx="1">
                  <c:v>0.70960187353629978</c:v>
                </c:pt>
                <c:pt idx="2">
                  <c:v>0.60328638497652587</c:v>
                </c:pt>
                <c:pt idx="3">
                  <c:v>0.42588235294117649</c:v>
                </c:pt>
                <c:pt idx="4">
                  <c:v>0.39336492890995262</c:v>
                </c:pt>
                <c:pt idx="5">
                  <c:v>0.47183098591549294</c:v>
                </c:pt>
                <c:pt idx="6">
                  <c:v>0</c:v>
                </c:pt>
                <c:pt idx="7">
                  <c:v>0.33726415094339623</c:v>
                </c:pt>
                <c:pt idx="8">
                  <c:v>0.51990632318501173</c:v>
                </c:pt>
                <c:pt idx="9">
                  <c:v>0.34272300469483569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0.32242990654205606</c:v>
                </c:pt>
                <c:pt idx="30">
                  <c:v>0.3574766355140187</c:v>
                </c:pt>
                <c:pt idx="31">
                  <c:v>0.24065420560747663</c:v>
                </c:pt>
                <c:pt idx="32">
                  <c:v>0.48831775700934582</c:v>
                </c:pt>
                <c:pt idx="33">
                  <c:v>0.67447306791569084</c:v>
                </c:pt>
                <c:pt idx="34">
                  <c:v>0.48477751756440279</c:v>
                </c:pt>
                <c:pt idx="35">
                  <c:v>0.64402810304449654</c:v>
                </c:pt>
                <c:pt idx="36">
                  <c:v>0.76470588235294112</c:v>
                </c:pt>
                <c:pt idx="37">
                  <c:v>0.60154241645244211</c:v>
                </c:pt>
                <c:pt idx="38">
                  <c:v>0.38095238095238093</c:v>
                </c:pt>
                <c:pt idx="39">
                  <c:v>0.31818181818181818</c:v>
                </c:pt>
                <c:pt idx="40">
                  <c:v>0.34482758620689657</c:v>
                </c:pt>
                <c:pt idx="41">
                  <c:v>0.30434782608695654</c:v>
                </c:pt>
                <c:pt idx="42">
                  <c:v>0.90191387559808611</c:v>
                </c:pt>
                <c:pt idx="43">
                  <c:v>0.51569506726457404</c:v>
                </c:pt>
                <c:pt idx="44">
                  <c:v>0.43373493975903615</c:v>
                </c:pt>
                <c:pt idx="45">
                  <c:v>0.5641025641025641</c:v>
                </c:pt>
                <c:pt idx="46">
                  <c:v>0.40277777777777779</c:v>
                </c:pt>
                <c:pt idx="47">
                  <c:v>0.53448275862068961</c:v>
                </c:pt>
                <c:pt idx="48">
                  <c:v>0.89644970414201186</c:v>
                </c:pt>
                <c:pt idx="49">
                  <c:v>0.71875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0.04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0.96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0.04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International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US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Perception Improvement</a:t>
            </a:r>
            <a:r>
              <a:rPr lang="en-US" sz="1200" baseline="0" dirty="0"/>
              <a:t> Analysis – </a:t>
            </a:r>
            <a:r>
              <a:rPr lang="en-US" sz="1200" baseline="0" dirty="0" err="1"/>
              <a:t>Ph.D</a:t>
            </a:r>
            <a:r>
              <a:rPr lang="en-US" sz="1200" baseline="0" dirty="0"/>
              <a:t> – International Students</a:t>
            </a:r>
            <a:endParaRPr lang="en-US" sz="12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1154280057098094E-2"/>
          <c:y val="8.5000000000000006E-2"/>
          <c:w val="0.88019443293272503"/>
          <c:h val="0.811757695060845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DD7-9C48-8A3E-831CD34B2266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5DD7-9C48-8A3E-831CD34B226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5DD7-9C48-8A3E-831CD34B226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5DD7-9C48-8A3E-831CD34B226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4-5DD7-9C48-8A3E-831CD34B226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5-5DD7-9C48-8A3E-831CD34B2266}"/>
              </c:ext>
            </c:extLst>
          </c:dPt>
          <c:dPt>
            <c:idx val="17"/>
            <c:bubble3D val="0"/>
            <c:extLst>
              <c:ext xmlns:c16="http://schemas.microsoft.com/office/drawing/2014/chart" uri="{C3380CC4-5D6E-409C-BE32-E72D297353CC}">
                <c16:uniqueId val="{00000006-5DD7-9C48-8A3E-831CD34B2266}"/>
              </c:ext>
            </c:extLst>
          </c:dPt>
          <c:dPt>
            <c:idx val="23"/>
            <c:bubble3D val="0"/>
            <c:extLst>
              <c:ext xmlns:c16="http://schemas.microsoft.com/office/drawing/2014/chart" uri="{C3380CC4-5D6E-409C-BE32-E72D297353CC}">
                <c16:uniqueId val="{00000007-5DD7-9C48-8A3E-831CD34B2266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08-5DD7-9C48-8A3E-831CD34B2266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9-5DD7-9C48-8A3E-831CD34B2266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0A-5DD7-9C48-8A3E-831CD34B22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5DD7-9C48-8A3E-831CD34B226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DD7-9C48-8A3E-831CD34B226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5DD7-9C48-8A3E-831CD34B226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4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DD7-9C48-8A3E-831CD34B226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5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5DD7-9C48-8A3E-831CD34B226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6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5DD7-9C48-8A3E-831CD34B226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7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DD7-9C48-8A3E-831CD34B226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DD7-9C48-8A3E-831CD34B226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9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5DD7-9C48-8A3E-831CD34B226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5DD7-9C48-8A3E-831CD34B226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11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D7-9C48-8A3E-831CD34B226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12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D7-9C48-8A3E-831CD34B226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0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FF0000"/>
                        </a:solidFill>
                      </a:rPr>
                      <a:t>13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5DD7-9C48-8A3E-831CD34B226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14</a:t>
                    </a:r>
                    <a:endParaRPr lang="en-US" b="1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5DD7-9C48-8A3E-831CD34B226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5DD7-9C48-8A3E-831CD34B226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DD7-9C48-8A3E-831CD34B226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DD7-9C48-8A3E-831CD34B226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18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D7-9C48-8A3E-831CD34B226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19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5DD7-9C48-8A3E-831CD34B226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DD7-9C48-8A3E-831CD34B226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5DD7-9C48-8A3E-831CD34B226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22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DD7-9C48-8A3E-831CD34B226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5DD7-9C48-8A3E-831CD34B226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24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5DD7-9C48-8A3E-831CD34B226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25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DD7-9C48-8A3E-831CD34B226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26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DD7-9C48-8A3E-831CD34B226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27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DD7-9C48-8A3E-831CD34B226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28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5DD7-9C48-8A3E-831CD34B226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29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5DD7-9C48-8A3E-831CD34B226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30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5DD7-9C48-8A3E-831CD34B226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31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5DD7-9C48-8A3E-831CD34B226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3366FF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3366FF"/>
                        </a:solidFill>
                      </a:rPr>
                      <a:t>32</a:t>
                    </a:r>
                    <a:endParaRPr lang="en-US" baseline="0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5DD7-9C48-8A3E-831CD34B226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3366FF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3366FF"/>
                        </a:solidFill>
                      </a:rPr>
                      <a:t>33</a:t>
                    </a:r>
                    <a:endParaRPr lang="en-US" dirty="0">
                      <a:solidFill>
                        <a:srgbClr val="3366FF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5DD7-9C48-8A3E-831CD34B226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34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5DD7-9C48-8A3E-831CD34B226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35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5DD7-9C48-8A3E-831CD34B226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36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5DD7-9C48-8A3E-831CD34B226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37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5DD7-9C48-8A3E-831CD34B226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38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5DD7-9C48-8A3E-831CD34B226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008000"/>
                        </a:solidFill>
                      </a:defRPr>
                    </a:pPr>
                    <a:r>
                      <a:rPr lang="en-US" sz="1200" b="1" dirty="0">
                        <a:solidFill>
                          <a:srgbClr val="008000"/>
                        </a:solidFill>
                      </a:rPr>
                      <a:t>39</a:t>
                    </a:r>
                    <a:endParaRPr lang="en-US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5DD7-9C48-8A3E-831CD34B226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sz="1200" b="1" baseline="0" dirty="0">
                        <a:solidFill>
                          <a:srgbClr val="008000"/>
                        </a:solidFill>
                      </a:rPr>
                      <a:t>40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5DD7-9C48-8A3E-831CD34B226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41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5DD7-9C48-8A3E-831CD34B226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0080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008000"/>
                        </a:solidFill>
                      </a:rPr>
                      <a:t>42</a:t>
                    </a:r>
                    <a:endParaRPr lang="en-US" baseline="0" dirty="0">
                      <a:solidFill>
                        <a:srgbClr val="008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5DD7-9C48-8A3E-831CD34B226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43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5DD7-9C48-8A3E-831CD34B226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="1" baseline="0" dirty="0">
                        <a:solidFill>
                          <a:srgbClr val="FF6600"/>
                        </a:solidFill>
                      </a:rPr>
                      <a:t>44</a:t>
                    </a:r>
                    <a:endParaRPr lang="en-US" baseline="0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5DD7-9C48-8A3E-831CD34B226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45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5DD7-9C48-8A3E-831CD34B226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46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5DD7-9C48-8A3E-831CD34B226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47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5DD7-9C48-8A3E-831CD34B226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pPr>
                      <a:defRPr sz="1200" b="1">
                        <a:solidFill>
                          <a:srgbClr val="FF6600"/>
                        </a:solidFill>
                      </a:defRPr>
                    </a:pPr>
                    <a:r>
                      <a:rPr lang="en-US" b="1" dirty="0">
                        <a:solidFill>
                          <a:srgbClr val="FF6600"/>
                        </a:solidFill>
                      </a:rPr>
                      <a:t>48</a:t>
                    </a:r>
                    <a:endParaRPr lang="en-US" dirty="0">
                      <a:solidFill>
                        <a:srgbClr val="FF66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5DD7-9C48-8A3E-831CD34B226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baseline="0" dirty="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BF7-4D44-B015-D3918E5E9548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pPr>
                      <a:defRPr sz="1200" b="1" baseline="0">
                        <a:solidFill>
                          <a:srgbClr val="FF6600"/>
                        </a:solidFill>
                      </a:defRPr>
                    </a:pPr>
                    <a:r>
                      <a:rPr lang="en-US" dirty="0"/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BF7-4D44-B015-D3918E5E95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0.54966887417218546</c:v>
                </c:pt>
                <c:pt idx="1">
                  <c:v>0.58139534883720934</c:v>
                </c:pt>
                <c:pt idx="2">
                  <c:v>0.53642384105960261</c:v>
                </c:pt>
                <c:pt idx="3">
                  <c:v>0.43189368770764119</c:v>
                </c:pt>
                <c:pt idx="4">
                  <c:v>0.39403973509933776</c:v>
                </c:pt>
                <c:pt idx="5">
                  <c:v>0.36092715231788081</c:v>
                </c:pt>
                <c:pt idx="6">
                  <c:v>0.41196013289036543</c:v>
                </c:pt>
                <c:pt idx="7">
                  <c:v>0.47840531561461797</c:v>
                </c:pt>
                <c:pt idx="8">
                  <c:v>0.48837209302325579</c:v>
                </c:pt>
                <c:pt idx="9">
                  <c:v>0.35548172757475083</c:v>
                </c:pt>
                <c:pt idx="10">
                  <c:v>0.528052805280528</c:v>
                </c:pt>
                <c:pt idx="11">
                  <c:v>0.54785478547854782</c:v>
                </c:pt>
                <c:pt idx="12">
                  <c:v>0.52145214521452143</c:v>
                </c:pt>
                <c:pt idx="13">
                  <c:v>0.66006600660066006</c:v>
                </c:pt>
                <c:pt idx="14">
                  <c:v>0.65346534653465349</c:v>
                </c:pt>
                <c:pt idx="15">
                  <c:v>0.65016501650165015</c:v>
                </c:pt>
                <c:pt idx="16">
                  <c:v>0.65676567656765672</c:v>
                </c:pt>
                <c:pt idx="17">
                  <c:v>0.6633663366336634</c:v>
                </c:pt>
                <c:pt idx="18">
                  <c:v>0.6270627062706271</c:v>
                </c:pt>
                <c:pt idx="19">
                  <c:v>0.54785478547854782</c:v>
                </c:pt>
                <c:pt idx="20">
                  <c:v>0.49174917491749176</c:v>
                </c:pt>
                <c:pt idx="21">
                  <c:v>0.76567656765676573</c:v>
                </c:pt>
                <c:pt idx="22">
                  <c:v>0.64686468646864681</c:v>
                </c:pt>
                <c:pt idx="23">
                  <c:v>0.63036303630363033</c:v>
                </c:pt>
                <c:pt idx="24">
                  <c:v>0.69636963696369636</c:v>
                </c:pt>
                <c:pt idx="25">
                  <c:v>0.528052805280528</c:v>
                </c:pt>
                <c:pt idx="26">
                  <c:v>0.65676567656765672</c:v>
                </c:pt>
                <c:pt idx="27">
                  <c:v>0.58085808580858089</c:v>
                </c:pt>
                <c:pt idx="28">
                  <c:v>0.68976897689768979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0.51666666666666672</c:v>
                </c:pt>
                <c:pt idx="34">
                  <c:v>0.57333333333333336</c:v>
                </c:pt>
                <c:pt idx="35">
                  <c:v>0.54333333333333333</c:v>
                </c:pt>
                <c:pt idx="36">
                  <c:v>0.70333333333333337</c:v>
                </c:pt>
                <c:pt idx="37">
                  <c:v>0.60137457044673537</c:v>
                </c:pt>
                <c:pt idx="38">
                  <c:v>0.39442231075697209</c:v>
                </c:pt>
                <c:pt idx="39">
                  <c:v>0.45977011494252873</c:v>
                </c:pt>
                <c:pt idx="40">
                  <c:v>0.62222222222222223</c:v>
                </c:pt>
                <c:pt idx="41">
                  <c:v>0.41968911917098445</c:v>
                </c:pt>
                <c:pt idx="42">
                  <c:v>0.2814569536423841</c:v>
                </c:pt>
                <c:pt idx="43">
                  <c:v>0.13698630136986301</c:v>
                </c:pt>
                <c:pt idx="44">
                  <c:v>0.16083916083916083</c:v>
                </c:pt>
                <c:pt idx="45">
                  <c:v>0.19191919191919191</c:v>
                </c:pt>
                <c:pt idx="46">
                  <c:v>0.20143884892086331</c:v>
                </c:pt>
                <c:pt idx="47">
                  <c:v>0.14590747330960854</c:v>
                </c:pt>
                <c:pt idx="48">
                  <c:v>0.36912751677852351</c:v>
                </c:pt>
                <c:pt idx="49">
                  <c:v>0.12982456140350876</c:v>
                </c:pt>
              </c:numCache>
            </c:numRef>
          </c:xVal>
          <c:yVal>
            <c:numRef>
              <c:f>Sheet1!$B$2:$B$51</c:f>
              <c:numCache>
                <c:formatCode>0.0000</c:formatCode>
                <c:ptCount val="50"/>
                <c:pt idx="0">
                  <c:v>0.52280307530817371</c:v>
                </c:pt>
                <c:pt idx="1">
                  <c:v>0.50818436728189875</c:v>
                </c:pt>
                <c:pt idx="2">
                  <c:v>0.75499874627982566</c:v>
                </c:pt>
                <c:pt idx="3">
                  <c:v>0.59041408476177859</c:v>
                </c:pt>
                <c:pt idx="4">
                  <c:v>0.52526350010659617</c:v>
                </c:pt>
                <c:pt idx="5">
                  <c:v>0.65410313581121649</c:v>
                </c:pt>
                <c:pt idx="6">
                  <c:v>0.57215890823657856</c:v>
                </c:pt>
                <c:pt idx="7">
                  <c:v>0.57181881960097658</c:v>
                </c:pt>
                <c:pt idx="8">
                  <c:v>0.70333404868401617</c:v>
                </c:pt>
                <c:pt idx="9">
                  <c:v>0.59369698078770761</c:v>
                </c:pt>
                <c:pt idx="10">
                  <c:v>0.51555508302134134</c:v>
                </c:pt>
                <c:pt idx="11">
                  <c:v>0.51247294546071254</c:v>
                </c:pt>
                <c:pt idx="12">
                  <c:v>0.48460593391220602</c:v>
                </c:pt>
                <c:pt idx="13">
                  <c:v>0.54020492790327157</c:v>
                </c:pt>
                <c:pt idx="14">
                  <c:v>0.54144636403558866</c:v>
                </c:pt>
                <c:pt idx="15">
                  <c:v>0.56278951667793364</c:v>
                </c:pt>
                <c:pt idx="16">
                  <c:v>0.47444920549212488</c:v>
                </c:pt>
                <c:pt idx="17">
                  <c:v>0.47878822137789451</c:v>
                </c:pt>
                <c:pt idx="18">
                  <c:v>0.51497314420957507</c:v>
                </c:pt>
                <c:pt idx="19">
                  <c:v>0.51811151790593424</c:v>
                </c:pt>
                <c:pt idx="20">
                  <c:v>0.50839340835369695</c:v>
                </c:pt>
                <c:pt idx="21">
                  <c:v>0.48114916571486005</c:v>
                </c:pt>
                <c:pt idx="22">
                  <c:v>0.4990866959873197</c:v>
                </c:pt>
                <c:pt idx="23">
                  <c:v>0.52587307340414169</c:v>
                </c:pt>
                <c:pt idx="24">
                  <c:v>0.55513855015325819</c:v>
                </c:pt>
                <c:pt idx="25">
                  <c:v>0.40277115331839891</c:v>
                </c:pt>
                <c:pt idx="26">
                  <c:v>0.51605863433439514</c:v>
                </c:pt>
                <c:pt idx="27">
                  <c:v>0.50606802085309288</c:v>
                </c:pt>
                <c:pt idx="28">
                  <c:v>0.51195801269775987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0.48659723444152386</c:v>
                </c:pt>
                <c:pt idx="34">
                  <c:v>0.41071402647503308</c:v>
                </c:pt>
                <c:pt idx="35">
                  <c:v>0.51336679504304272</c:v>
                </c:pt>
                <c:pt idx="36">
                  <c:v>0.42554924323548965</c:v>
                </c:pt>
                <c:pt idx="37">
                  <c:v>0.45874518011171361</c:v>
                </c:pt>
                <c:pt idx="38">
                  <c:v>0.56576485867509296</c:v>
                </c:pt>
                <c:pt idx="39">
                  <c:v>0.38957213204481883</c:v>
                </c:pt>
                <c:pt idx="40">
                  <c:v>0.42996242097676801</c:v>
                </c:pt>
                <c:pt idx="41">
                  <c:v>0.40954542787794507</c:v>
                </c:pt>
                <c:pt idx="42">
                  <c:v>0.22048141161205881</c:v>
                </c:pt>
                <c:pt idx="43">
                  <c:v>0.33013697576856604</c:v>
                </c:pt>
                <c:pt idx="44">
                  <c:v>0.39709333654308759</c:v>
                </c:pt>
                <c:pt idx="45">
                  <c:v>0.38323894022134852</c:v>
                </c:pt>
                <c:pt idx="46">
                  <c:v>0.41889367726826665</c:v>
                </c:pt>
                <c:pt idx="47">
                  <c:v>0.30772510602204867</c:v>
                </c:pt>
                <c:pt idx="48">
                  <c:v>0.3134169961395511</c:v>
                </c:pt>
                <c:pt idx="49">
                  <c:v>0.29915152004603884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0-5DD7-9C48-8A3E-831CD34B2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2477608"/>
        <c:axId val="-2042472008"/>
      </c:scatterChart>
      <c:valAx>
        <c:axId val="-204247760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Perception Rating (8-10)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2008"/>
        <c:crosses val="autoZero"/>
        <c:crossBetween val="midCat"/>
      </c:valAx>
      <c:valAx>
        <c:axId val="-2042472008"/>
        <c:scaling>
          <c:orientation val="minMax"/>
          <c:max val="0.8"/>
          <c:min val="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Impact on Quality of</a:t>
                </a:r>
                <a:r>
                  <a:rPr lang="en-US" sz="1000" baseline="0" dirty="0"/>
                  <a:t> Overall Experience</a:t>
                </a:r>
                <a:endParaRPr lang="en-US" sz="1000" dirty="0"/>
              </a:p>
            </c:rich>
          </c:tx>
          <c:overlay val="0"/>
        </c:title>
        <c:numFmt formatCode="0.000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42477608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2019 Study</a:t>
            </a:r>
          </a:p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sz="1200" b="1" baseline="0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sz="1200" b="1" baseline="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, US versus International -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0-6313-7B43-BCC3-DFF809FBF756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1-6313-7B43-BCC3-DFF809FBF756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2-6313-7B43-BCC3-DFF809FBF756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3-6313-7B43-BCC3-DFF809FBF756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4-6313-7B43-BCC3-DFF809FBF756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5-6313-7B43-BCC3-DFF809FBF756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6-6313-7B43-BCC3-DFF809FBF756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7-6313-7B43-BCC3-DFF809FBF756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6313-7B43-BCC3-DFF809FBF756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313-7B43-BCC3-DFF809FBF756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6313-7B43-BCC3-DFF809FBF756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313-7B43-BCC3-DFF809FBF756}"/>
                </c:ext>
              </c:extLst>
            </c:dLbl>
            <c:dLbl>
              <c:idx val="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313-7B43-BCC3-DFF809FBF756}"/>
                </c:ext>
              </c:extLst>
            </c:dLbl>
            <c:dLbl>
              <c:idx val="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313-7B43-BCC3-DFF809FBF756}"/>
                </c:ext>
              </c:extLst>
            </c:dLbl>
            <c:dLbl>
              <c:idx val="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6313-7B43-BCC3-DFF809FBF756}"/>
                </c:ext>
              </c:extLst>
            </c:dLbl>
            <c:dLbl>
              <c:idx val="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313-7B43-BCC3-DFF809FBF756}"/>
                </c:ext>
              </c:extLst>
            </c:dLbl>
            <c:dLbl>
              <c:idx val="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313-7B43-BCC3-DFF809FBF756}"/>
                </c:ext>
              </c:extLst>
            </c:dLbl>
            <c:dLbl>
              <c:idx val="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313-7B43-BCC3-DFF809FBF756}"/>
                </c:ext>
              </c:extLst>
            </c:dLbl>
            <c:dLbl>
              <c:idx val="1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6313-7B43-BCC3-DFF809FBF756}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313-7B43-BCC3-DFF809FBF756}"/>
                </c:ext>
              </c:extLst>
            </c:dLbl>
            <c:dLbl>
              <c:idx val="1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0000"/>
                        </a:solidFill>
                      </a:defRPr>
                    </a:pPr>
                    <a:r>
                      <a:rPr lang="en-US" sz="800">
                        <a:solidFill>
                          <a:srgbClr val="FF0000"/>
                        </a:solidFill>
                      </a:rPr>
                      <a:t>13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6313-7B43-BCC3-DFF809FBF756}"/>
                </c:ext>
              </c:extLst>
            </c:dLbl>
            <c:dLbl>
              <c:idx val="1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6313-7B43-BCC3-DFF809FBF756}"/>
                </c:ext>
              </c:extLst>
            </c:dLbl>
            <c:dLbl>
              <c:idx val="1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6313-7B43-BCC3-DFF809FBF756}"/>
                </c:ext>
              </c:extLst>
            </c:dLbl>
            <c:dLbl>
              <c:idx val="1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16</a:t>
                    </a:r>
                    <a:endParaRPr lang="en-US" sz="800" dirty="0">
                      <a:solidFill>
                        <a:srgbClr val="3366FF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6313-7B43-BCC3-DFF809FBF756}"/>
                </c:ext>
              </c:extLst>
            </c:dLbl>
            <c:dLbl>
              <c:idx val="1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6313-7B43-BCC3-DFF809FBF756}"/>
                </c:ext>
              </c:extLst>
            </c:dLbl>
            <c:dLbl>
              <c:idx val="1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6313-7B43-BCC3-DFF809FBF756}"/>
                </c:ext>
              </c:extLst>
            </c:dLbl>
            <c:dLbl>
              <c:idx val="1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6313-7B43-BCC3-DFF809FBF756}"/>
                </c:ext>
              </c:extLst>
            </c:dLbl>
            <c:dLbl>
              <c:idx val="1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6313-7B43-BCC3-DFF809FBF756}"/>
                </c:ext>
              </c:extLst>
            </c:dLbl>
            <c:dLbl>
              <c:idx val="2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6313-7B43-BCC3-DFF809FBF756}"/>
                </c:ext>
              </c:extLst>
            </c:dLbl>
            <c:dLbl>
              <c:idx val="2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6313-7B43-BCC3-DFF809FBF756}"/>
                </c:ext>
              </c:extLst>
            </c:dLbl>
            <c:dLbl>
              <c:idx val="2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6313-7B43-BCC3-DFF809FBF756}"/>
                </c:ext>
              </c:extLst>
            </c:dLbl>
            <c:dLbl>
              <c:idx val="2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6313-7B43-BCC3-DFF809FBF756}"/>
                </c:ext>
              </c:extLst>
            </c:dLbl>
            <c:dLbl>
              <c:idx val="2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6313-7B43-BCC3-DFF809FBF756}"/>
                </c:ext>
              </c:extLst>
            </c:dLbl>
            <c:dLbl>
              <c:idx val="2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6313-7B43-BCC3-DFF809FBF756}"/>
                </c:ext>
              </c:extLst>
            </c:dLbl>
            <c:dLbl>
              <c:idx val="2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6313-7B43-BCC3-DFF809FBF756}"/>
                </c:ext>
              </c:extLst>
            </c:dLbl>
            <c:dLbl>
              <c:idx val="2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6313-7B43-BCC3-DFF809FBF756}"/>
                </c:ext>
              </c:extLst>
            </c:dLbl>
            <c:dLbl>
              <c:idx val="2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6313-7B43-BCC3-DFF809FBF756}"/>
                </c:ext>
              </c:extLst>
            </c:dLbl>
            <c:dLbl>
              <c:idx val="2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6313-7B43-BCC3-DFF809FBF756}"/>
                </c:ext>
              </c:extLst>
            </c:dLbl>
            <c:dLbl>
              <c:idx val="3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6313-7B43-BCC3-DFF809FBF756}"/>
                </c:ext>
              </c:extLst>
            </c:dLbl>
            <c:dLbl>
              <c:idx val="3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3-6313-7B43-BCC3-DFF809FBF756}"/>
                </c:ext>
              </c:extLst>
            </c:dLbl>
            <c:dLbl>
              <c:idx val="3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3366FF"/>
                        </a:solidFill>
                      </a:defRPr>
                    </a:pPr>
                    <a:r>
                      <a:rPr lang="en-US" sz="800">
                        <a:solidFill>
                          <a:srgbClr val="3366FF"/>
                        </a:solidFill>
                      </a:rPr>
                      <a:t>33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4-6313-7B43-BCC3-DFF809FBF756}"/>
                </c:ext>
              </c:extLst>
            </c:dLbl>
            <c:dLbl>
              <c:idx val="3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5-6313-7B43-BCC3-DFF809FBF756}"/>
                </c:ext>
              </c:extLst>
            </c:dLbl>
            <c:dLbl>
              <c:idx val="3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6-6313-7B43-BCC3-DFF809FBF756}"/>
                </c:ext>
              </c:extLst>
            </c:dLbl>
            <c:dLbl>
              <c:idx val="3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7-6313-7B43-BCC3-DFF809FBF756}"/>
                </c:ext>
              </c:extLst>
            </c:dLbl>
            <c:dLbl>
              <c:idx val="3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8-6313-7B43-BCC3-DFF809FBF756}"/>
                </c:ext>
              </c:extLst>
            </c:dLbl>
            <c:dLbl>
              <c:idx val="3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9-6313-7B43-BCC3-DFF809FBF756}"/>
                </c:ext>
              </c:extLst>
            </c:dLbl>
            <c:dLbl>
              <c:idx val="3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39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A-6313-7B43-BCC3-DFF809FBF756}"/>
                </c:ext>
              </c:extLst>
            </c:dLbl>
            <c:dLbl>
              <c:idx val="3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B-6313-7B43-BCC3-DFF809FBF756}"/>
                </c:ext>
              </c:extLst>
            </c:dLbl>
            <c:dLbl>
              <c:idx val="4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C-6313-7B43-BCC3-DFF809FBF756}"/>
                </c:ext>
              </c:extLst>
            </c:dLbl>
            <c:dLbl>
              <c:idx val="4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008000"/>
                        </a:solidFill>
                      </a:defRPr>
                    </a:pPr>
                    <a:r>
                      <a:rPr lang="en-US" sz="800">
                        <a:solidFill>
                          <a:srgbClr val="008000"/>
                        </a:solidFill>
                      </a:rPr>
                      <a:t>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D-6313-7B43-BCC3-DFF809FBF756}"/>
                </c:ext>
              </c:extLst>
            </c:dLbl>
            <c:dLbl>
              <c:idx val="4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E-6313-7B43-BCC3-DFF809FBF756}"/>
                </c:ext>
              </c:extLst>
            </c:dLbl>
            <c:dLbl>
              <c:idx val="4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F-6313-7B43-BCC3-DFF809FBF756}"/>
                </c:ext>
              </c:extLst>
            </c:dLbl>
            <c:dLbl>
              <c:idx val="44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45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0-6313-7B43-BCC3-DFF809FBF756}"/>
                </c:ext>
              </c:extLst>
            </c:dLbl>
            <c:dLbl>
              <c:idx val="45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1-6313-7B43-BCC3-DFF809FBF756}"/>
                </c:ext>
              </c:extLst>
            </c:dLbl>
            <c:dLbl>
              <c:idx val="46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47</a:t>
                    </a:r>
                    <a:endParaRPr lang="en-US" sz="800" dirty="0">
                      <a:solidFill>
                        <a:srgbClr val="FF6600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2-6313-7B43-BCC3-DFF809FBF756}"/>
                </c:ext>
              </c:extLst>
            </c:dLbl>
            <c:dLbl>
              <c:idx val="47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3-6313-7B43-BCC3-DFF809FBF756}"/>
                </c:ext>
              </c:extLst>
            </c:dLbl>
            <c:dLbl>
              <c:idx val="48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49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4-6313-7B43-BCC3-DFF809FBF756}"/>
                </c:ext>
              </c:extLst>
            </c:dLbl>
            <c:dLbl>
              <c:idx val="49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800" b="1">
                        <a:solidFill>
                          <a:srgbClr val="FF6600"/>
                        </a:solidFill>
                      </a:defRPr>
                    </a:pPr>
                    <a:r>
                      <a:rPr lang="en-US" sz="800">
                        <a:solidFill>
                          <a:srgbClr val="FF6600"/>
                        </a:solidFill>
                      </a:rPr>
                      <a:t>50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5-6313-7B43-BCC3-DFF809FBF7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Sheet1!$A$2:$A$51</c:f>
              <c:numCache>
                <c:formatCode>0%</c:formatCode>
                <c:ptCount val="50"/>
                <c:pt idx="0">
                  <c:v>0.54966887417218546</c:v>
                </c:pt>
                <c:pt idx="1">
                  <c:v>0.58139534883720934</c:v>
                </c:pt>
                <c:pt idx="2">
                  <c:v>0.53642384105960261</c:v>
                </c:pt>
                <c:pt idx="3">
                  <c:v>0.43189368770764119</c:v>
                </c:pt>
                <c:pt idx="4">
                  <c:v>0.39403973509933776</c:v>
                </c:pt>
                <c:pt idx="5">
                  <c:v>0.36092715231788081</c:v>
                </c:pt>
                <c:pt idx="6">
                  <c:v>0.41196013289036543</c:v>
                </c:pt>
                <c:pt idx="7">
                  <c:v>0.47840531561461797</c:v>
                </c:pt>
                <c:pt idx="8">
                  <c:v>0.48837209302325579</c:v>
                </c:pt>
                <c:pt idx="9">
                  <c:v>0.35548172757475083</c:v>
                </c:pt>
                <c:pt idx="10">
                  <c:v>0.528052805280528</c:v>
                </c:pt>
                <c:pt idx="11">
                  <c:v>0.54785478547854782</c:v>
                </c:pt>
                <c:pt idx="12">
                  <c:v>0.52145214521452143</c:v>
                </c:pt>
                <c:pt idx="13">
                  <c:v>0.66006600660066006</c:v>
                </c:pt>
                <c:pt idx="14">
                  <c:v>0.65346534653465349</c:v>
                </c:pt>
                <c:pt idx="15">
                  <c:v>0.65016501650165015</c:v>
                </c:pt>
                <c:pt idx="16">
                  <c:v>0.65676567656765672</c:v>
                </c:pt>
                <c:pt idx="17">
                  <c:v>0.6633663366336634</c:v>
                </c:pt>
                <c:pt idx="18">
                  <c:v>0.6270627062706271</c:v>
                </c:pt>
                <c:pt idx="19">
                  <c:v>0.54785478547854782</c:v>
                </c:pt>
                <c:pt idx="20">
                  <c:v>0.49174917491749176</c:v>
                </c:pt>
                <c:pt idx="21">
                  <c:v>0.76567656765676573</c:v>
                </c:pt>
                <c:pt idx="22">
                  <c:v>0.64686468646864681</c:v>
                </c:pt>
                <c:pt idx="23">
                  <c:v>0.63036303630363033</c:v>
                </c:pt>
                <c:pt idx="24">
                  <c:v>0.69636963696369636</c:v>
                </c:pt>
                <c:pt idx="25">
                  <c:v>0.528052805280528</c:v>
                </c:pt>
                <c:pt idx="26">
                  <c:v>0.65676567656765672</c:v>
                </c:pt>
                <c:pt idx="27">
                  <c:v>0.58085808580858089</c:v>
                </c:pt>
                <c:pt idx="28">
                  <c:v>0.68976897689768979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0.51666666666666672</c:v>
                </c:pt>
                <c:pt idx="34">
                  <c:v>0.57333333333333336</c:v>
                </c:pt>
                <c:pt idx="35">
                  <c:v>0.54333333333333333</c:v>
                </c:pt>
                <c:pt idx="36">
                  <c:v>0.70333333333333337</c:v>
                </c:pt>
                <c:pt idx="37">
                  <c:v>0.60137457044673537</c:v>
                </c:pt>
                <c:pt idx="38">
                  <c:v>0.39442231075697209</c:v>
                </c:pt>
                <c:pt idx="39">
                  <c:v>0.45977011494252873</c:v>
                </c:pt>
                <c:pt idx="40">
                  <c:v>0.62222222222222223</c:v>
                </c:pt>
                <c:pt idx="41">
                  <c:v>0.41968911917098445</c:v>
                </c:pt>
                <c:pt idx="42">
                  <c:v>0.2814569536423841</c:v>
                </c:pt>
                <c:pt idx="43">
                  <c:v>0.13698630136986301</c:v>
                </c:pt>
                <c:pt idx="44">
                  <c:v>0.16083916083916083</c:v>
                </c:pt>
                <c:pt idx="45">
                  <c:v>0.19191919191919191</c:v>
                </c:pt>
                <c:pt idx="46">
                  <c:v>0.20143884892086331</c:v>
                </c:pt>
                <c:pt idx="47">
                  <c:v>0.14590747330960854</c:v>
                </c:pt>
                <c:pt idx="48">
                  <c:v>0.36912751677852351</c:v>
                </c:pt>
                <c:pt idx="49">
                  <c:v>0.12982456140350876</c:v>
                </c:pt>
              </c:numCache>
            </c:numRef>
          </c:xVal>
          <c:yVal>
            <c:numRef>
              <c:f>Sheet1!$B$2:$B$51</c:f>
              <c:numCache>
                <c:formatCode>0%</c:formatCode>
                <c:ptCount val="50"/>
                <c:pt idx="0">
                  <c:v>0.42970822281167109</c:v>
                </c:pt>
                <c:pt idx="1">
                  <c:v>0.71240105540897103</c:v>
                </c:pt>
                <c:pt idx="2">
                  <c:v>0.52242744063324542</c:v>
                </c:pt>
                <c:pt idx="3">
                  <c:v>0.35883905013192613</c:v>
                </c:pt>
                <c:pt idx="4">
                  <c:v>0.43650793650793651</c:v>
                </c:pt>
                <c:pt idx="5">
                  <c:v>0.35620052770448551</c:v>
                </c:pt>
                <c:pt idx="6">
                  <c:v>0.35185185185185186</c:v>
                </c:pt>
                <c:pt idx="7">
                  <c:v>0.32189973614775724</c:v>
                </c:pt>
                <c:pt idx="8">
                  <c:v>0.50395778364116095</c:v>
                </c:pt>
                <c:pt idx="9">
                  <c:v>0.29708222811671087</c:v>
                </c:pt>
                <c:pt idx="10">
                  <c:v>0.40105540897097625</c:v>
                </c:pt>
                <c:pt idx="11">
                  <c:v>0.37467018469656993</c:v>
                </c:pt>
                <c:pt idx="12">
                  <c:v>0.39577836411609496</c:v>
                </c:pt>
                <c:pt idx="13">
                  <c:v>0.59894459102902375</c:v>
                </c:pt>
                <c:pt idx="14">
                  <c:v>0.55936675461741425</c:v>
                </c:pt>
                <c:pt idx="15">
                  <c:v>0.60949868073878632</c:v>
                </c:pt>
                <c:pt idx="16">
                  <c:v>0.54881266490765168</c:v>
                </c:pt>
                <c:pt idx="17">
                  <c:v>0.55936675461741425</c:v>
                </c:pt>
                <c:pt idx="18">
                  <c:v>0.55145118733509235</c:v>
                </c:pt>
                <c:pt idx="19">
                  <c:v>0.46965699208443273</c:v>
                </c:pt>
                <c:pt idx="20">
                  <c:v>0.40105540897097625</c:v>
                </c:pt>
                <c:pt idx="21">
                  <c:v>0.75989445910290232</c:v>
                </c:pt>
                <c:pt idx="22">
                  <c:v>0.62269129287598945</c:v>
                </c:pt>
                <c:pt idx="23">
                  <c:v>0.50395778364116095</c:v>
                </c:pt>
                <c:pt idx="24">
                  <c:v>0.69656992084432723</c:v>
                </c:pt>
                <c:pt idx="25">
                  <c:v>0.45646437994722955</c:v>
                </c:pt>
                <c:pt idx="26">
                  <c:v>0.65963060686015829</c:v>
                </c:pt>
                <c:pt idx="27">
                  <c:v>0.45910290237467016</c:v>
                </c:pt>
                <c:pt idx="28">
                  <c:v>0.70712401055408969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0.41798941798941797</c:v>
                </c:pt>
                <c:pt idx="34">
                  <c:v>0.50264550264550267</c:v>
                </c:pt>
                <c:pt idx="35">
                  <c:v>0.47480106100795755</c:v>
                </c:pt>
                <c:pt idx="36">
                  <c:v>0.6243386243386243</c:v>
                </c:pt>
                <c:pt idx="37">
                  <c:v>0.58725761772853191</c:v>
                </c:pt>
                <c:pt idx="38">
                  <c:v>0.2608695652173913</c:v>
                </c:pt>
                <c:pt idx="39">
                  <c:v>0.37953795379537952</c:v>
                </c:pt>
                <c:pt idx="40">
                  <c:v>0.4735202492211838</c:v>
                </c:pt>
                <c:pt idx="41">
                  <c:v>0.33333333333333331</c:v>
                </c:pt>
                <c:pt idx="42">
                  <c:v>0.28877005347593582</c:v>
                </c:pt>
                <c:pt idx="43">
                  <c:v>0.13128491620111732</c:v>
                </c:pt>
                <c:pt idx="44">
                  <c:v>0.14772727272727273</c:v>
                </c:pt>
                <c:pt idx="45">
                  <c:v>0.16939890710382513</c:v>
                </c:pt>
                <c:pt idx="46">
                  <c:v>0.16307692307692306</c:v>
                </c:pt>
                <c:pt idx="47">
                  <c:v>0.15588235294117647</c:v>
                </c:pt>
                <c:pt idx="48">
                  <c:v>0.45528455284552843</c:v>
                </c:pt>
                <c:pt idx="49">
                  <c:v>0.1308139534883721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6313-7B43-BCC3-DFF809FBF756}"/>
            </c:ext>
          </c:extLst>
        </c:ser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Sheet2!$B$5:$B$6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xVal>
          <c:yVal>
            <c:numRef>
              <c:f>Sheet2!$C$5:$C$6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6313-7B43-BCC3-DFF809FBF756}"/>
            </c:ext>
          </c:extLst>
        </c:ser>
        <c:ser>
          <c:idx val="2"/>
          <c:order val="2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Sheet3!$B$5:$B$6</c:f>
              <c:numCache>
                <c:formatCode>General</c:formatCode>
                <c:ptCount val="2"/>
                <c:pt idx="0">
                  <c:v>3.5000000000000003E-2</c:v>
                </c:pt>
                <c:pt idx="1">
                  <c:v>1</c:v>
                </c:pt>
              </c:numCache>
            </c:numRef>
          </c:xVal>
          <c:yVal>
            <c:numRef>
              <c:f>Sheet3!$C$5:$C$6</c:f>
              <c:numCache>
                <c:formatCode>General</c:formatCode>
                <c:ptCount val="2"/>
                <c:pt idx="0">
                  <c:v>0</c:v>
                </c:pt>
                <c:pt idx="1">
                  <c:v>0.96499999999999997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6313-7B43-BCC3-DFF809FBF756}"/>
            </c:ext>
          </c:extLst>
        </c:ser>
        <c:ser>
          <c:idx val="3"/>
          <c:order val="3"/>
          <c:spPr>
            <a:ln w="127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delete val="1"/>
          </c:dLbls>
          <c:xVal>
            <c:numRef>
              <c:f>Sheet4!$B$5:$B$6</c:f>
              <c:numCache>
                <c:formatCode>General</c:formatCode>
                <c:ptCount val="2"/>
                <c:pt idx="0">
                  <c:v>0</c:v>
                </c:pt>
                <c:pt idx="1">
                  <c:v>0.96499999999999997</c:v>
                </c:pt>
              </c:numCache>
            </c:numRef>
          </c:xVal>
          <c:yVal>
            <c:numRef>
              <c:f>Sheet4!$C$5:$C$6</c:f>
              <c:numCache>
                <c:formatCode>General</c:formatCode>
                <c:ptCount val="2"/>
                <c:pt idx="0">
                  <c:v>3.5000000000000003E-2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6313-7B43-BCC3-DFF809FBF756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-1306285376"/>
        <c:axId val="-1328833952"/>
      </c:scatterChart>
      <c:valAx>
        <c:axId val="-1306285376"/>
        <c:scaling>
          <c:orientation val="minMax"/>
          <c:max val="0.9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International Attribute 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Rating (% 8-10)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none"/>
        <c:minorTickMark val="none"/>
        <c:tickLblPos val="nextTo"/>
        <c:spPr>
          <a:noFill/>
          <a:ln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28833952"/>
        <c:crosses val="autoZero"/>
        <c:crossBetween val="midCat"/>
        <c:majorUnit val="0.1"/>
      </c:valAx>
      <c:valAx>
        <c:axId val="-1328833952"/>
        <c:scaling>
          <c:orientation val="minMax"/>
          <c:max val="0.9"/>
          <c:min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000" b="1" baseline="0" dirty="0">
                    <a:solidFill>
                      <a:srgbClr val="000000"/>
                    </a:solidFill>
                    <a:latin typeface="Arial" charset="0"/>
                    <a:ea typeface="Arial" charset="0"/>
                    <a:cs typeface="Arial" charset="0"/>
                  </a:rPr>
                  <a:t>US Attribute Rating (% 8-10)</a:t>
                </a:r>
                <a:endParaRPr lang="en-US" sz="1000" b="1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306285376"/>
        <c:crosses val="autoZero"/>
        <c:crossBetween val="midCat"/>
        <c:majorUnit val="0.1"/>
      </c:valAx>
      <c:spPr>
        <a:noFill/>
        <a:ln w="19050">
          <a:solidFill>
            <a:srgbClr val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0.15887</cdr:x>
      <cdr:y>0.03561</cdr:y>
    </cdr:from>
    <cdr:to>
      <cdr:x>1</cdr:x>
      <cdr:y>0.61591</cdr:y>
    </cdr:to>
    <cdr:sp macro="" textlink="">
      <cdr:nvSpPr>
        <cdr:cNvPr id="10" name="Freeform 9"/>
        <cdr:cNvSpPr/>
      </cdr:nvSpPr>
      <cdr:spPr>
        <a:xfrm xmlns:a="http://schemas.openxmlformats.org/drawingml/2006/main">
          <a:off x="1583267" y="198967"/>
          <a:ext cx="7306733" cy="3242733"/>
        </a:xfrm>
        <a:custGeom xmlns:a="http://schemas.openxmlformats.org/drawingml/2006/main">
          <a:avLst/>
          <a:gdLst>
            <a:gd name="connsiteX0" fmla="*/ 0 w 7306733"/>
            <a:gd name="connsiteY0" fmla="*/ 2057400 h 3242733"/>
            <a:gd name="connsiteX1" fmla="*/ 0 w 7306733"/>
            <a:gd name="connsiteY1" fmla="*/ 2057400 h 3242733"/>
            <a:gd name="connsiteX2" fmla="*/ 59266 w 7306733"/>
            <a:gd name="connsiteY2" fmla="*/ 1989666 h 3242733"/>
            <a:gd name="connsiteX3" fmla="*/ 143933 w 7306733"/>
            <a:gd name="connsiteY3" fmla="*/ 1947333 h 3242733"/>
            <a:gd name="connsiteX4" fmla="*/ 228600 w 7306733"/>
            <a:gd name="connsiteY4" fmla="*/ 1930400 h 3242733"/>
            <a:gd name="connsiteX5" fmla="*/ 448733 w 7306733"/>
            <a:gd name="connsiteY5" fmla="*/ 1938866 h 3242733"/>
            <a:gd name="connsiteX6" fmla="*/ 474133 w 7306733"/>
            <a:gd name="connsiteY6" fmla="*/ 1947333 h 3242733"/>
            <a:gd name="connsiteX7" fmla="*/ 508000 w 7306733"/>
            <a:gd name="connsiteY7" fmla="*/ 1964266 h 3242733"/>
            <a:gd name="connsiteX8" fmla="*/ 541866 w 7306733"/>
            <a:gd name="connsiteY8" fmla="*/ 1989666 h 3242733"/>
            <a:gd name="connsiteX9" fmla="*/ 567266 w 7306733"/>
            <a:gd name="connsiteY9" fmla="*/ 2006600 h 3242733"/>
            <a:gd name="connsiteX10" fmla="*/ 584200 w 7306733"/>
            <a:gd name="connsiteY10" fmla="*/ 2032000 h 3242733"/>
            <a:gd name="connsiteX11" fmla="*/ 601133 w 7306733"/>
            <a:gd name="connsiteY11" fmla="*/ 2065866 h 3242733"/>
            <a:gd name="connsiteX12" fmla="*/ 626533 w 7306733"/>
            <a:gd name="connsiteY12" fmla="*/ 2099733 h 3242733"/>
            <a:gd name="connsiteX13" fmla="*/ 643466 w 7306733"/>
            <a:gd name="connsiteY13" fmla="*/ 2184400 h 3242733"/>
            <a:gd name="connsiteX14" fmla="*/ 651933 w 7306733"/>
            <a:gd name="connsiteY14" fmla="*/ 2209800 h 3242733"/>
            <a:gd name="connsiteX15" fmla="*/ 677333 w 7306733"/>
            <a:gd name="connsiteY15" fmla="*/ 2294466 h 3242733"/>
            <a:gd name="connsiteX16" fmla="*/ 702733 w 7306733"/>
            <a:gd name="connsiteY16" fmla="*/ 2336800 h 3242733"/>
            <a:gd name="connsiteX17" fmla="*/ 711200 w 7306733"/>
            <a:gd name="connsiteY17" fmla="*/ 2362200 h 3242733"/>
            <a:gd name="connsiteX18" fmla="*/ 787400 w 7306733"/>
            <a:gd name="connsiteY18" fmla="*/ 2455333 h 3242733"/>
            <a:gd name="connsiteX19" fmla="*/ 821266 w 7306733"/>
            <a:gd name="connsiteY19" fmla="*/ 2480733 h 3242733"/>
            <a:gd name="connsiteX20" fmla="*/ 855133 w 7306733"/>
            <a:gd name="connsiteY20" fmla="*/ 2497666 h 3242733"/>
            <a:gd name="connsiteX21" fmla="*/ 880533 w 7306733"/>
            <a:gd name="connsiteY21" fmla="*/ 2514600 h 3242733"/>
            <a:gd name="connsiteX22" fmla="*/ 905933 w 7306733"/>
            <a:gd name="connsiteY22" fmla="*/ 2523066 h 3242733"/>
            <a:gd name="connsiteX23" fmla="*/ 939800 w 7306733"/>
            <a:gd name="connsiteY23" fmla="*/ 2540000 h 3242733"/>
            <a:gd name="connsiteX24" fmla="*/ 990600 w 7306733"/>
            <a:gd name="connsiteY24" fmla="*/ 2531533 h 3242733"/>
            <a:gd name="connsiteX25" fmla="*/ 1016000 w 7306733"/>
            <a:gd name="connsiteY25" fmla="*/ 2463800 h 3242733"/>
            <a:gd name="connsiteX26" fmla="*/ 1032933 w 7306733"/>
            <a:gd name="connsiteY26" fmla="*/ 2421466 h 3242733"/>
            <a:gd name="connsiteX27" fmla="*/ 1058333 w 7306733"/>
            <a:gd name="connsiteY27" fmla="*/ 2302933 h 3242733"/>
            <a:gd name="connsiteX28" fmla="*/ 1041400 w 7306733"/>
            <a:gd name="connsiteY28" fmla="*/ 2108200 h 3242733"/>
            <a:gd name="connsiteX29" fmla="*/ 1024466 w 7306733"/>
            <a:gd name="connsiteY29" fmla="*/ 2032000 h 3242733"/>
            <a:gd name="connsiteX30" fmla="*/ 1007533 w 7306733"/>
            <a:gd name="connsiteY30" fmla="*/ 1930400 h 3242733"/>
            <a:gd name="connsiteX31" fmla="*/ 990600 w 7306733"/>
            <a:gd name="connsiteY31" fmla="*/ 1896533 h 3242733"/>
            <a:gd name="connsiteX32" fmla="*/ 973666 w 7306733"/>
            <a:gd name="connsiteY32" fmla="*/ 1845733 h 3242733"/>
            <a:gd name="connsiteX33" fmla="*/ 956733 w 7306733"/>
            <a:gd name="connsiteY33" fmla="*/ 1803400 h 3242733"/>
            <a:gd name="connsiteX34" fmla="*/ 939800 w 7306733"/>
            <a:gd name="connsiteY34" fmla="*/ 1769533 h 3242733"/>
            <a:gd name="connsiteX35" fmla="*/ 905933 w 7306733"/>
            <a:gd name="connsiteY35" fmla="*/ 1701800 h 3242733"/>
            <a:gd name="connsiteX36" fmla="*/ 872066 w 7306733"/>
            <a:gd name="connsiteY36" fmla="*/ 1684866 h 3242733"/>
            <a:gd name="connsiteX37" fmla="*/ 855133 w 7306733"/>
            <a:gd name="connsiteY37" fmla="*/ 1659466 h 3242733"/>
            <a:gd name="connsiteX38" fmla="*/ 821266 w 7306733"/>
            <a:gd name="connsiteY38" fmla="*/ 1642533 h 3242733"/>
            <a:gd name="connsiteX39" fmla="*/ 812800 w 7306733"/>
            <a:gd name="connsiteY39" fmla="*/ 1634066 h 3242733"/>
            <a:gd name="connsiteX40" fmla="*/ 5672666 w 7306733"/>
            <a:gd name="connsiteY40" fmla="*/ 0 h 3242733"/>
            <a:gd name="connsiteX41" fmla="*/ 6045200 w 7306733"/>
            <a:gd name="connsiteY41" fmla="*/ 3090333 h 3242733"/>
            <a:gd name="connsiteX42" fmla="*/ 6180666 w 7306733"/>
            <a:gd name="connsiteY42" fmla="*/ 3039533 h 3242733"/>
            <a:gd name="connsiteX43" fmla="*/ 6163733 w 7306733"/>
            <a:gd name="connsiteY43" fmla="*/ 3005666 h 3242733"/>
            <a:gd name="connsiteX44" fmla="*/ 6079066 w 7306733"/>
            <a:gd name="connsiteY44" fmla="*/ 3031066 h 3242733"/>
            <a:gd name="connsiteX45" fmla="*/ 6036733 w 7306733"/>
            <a:gd name="connsiteY45" fmla="*/ 3115733 h 3242733"/>
            <a:gd name="connsiteX46" fmla="*/ 6036733 w 7306733"/>
            <a:gd name="connsiteY46" fmla="*/ 3234266 h 3242733"/>
            <a:gd name="connsiteX47" fmla="*/ 6070600 w 7306733"/>
            <a:gd name="connsiteY47" fmla="*/ 3242733 h 3242733"/>
            <a:gd name="connsiteX48" fmla="*/ 6121400 w 7306733"/>
            <a:gd name="connsiteY48" fmla="*/ 3208866 h 3242733"/>
            <a:gd name="connsiteX49" fmla="*/ 6197600 w 7306733"/>
            <a:gd name="connsiteY49" fmla="*/ 3014133 h 3242733"/>
            <a:gd name="connsiteX50" fmla="*/ 6214533 w 7306733"/>
            <a:gd name="connsiteY50" fmla="*/ 2912533 h 3242733"/>
            <a:gd name="connsiteX51" fmla="*/ 6206066 w 7306733"/>
            <a:gd name="connsiteY51" fmla="*/ 2878666 h 3242733"/>
            <a:gd name="connsiteX52" fmla="*/ 6172200 w 7306733"/>
            <a:gd name="connsiteY52" fmla="*/ 2870200 h 3242733"/>
            <a:gd name="connsiteX53" fmla="*/ 6112933 w 7306733"/>
            <a:gd name="connsiteY53" fmla="*/ 2971800 h 3242733"/>
            <a:gd name="connsiteX54" fmla="*/ 6079066 w 7306733"/>
            <a:gd name="connsiteY54" fmla="*/ 3048000 h 3242733"/>
            <a:gd name="connsiteX55" fmla="*/ 6087533 w 7306733"/>
            <a:gd name="connsiteY55" fmla="*/ 3175000 h 3242733"/>
            <a:gd name="connsiteX56" fmla="*/ 6121400 w 7306733"/>
            <a:gd name="connsiteY56" fmla="*/ 3191933 h 3242733"/>
            <a:gd name="connsiteX57" fmla="*/ 6239933 w 7306733"/>
            <a:gd name="connsiteY57" fmla="*/ 3183466 h 3242733"/>
            <a:gd name="connsiteX58" fmla="*/ 6400800 w 7306733"/>
            <a:gd name="connsiteY58" fmla="*/ 2971800 h 3242733"/>
            <a:gd name="connsiteX59" fmla="*/ 6417733 w 7306733"/>
            <a:gd name="connsiteY59" fmla="*/ 2878666 h 3242733"/>
            <a:gd name="connsiteX60" fmla="*/ 6392333 w 7306733"/>
            <a:gd name="connsiteY60" fmla="*/ 2836333 h 3242733"/>
            <a:gd name="connsiteX61" fmla="*/ 6265333 w 7306733"/>
            <a:gd name="connsiteY61" fmla="*/ 2802466 h 3242733"/>
            <a:gd name="connsiteX62" fmla="*/ 6206066 w 7306733"/>
            <a:gd name="connsiteY62" fmla="*/ 2836333 h 3242733"/>
            <a:gd name="connsiteX63" fmla="*/ 6197600 w 7306733"/>
            <a:gd name="connsiteY63" fmla="*/ 2921000 h 3242733"/>
            <a:gd name="connsiteX64" fmla="*/ 6189133 w 7306733"/>
            <a:gd name="connsiteY64" fmla="*/ 3056466 h 3242733"/>
            <a:gd name="connsiteX65" fmla="*/ 6206066 w 7306733"/>
            <a:gd name="connsiteY65" fmla="*/ 3124200 h 3242733"/>
            <a:gd name="connsiteX66" fmla="*/ 6231466 w 7306733"/>
            <a:gd name="connsiteY66" fmla="*/ 3158066 h 3242733"/>
            <a:gd name="connsiteX67" fmla="*/ 6290733 w 7306733"/>
            <a:gd name="connsiteY67" fmla="*/ 3124200 h 3242733"/>
            <a:gd name="connsiteX68" fmla="*/ 6307666 w 7306733"/>
            <a:gd name="connsiteY68" fmla="*/ 3090333 h 3242733"/>
            <a:gd name="connsiteX69" fmla="*/ 6316133 w 7306733"/>
            <a:gd name="connsiteY69" fmla="*/ 3064933 h 3242733"/>
            <a:gd name="connsiteX70" fmla="*/ 5054600 w 7306733"/>
            <a:gd name="connsiteY70" fmla="*/ 1159933 h 3242733"/>
            <a:gd name="connsiteX71" fmla="*/ 4741333 w 7306733"/>
            <a:gd name="connsiteY71" fmla="*/ 1117600 h 3242733"/>
            <a:gd name="connsiteX72" fmla="*/ 4741333 w 7306733"/>
            <a:gd name="connsiteY72" fmla="*/ 1117600 h 3242733"/>
            <a:gd name="connsiteX73" fmla="*/ 7306733 w 7306733"/>
            <a:gd name="connsiteY73" fmla="*/ 1176866 h 3242733"/>
            <a:gd name="connsiteX74" fmla="*/ 4715933 w 7306733"/>
            <a:gd name="connsiteY74" fmla="*/ 1354666 h 324273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7306733" h="3242733">
              <a:moveTo>
                <a:pt x="0" y="2057400"/>
              </a:moveTo>
              <a:lnTo>
                <a:pt x="0" y="2057400"/>
              </a:lnTo>
              <a:cubicBezTo>
                <a:pt x="19755" y="2034822"/>
                <a:pt x="37221" y="2010015"/>
                <a:pt x="59266" y="1989666"/>
              </a:cubicBezTo>
              <a:cubicBezTo>
                <a:pt x="100669" y="1951448"/>
                <a:pt x="101232" y="1959534"/>
                <a:pt x="143933" y="1947333"/>
              </a:cubicBezTo>
              <a:cubicBezTo>
                <a:pt x="203041" y="1930444"/>
                <a:pt x="127457" y="1944848"/>
                <a:pt x="228600" y="1930400"/>
              </a:cubicBezTo>
              <a:cubicBezTo>
                <a:pt x="301978" y="1933222"/>
                <a:pt x="375475" y="1933814"/>
                <a:pt x="448733" y="1938866"/>
              </a:cubicBezTo>
              <a:cubicBezTo>
                <a:pt x="457637" y="1939480"/>
                <a:pt x="465930" y="1943817"/>
                <a:pt x="474133" y="1947333"/>
              </a:cubicBezTo>
              <a:cubicBezTo>
                <a:pt x="485734" y="1952305"/>
                <a:pt x="497297" y="1957577"/>
                <a:pt x="508000" y="1964266"/>
              </a:cubicBezTo>
              <a:cubicBezTo>
                <a:pt x="519966" y="1971745"/>
                <a:pt x="530384" y="1981464"/>
                <a:pt x="541866" y="1989666"/>
              </a:cubicBezTo>
              <a:cubicBezTo>
                <a:pt x="550146" y="1995581"/>
                <a:pt x="558799" y="2000955"/>
                <a:pt x="567266" y="2006600"/>
              </a:cubicBezTo>
              <a:cubicBezTo>
                <a:pt x="572911" y="2015067"/>
                <a:pt x="579151" y="2023165"/>
                <a:pt x="584200" y="2032000"/>
              </a:cubicBezTo>
              <a:cubicBezTo>
                <a:pt x="590462" y="2042958"/>
                <a:pt x="594444" y="2055163"/>
                <a:pt x="601133" y="2065866"/>
              </a:cubicBezTo>
              <a:cubicBezTo>
                <a:pt x="608612" y="2077832"/>
                <a:pt x="618066" y="2088444"/>
                <a:pt x="626533" y="2099733"/>
              </a:cubicBezTo>
              <a:cubicBezTo>
                <a:pt x="645662" y="2157118"/>
                <a:pt x="624009" y="2087112"/>
                <a:pt x="643466" y="2184400"/>
              </a:cubicBezTo>
              <a:cubicBezTo>
                <a:pt x="645216" y="2193151"/>
                <a:pt x="649768" y="2201142"/>
                <a:pt x="651933" y="2209800"/>
              </a:cubicBezTo>
              <a:cubicBezTo>
                <a:pt x="674603" y="2300478"/>
                <a:pt x="643203" y="2203453"/>
                <a:pt x="677333" y="2294466"/>
              </a:cubicBezTo>
              <a:cubicBezTo>
                <a:pt x="690522" y="2329637"/>
                <a:pt x="677524" y="2311589"/>
                <a:pt x="702733" y="2336800"/>
              </a:cubicBezTo>
              <a:cubicBezTo>
                <a:pt x="705555" y="2345267"/>
                <a:pt x="706866" y="2354398"/>
                <a:pt x="711200" y="2362200"/>
              </a:cubicBezTo>
              <a:cubicBezTo>
                <a:pt x="729526" y="2395188"/>
                <a:pt x="756768" y="2432359"/>
                <a:pt x="787400" y="2455333"/>
              </a:cubicBezTo>
              <a:cubicBezTo>
                <a:pt x="798689" y="2463800"/>
                <a:pt x="809300" y="2473254"/>
                <a:pt x="821266" y="2480733"/>
              </a:cubicBezTo>
              <a:cubicBezTo>
                <a:pt x="831969" y="2487422"/>
                <a:pt x="844175" y="2491404"/>
                <a:pt x="855133" y="2497666"/>
              </a:cubicBezTo>
              <a:cubicBezTo>
                <a:pt x="863968" y="2502715"/>
                <a:pt x="871431" y="2510049"/>
                <a:pt x="880533" y="2514600"/>
              </a:cubicBezTo>
              <a:cubicBezTo>
                <a:pt x="888515" y="2518591"/>
                <a:pt x="897730" y="2519550"/>
                <a:pt x="905933" y="2523066"/>
              </a:cubicBezTo>
              <a:cubicBezTo>
                <a:pt x="917534" y="2528038"/>
                <a:pt x="928511" y="2534355"/>
                <a:pt x="939800" y="2540000"/>
              </a:cubicBezTo>
              <a:cubicBezTo>
                <a:pt x="956733" y="2537178"/>
                <a:pt x="975245" y="2539210"/>
                <a:pt x="990600" y="2531533"/>
              </a:cubicBezTo>
              <a:cubicBezTo>
                <a:pt x="1011073" y="2521296"/>
                <a:pt x="1011820" y="2477733"/>
                <a:pt x="1016000" y="2463800"/>
              </a:cubicBezTo>
              <a:cubicBezTo>
                <a:pt x="1020367" y="2449243"/>
                <a:pt x="1028127" y="2435884"/>
                <a:pt x="1032933" y="2421466"/>
              </a:cubicBezTo>
              <a:cubicBezTo>
                <a:pt x="1052546" y="2362625"/>
                <a:pt x="1049682" y="2363489"/>
                <a:pt x="1058333" y="2302933"/>
              </a:cubicBezTo>
              <a:cubicBezTo>
                <a:pt x="1052689" y="2238022"/>
                <a:pt x="1049482" y="2172853"/>
                <a:pt x="1041400" y="2108200"/>
              </a:cubicBezTo>
              <a:cubicBezTo>
                <a:pt x="1038173" y="2082381"/>
                <a:pt x="1029261" y="2057574"/>
                <a:pt x="1024466" y="2032000"/>
              </a:cubicBezTo>
              <a:cubicBezTo>
                <a:pt x="1021177" y="2014457"/>
                <a:pt x="1014714" y="1951942"/>
                <a:pt x="1007533" y="1930400"/>
              </a:cubicBezTo>
              <a:cubicBezTo>
                <a:pt x="1003542" y="1918426"/>
                <a:pt x="995287" y="1908252"/>
                <a:pt x="990600" y="1896533"/>
              </a:cubicBezTo>
              <a:cubicBezTo>
                <a:pt x="983971" y="1879960"/>
                <a:pt x="980295" y="1862306"/>
                <a:pt x="973666" y="1845733"/>
              </a:cubicBezTo>
              <a:cubicBezTo>
                <a:pt x="968022" y="1831622"/>
                <a:pt x="962905" y="1817288"/>
                <a:pt x="956733" y="1803400"/>
              </a:cubicBezTo>
              <a:cubicBezTo>
                <a:pt x="951607" y="1791866"/>
                <a:pt x="944772" y="1781134"/>
                <a:pt x="939800" y="1769533"/>
              </a:cubicBezTo>
              <a:cubicBezTo>
                <a:pt x="927427" y="1740663"/>
                <a:pt x="933531" y="1729398"/>
                <a:pt x="905933" y="1701800"/>
              </a:cubicBezTo>
              <a:cubicBezTo>
                <a:pt x="897008" y="1692875"/>
                <a:pt x="883355" y="1690511"/>
                <a:pt x="872066" y="1684866"/>
              </a:cubicBezTo>
              <a:cubicBezTo>
                <a:pt x="866422" y="1676399"/>
                <a:pt x="862950" y="1665980"/>
                <a:pt x="855133" y="1659466"/>
              </a:cubicBezTo>
              <a:cubicBezTo>
                <a:pt x="845437" y="1651386"/>
                <a:pt x="832089" y="1649027"/>
                <a:pt x="821266" y="1642533"/>
              </a:cubicBezTo>
              <a:cubicBezTo>
                <a:pt x="817844" y="1640480"/>
                <a:pt x="815622" y="1636888"/>
                <a:pt x="812800" y="1634066"/>
              </a:cubicBezTo>
              <a:lnTo>
                <a:pt x="5672666" y="0"/>
              </a:lnTo>
              <a:lnTo>
                <a:pt x="6045200" y="3090333"/>
              </a:lnTo>
              <a:cubicBezTo>
                <a:pt x="6096416" y="3086675"/>
                <a:pt x="6180666" y="3116384"/>
                <a:pt x="6180666" y="3039533"/>
              </a:cubicBezTo>
              <a:cubicBezTo>
                <a:pt x="6180666" y="3026912"/>
                <a:pt x="6169377" y="3016955"/>
                <a:pt x="6163733" y="3005666"/>
              </a:cubicBezTo>
              <a:cubicBezTo>
                <a:pt x="6135511" y="3014133"/>
                <a:pt x="6104160" y="3015623"/>
                <a:pt x="6079066" y="3031066"/>
              </a:cubicBezTo>
              <a:cubicBezTo>
                <a:pt x="6064377" y="3040105"/>
                <a:pt x="6042664" y="3100905"/>
                <a:pt x="6036733" y="3115733"/>
              </a:cubicBezTo>
              <a:cubicBezTo>
                <a:pt x="6032532" y="3145137"/>
                <a:pt x="6018355" y="3204862"/>
                <a:pt x="6036733" y="3234266"/>
              </a:cubicBezTo>
              <a:cubicBezTo>
                <a:pt x="6042900" y="3244134"/>
                <a:pt x="6059311" y="3239911"/>
                <a:pt x="6070600" y="3242733"/>
              </a:cubicBezTo>
              <a:cubicBezTo>
                <a:pt x="6087533" y="3231444"/>
                <a:pt x="6109365" y="3225277"/>
                <a:pt x="6121400" y="3208866"/>
              </a:cubicBezTo>
              <a:cubicBezTo>
                <a:pt x="6149317" y="3170797"/>
                <a:pt x="6183505" y="3056419"/>
                <a:pt x="6197600" y="3014133"/>
              </a:cubicBezTo>
              <a:cubicBezTo>
                <a:pt x="6203244" y="2980266"/>
                <a:pt x="6212391" y="2946800"/>
                <a:pt x="6214533" y="2912533"/>
              </a:cubicBezTo>
              <a:cubicBezTo>
                <a:pt x="6215259" y="2900919"/>
                <a:pt x="6214294" y="2886894"/>
                <a:pt x="6206066" y="2878666"/>
              </a:cubicBezTo>
              <a:cubicBezTo>
                <a:pt x="6197838" y="2870438"/>
                <a:pt x="6183489" y="2873022"/>
                <a:pt x="6172200" y="2870200"/>
              </a:cubicBezTo>
              <a:cubicBezTo>
                <a:pt x="6120586" y="2904608"/>
                <a:pt x="6153334" y="2875849"/>
                <a:pt x="6112933" y="2971800"/>
              </a:cubicBezTo>
              <a:cubicBezTo>
                <a:pt x="6102147" y="2997417"/>
                <a:pt x="6090355" y="3022600"/>
                <a:pt x="6079066" y="3048000"/>
              </a:cubicBezTo>
              <a:cubicBezTo>
                <a:pt x="6073457" y="3092877"/>
                <a:pt x="6059469" y="3132903"/>
                <a:pt x="6087533" y="3175000"/>
              </a:cubicBezTo>
              <a:cubicBezTo>
                <a:pt x="6094534" y="3185502"/>
                <a:pt x="6110111" y="3186289"/>
                <a:pt x="6121400" y="3191933"/>
              </a:cubicBezTo>
              <a:cubicBezTo>
                <a:pt x="6160911" y="3189111"/>
                <a:pt x="6203923" y="3199970"/>
                <a:pt x="6239933" y="3183466"/>
              </a:cubicBezTo>
              <a:cubicBezTo>
                <a:pt x="6305907" y="3153228"/>
                <a:pt x="6370368" y="3022521"/>
                <a:pt x="6400800" y="2971800"/>
              </a:cubicBezTo>
              <a:cubicBezTo>
                <a:pt x="6406444" y="2940755"/>
                <a:pt x="6419701" y="2910158"/>
                <a:pt x="6417733" y="2878666"/>
              </a:cubicBezTo>
              <a:cubicBezTo>
                <a:pt x="6416706" y="2862242"/>
                <a:pt x="6405183" y="2846613"/>
                <a:pt x="6392333" y="2836333"/>
              </a:cubicBezTo>
              <a:cubicBezTo>
                <a:pt x="6356273" y="2807485"/>
                <a:pt x="6307686" y="2807760"/>
                <a:pt x="6265333" y="2802466"/>
              </a:cubicBezTo>
              <a:cubicBezTo>
                <a:pt x="6245577" y="2813755"/>
                <a:pt x="6217355" y="2816577"/>
                <a:pt x="6206066" y="2836333"/>
              </a:cubicBezTo>
              <a:cubicBezTo>
                <a:pt x="6191994" y="2860959"/>
                <a:pt x="6199775" y="2892720"/>
                <a:pt x="6197600" y="2921000"/>
              </a:cubicBezTo>
              <a:cubicBezTo>
                <a:pt x="6194130" y="2966110"/>
                <a:pt x="6191955" y="3011311"/>
                <a:pt x="6189133" y="3056466"/>
              </a:cubicBezTo>
              <a:cubicBezTo>
                <a:pt x="6194777" y="3079044"/>
                <a:pt x="6197115" y="3102717"/>
                <a:pt x="6206066" y="3124200"/>
              </a:cubicBezTo>
              <a:cubicBezTo>
                <a:pt x="6211493" y="3137225"/>
                <a:pt x="6217355" y="3158066"/>
                <a:pt x="6231466" y="3158066"/>
              </a:cubicBezTo>
              <a:cubicBezTo>
                <a:pt x="6254219" y="3158066"/>
                <a:pt x="6270977" y="3135489"/>
                <a:pt x="6290733" y="3124200"/>
              </a:cubicBezTo>
              <a:cubicBezTo>
                <a:pt x="6296377" y="3112911"/>
                <a:pt x="6302694" y="3101934"/>
                <a:pt x="6307666" y="3090333"/>
              </a:cubicBezTo>
              <a:cubicBezTo>
                <a:pt x="6311182" y="3082130"/>
                <a:pt x="6316133" y="3064933"/>
                <a:pt x="6316133" y="3064933"/>
              </a:cubicBezTo>
              <a:lnTo>
                <a:pt x="5054600" y="1159933"/>
              </a:lnTo>
              <a:lnTo>
                <a:pt x="4741333" y="1117600"/>
              </a:lnTo>
              <a:lnTo>
                <a:pt x="4741333" y="1117600"/>
              </a:lnTo>
              <a:lnTo>
                <a:pt x="7306733" y="1176866"/>
              </a:lnTo>
              <a:lnTo>
                <a:pt x="4715933" y="1354666"/>
              </a:lnTo>
            </a:path>
          </a:pathLst>
        </a:custGeom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9F12689-1043-BF4D-BA94-DA7DBD664E5C}"/>
            </a:ext>
          </a:extLst>
        </cdr:cNvPr>
        <cdr:cNvSpPr txBox="1"/>
      </cdr:nvSpPr>
      <cdr:spPr>
        <a:xfrm xmlns:a="http://schemas.openxmlformats.org/drawingml/2006/main" flipV="1">
          <a:off x="-461660" y="-1172978"/>
          <a:ext cx="0" cy="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228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6" y="4381501"/>
            <a:ext cx="5086350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148" tIns="44284" rIns="90148" bIns="44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5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9213" y="804863"/>
            <a:ext cx="4297362" cy="3224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324553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59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35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05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179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468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3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83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6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34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89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3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082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94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3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320800" y="942975"/>
            <a:ext cx="72644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83650" y="6627813"/>
            <a:ext cx="1238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E2A98EEE-67D8-1047-951E-A23A7A5246EA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746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34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8370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447675"/>
            <a:ext cx="2000250" cy="2146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1813" y="447675"/>
            <a:ext cx="5849937" cy="2146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940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1813" y="447675"/>
            <a:ext cx="8002587" cy="214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71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312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508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1220788"/>
            <a:ext cx="3924300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220788"/>
            <a:ext cx="3925887" cy="137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75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587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54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2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334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276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2450" y="447675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220788"/>
            <a:ext cx="800258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Text Box 7"/>
          <p:cNvSpPr txBox="1">
            <a:spLocks noChangeArrowheads="1"/>
          </p:cNvSpPr>
          <p:nvPr/>
        </p:nvSpPr>
        <p:spPr bwMode="auto">
          <a:xfrm>
            <a:off x="8872538" y="6670675"/>
            <a:ext cx="1238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9E68DAA-00E2-C046-8937-EDB2866C0774}" type="slidenum">
              <a:rPr lang="en-GB" sz="800"/>
              <a:pPr algn="r"/>
              <a:t>‹#›</a:t>
            </a:fld>
            <a:endParaRPr lang="en-GB" sz="800" dirty="0"/>
          </a:p>
        </p:txBody>
      </p:sp>
      <p:sp>
        <p:nvSpPr>
          <p:cNvPr id="1029" name="Line 12"/>
          <p:cNvSpPr>
            <a:spLocks noChangeShapeType="1"/>
          </p:cNvSpPr>
          <p:nvPr/>
        </p:nvSpPr>
        <p:spPr bwMode="auto">
          <a:xfrm>
            <a:off x="485775" y="895350"/>
            <a:ext cx="8180388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Char char="•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008000"/>
        </a:buClr>
        <a:buSzPct val="100000"/>
        <a:buFont typeface="Times New Roman" charset="0"/>
        <a:buChar char="-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SzPct val="10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246188" y="2559050"/>
            <a:ext cx="6667500" cy="155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GB" sz="2000" b="1" dirty="0"/>
              <a:t>2019 GRADUATE STUDENT EXPERIENCE STUDY</a:t>
            </a:r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Key Metrics and PIA Charts – International Students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  <a:p>
            <a:pPr eaLnBrk="1" hangingPunct="1">
              <a:lnSpc>
                <a:spcPct val="95000"/>
              </a:lnSpc>
            </a:pPr>
            <a:r>
              <a:rPr lang="en-GB" sz="2000" b="1" dirty="0"/>
              <a:t>October 2019</a:t>
            </a:r>
          </a:p>
          <a:p>
            <a:pPr eaLnBrk="1" hangingPunct="1">
              <a:lnSpc>
                <a:spcPct val="95000"/>
              </a:lnSpc>
            </a:pPr>
            <a:endParaRPr lang="en-GB" sz="2000" b="1" dirty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378100" y="5148263"/>
            <a:ext cx="23750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/>
              <a:t>MILLS CONSULTING GROUP</a:t>
            </a:r>
          </a:p>
          <a:p>
            <a:r>
              <a:rPr lang="en-US" dirty="0"/>
              <a:t>1038 Ashbury Drive</a:t>
            </a:r>
          </a:p>
          <a:p>
            <a:r>
              <a:rPr lang="en-US" dirty="0"/>
              <a:t>Decatur, Georgia  30030</a:t>
            </a:r>
          </a:p>
          <a:p>
            <a:r>
              <a:rPr lang="en-US" dirty="0"/>
              <a:t>404-281-8739</a:t>
            </a:r>
          </a:p>
          <a:p>
            <a:r>
              <a:rPr lang="en-US" dirty="0"/>
              <a:t>dbmills@millsinc.com</a:t>
            </a:r>
            <a:endParaRPr lang="en-US" sz="1800" dirty="0"/>
          </a:p>
        </p:txBody>
      </p:sp>
      <p:pic>
        <p:nvPicPr>
          <p:cNvPr id="3077" name="Picture 26" descr="G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533400"/>
            <a:ext cx="39100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19E80E-2438-2CB4-6ADB-6122542D67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5000"/>
              </a:lnSpc>
            </a:pPr>
            <a:r>
              <a:rPr lang="en-GB" dirty="0"/>
              <a:t>2019 GRADUATE STUDENT EXPERIENCE STUDY</a:t>
            </a:r>
            <a:br>
              <a:rPr lang="en-GB" dirty="0"/>
            </a:br>
            <a:r>
              <a:rPr lang="en-GB" dirty="0"/>
              <a:t>Key Metrics and PIA Charts – International Students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Perception improvement analysis for master's online international students."/>
          <p:cNvGraphicFramePr/>
          <p:nvPr>
            <p:extLst>
              <p:ext uri="{D42A27DB-BD31-4B8C-83A1-F6EECF244321}">
                <p14:modId xmlns:p14="http://schemas.microsoft.com/office/powerpoint/2010/main" val="1339167219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3670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84BC584-5527-8DBC-DFF9-1350225FB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ONLINE – International Students</a:t>
            </a:r>
          </a:p>
        </p:txBody>
      </p:sp>
    </p:spTree>
    <p:extLst>
      <p:ext uri="{BB962C8B-B14F-4D97-AF65-F5344CB8AC3E}">
        <p14:creationId xmlns:p14="http://schemas.microsoft.com/office/powerpoint/2010/main" val="4047208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study for master's online, U.S. vs. international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489997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84AE7-E539-1227-5BBA-F65481727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85165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 2019 Study - Master’s ONLINE, US versus International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39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Ph.D</a:t>
            </a:r>
          </a:p>
        </p:txBody>
      </p:sp>
    </p:spTree>
    <p:extLst>
      <p:ext uri="{BB962C8B-B14F-4D97-AF65-F5344CB8AC3E}">
        <p14:creationId xmlns:p14="http://schemas.microsoft.com/office/powerpoint/2010/main" val="390641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Ph.D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476008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6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Perception improvement analysis for Ph.D. international students."/>
          <p:cNvGraphicFramePr/>
          <p:nvPr>
            <p:extLst>
              <p:ext uri="{D42A27DB-BD31-4B8C-83A1-F6EECF244321}">
                <p14:modId xmlns:p14="http://schemas.microsoft.com/office/powerpoint/2010/main" val="644041452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89F6314-9C5A-09D2-288D-BCA5E9C63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</a:t>
            </a:r>
            <a:r>
              <a:rPr lang="en-US" dirty="0" err="1"/>
              <a:t>Ph.D</a:t>
            </a:r>
            <a:r>
              <a:rPr lang="en-US" dirty="0"/>
              <a:t> – International Students</a:t>
            </a:r>
          </a:p>
        </p:txBody>
      </p:sp>
    </p:spTree>
    <p:extLst>
      <p:ext uri="{BB962C8B-B14F-4D97-AF65-F5344CB8AC3E}">
        <p14:creationId xmlns:p14="http://schemas.microsoft.com/office/powerpoint/2010/main" val="841140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study for Ph.D., U.S. vs. international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5598183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6681ECF-0D4A-4B49-82EB-C6E80DA053C5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CE88BA-A672-5F13-9B45-E5597703B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 2019 Study -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Ph.D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, US versus International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25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Comparison of 2016 versus 2019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04810"/>
              </p:ext>
            </p:extLst>
          </p:nvPr>
        </p:nvGraphicFramePr>
        <p:xfrm>
          <a:off x="509560" y="1397000"/>
          <a:ext cx="8138160" cy="37896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Campus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  <a:br>
                        <a:rPr lang="en-US" sz="8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Online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Ph.D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1277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1751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tabLst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61BEDF-7EE4-0D46-BB53-3A418216938F}"/>
              </a:ext>
            </a:extLst>
          </p:cNvPr>
          <p:cNvSpPr txBox="1"/>
          <p:nvPr/>
        </p:nvSpPr>
        <p:spPr>
          <a:xfrm>
            <a:off x="584200" y="5186680"/>
            <a:ext cx="4578350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000" baseline="30000" dirty="0">
                <a:solidFill>
                  <a:srgbClr val="000000"/>
                </a:solidFill>
              </a:rPr>
              <a:t> NOTE: denotes figure is statistically ↑ (higher) or ↓ (lower) than figure in 2016 column at the 90% level of confidence.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46946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6553200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Metrics – International Students</a:t>
            </a: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9050" y="5384761"/>
            <a:ext cx="8645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tabLst>
                <a:tab pos="228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FontTx/>
              <a:buAutoNum type="alphaUcPeriod" startAt="17"/>
            </a:pPr>
            <a:r>
              <a:rPr lang="en-US" sz="800" dirty="0"/>
              <a:t> 	Please rate the quality of your overall graduate student experience at Georgia Tech, considering both academic and non-academic aspects. 1=Poor, 10=Excellent</a:t>
            </a:r>
            <a:br>
              <a:rPr lang="en-US" sz="800" dirty="0"/>
            </a:br>
            <a:r>
              <a:rPr lang="en-US" sz="800" dirty="0"/>
              <a:t>Q.	Please rate the quality of your graduate student experience within your program of study, considering both academic and non-academic aspects. 1=Poor, 10=Excellent </a:t>
            </a:r>
            <a:br>
              <a:rPr lang="en-US" sz="800" dirty="0"/>
            </a:br>
            <a:r>
              <a:rPr lang="en-US" sz="800" dirty="0"/>
              <a:t>Q.	How likely are you to recommend Georgia Tech to a qualified prospective graduate student as a place to attend graduate school? 1=Extremely Unlikely, 10=Extremely Likely  </a:t>
            </a:r>
            <a:br>
              <a:rPr lang="en-US" sz="800" dirty="0"/>
            </a:br>
            <a:r>
              <a:rPr lang="en-US" sz="800" dirty="0"/>
              <a:t>Q.	How likely are you to recommend your program of study at Georgia Tech to a qualified prospective graduate student? 1=Extremely Unlikely, 10=Extremely Likely.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Georgia Tech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Georgia Tech been to input or feedback that you have offered? 1=Not Responsive At All, 10=Extremely Responsive</a:t>
            </a:r>
            <a:br>
              <a:rPr lang="en-US" sz="800" dirty="0"/>
            </a:br>
            <a:r>
              <a:rPr lang="en-US" sz="800" dirty="0"/>
              <a:t>Q.	Prior to this survey, how easy has it been for you to offer your own opinions and feedback to your program of study about issues that affect you as a student?</a:t>
            </a:r>
            <a:br>
              <a:rPr lang="en-US" sz="800" dirty="0"/>
            </a:br>
            <a:r>
              <a:rPr lang="en-US" sz="800" dirty="0"/>
              <a:t>	1=Extremely Difficult, 10=Extremely Easy</a:t>
            </a:r>
            <a:br>
              <a:rPr lang="en-US" sz="800" dirty="0"/>
            </a:br>
            <a:r>
              <a:rPr lang="en-US" sz="800" dirty="0"/>
              <a:t>Q.	How responsive has your program been to input or feedback that you have offered? 1=Not Responsive At All, 10=Extremely Responsive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044041"/>
              </p:ext>
            </p:extLst>
          </p:nvPr>
        </p:nvGraphicFramePr>
        <p:xfrm>
          <a:off x="256894" y="1397000"/>
          <a:ext cx="8686800" cy="36372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50378993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856955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6457619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3065116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196617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61643488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% 8-10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 Rating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Campus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solidFill>
                            <a:schemeClr val="tx1"/>
                          </a:solidFill>
                        </a:rPr>
                        <a:t>Master’s Online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solidFill>
                            <a:schemeClr val="tx1"/>
                          </a:solidFill>
                        </a:rPr>
                        <a:t>Ph.D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Int’l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Int’l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Int’l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Int’l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92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overall graduate student experience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graduate student experience within program of study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GT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Ease of offering opinions/feedback to program of study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Responsiveness from program of study to input/feedback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GT to attend graduate school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to recommend program of study at GT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91%</a:t>
                      </a:r>
                      <a:r>
                        <a:rPr lang="en-US" sz="1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↑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61BEDF-7EE4-0D46-BB53-3A418216938F}"/>
              </a:ext>
            </a:extLst>
          </p:cNvPr>
          <p:cNvSpPr txBox="1"/>
          <p:nvPr/>
        </p:nvSpPr>
        <p:spPr>
          <a:xfrm>
            <a:off x="256894" y="5060790"/>
            <a:ext cx="490565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l"/>
            <a:r>
              <a:rPr lang="en-US" sz="1000" baseline="30000" dirty="0">
                <a:solidFill>
                  <a:srgbClr val="000000"/>
                </a:solidFill>
              </a:rPr>
              <a:t> NOTE: denotes figure is statistically ↑ (higher) or ↓ (lower) than figure in 2016 column at the 90% level of confidence.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1762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MASTER’S CAMPUS</a:t>
            </a:r>
          </a:p>
        </p:txBody>
      </p:sp>
    </p:spTree>
    <p:extLst>
      <p:ext uri="{BB962C8B-B14F-4D97-AF65-F5344CB8AC3E}">
        <p14:creationId xmlns:p14="http://schemas.microsoft.com/office/powerpoint/2010/main" val="119663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Master’s CAMPUS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342195"/>
              </p:ext>
            </p:extLst>
          </p:nvPr>
        </p:nvGraphicFramePr>
        <p:xfrm>
          <a:off x="78872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Know where to get help in addressing issues with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Advisor demonstrates concern for my personal well-being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speaking about personal issues impacting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Respectful and non-exploitative relationship with faculty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encourages informal mentoring from other students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Mentoring on navigating the systems/culture of graduate education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 selection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Preparation for qualifying exams 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Selection of a thesis / guided project topic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Assistance with thesis / guided project topic proposal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research for my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revising the thesis / 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Advice on writing and reviewing publications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Feedback on progress/next steps on my thesis/guided project topic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career options in academia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Guidance on non-academic or other professional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treats me in a professional manner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Satisfied with degree of access/interaction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 advisor provides clear expectations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Comfortable sharing professional goals with project advisor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881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Perception improvement analysis for master's campus international students."/>
          <p:cNvGraphicFramePr/>
          <p:nvPr>
            <p:extLst>
              <p:ext uri="{D42A27DB-BD31-4B8C-83A1-F6EECF244321}">
                <p14:modId xmlns:p14="http://schemas.microsoft.com/office/powerpoint/2010/main" val="3406278247"/>
              </p:ext>
            </p:extLst>
          </p:nvPr>
        </p:nvGraphicFramePr>
        <p:xfrm>
          <a:off x="256032" y="1051560"/>
          <a:ext cx="8686800" cy="55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>
            <a:off x="1031876" y="3473443"/>
            <a:ext cx="764222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auto">
          <a:xfrm flipV="1">
            <a:off x="5632423" y="1543050"/>
            <a:ext cx="0" cy="45339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041400" y="1562100"/>
            <a:ext cx="142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rgbClr val="FE0000"/>
                </a:solidFill>
              </a:rPr>
              <a:t>Key Opportunities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832600" y="1562100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Primary Strengths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41400" y="5791200"/>
            <a:ext cx="1778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000" b="1" dirty="0">
                <a:solidFill>
                  <a:schemeClr val="hlink"/>
                </a:solidFill>
              </a:rPr>
              <a:t>Secondary Opportunities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832600" y="5789454"/>
            <a:ext cx="1828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000" b="1" dirty="0">
                <a:solidFill>
                  <a:schemeClr val="accent2"/>
                </a:solidFill>
              </a:rPr>
              <a:t>Secondary Strengths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48624B5-25CF-65B4-835D-342D5C50C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457200"/>
            <a:ext cx="6553200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Perception Improvement Analysis – Master’s CAMPUS – International Students</a:t>
            </a:r>
          </a:p>
        </p:txBody>
      </p:sp>
    </p:spTree>
    <p:extLst>
      <p:ext uri="{BB962C8B-B14F-4D97-AF65-F5344CB8AC3E}">
        <p14:creationId xmlns:p14="http://schemas.microsoft.com/office/powerpoint/2010/main" val="1904694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 descr="Graph on comparison of attribute evaluations for 2019 study for master's campus, U.S. vs. international">
            <a:extLst>
              <a:ext uri="{FF2B5EF4-FFF2-40B4-BE49-F238E27FC236}">
                <a16:creationId xmlns:a16="http://schemas.microsoft.com/office/drawing/2014/main" id="{FE034E96-DDF3-1742-A6A6-6C172A23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747348"/>
              </p:ext>
            </p:extLst>
          </p:nvPr>
        </p:nvGraphicFramePr>
        <p:xfrm>
          <a:off x="461660" y="1172978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63026C-99D8-B945-998C-E6246B2E017C}"/>
              </a:ext>
            </a:extLst>
          </p:cNvPr>
          <p:cNvGraphicFramePr>
            <a:graphicFrameLocks noGrp="1"/>
          </p:cNvGraphicFramePr>
          <p:nvPr/>
        </p:nvGraphicFramePr>
        <p:xfrm>
          <a:off x="455613" y="4841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59C28A6-2F17-734D-B1A2-B378E675FCEE}"/>
              </a:ext>
            </a:extLst>
          </p:cNvPr>
          <p:cNvGraphicFramePr>
            <a:graphicFrameLocks noGrp="1"/>
          </p:cNvGraphicFramePr>
          <p:nvPr/>
        </p:nvGraphicFramePr>
        <p:xfrm>
          <a:off x="2387042" y="4841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34EFCE0-11E0-5F42-AA5F-B42C7B729A9B}"/>
              </a:ext>
            </a:extLst>
          </p:cNvPr>
          <p:cNvGraphicFramePr>
            <a:graphicFrameLocks noGrp="1"/>
          </p:cNvGraphicFramePr>
          <p:nvPr/>
        </p:nvGraphicFramePr>
        <p:xfrm>
          <a:off x="4697413" y="4841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17C2AC3-6D10-E746-8D53-9EFB6AA2E504}"/>
              </a:ext>
            </a:extLst>
          </p:cNvPr>
          <p:cNvGraphicFramePr>
            <a:graphicFrameLocks noGrp="1"/>
          </p:cNvGraphicFramePr>
          <p:nvPr/>
        </p:nvGraphicFramePr>
        <p:xfrm>
          <a:off x="7554913" y="4841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B295B3-D14D-5740-98F3-52C811F75904}"/>
              </a:ext>
            </a:extLst>
          </p:cNvPr>
          <p:cNvSpPr txBox="1"/>
          <p:nvPr/>
        </p:nvSpPr>
        <p:spPr>
          <a:xfrm>
            <a:off x="4932532" y="5450316"/>
            <a:ext cx="339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Note: Area between dotted lines represents approximate parity zone (no statistically significant differences at 90% level of confidence).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E64793-7A36-8793-F716-AB1C5A6A6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49" y="-457200"/>
            <a:ext cx="7002463" cy="457200"/>
          </a:xfrm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>
              <a:defRPr sz="1200" b="1" i="0" u="none" strike="noStrike" kern="1200" spc="0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Comparison of Attribute Evaluations 2019 Study, Master’s CAMPUS, US versus International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69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34975"/>
            <a:ext cx="7870324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PERCEPTION IMPROVEMENT ANALYSIS – MASTER’S ONLINE</a:t>
            </a:r>
          </a:p>
        </p:txBody>
      </p:sp>
    </p:spTree>
    <p:extLst>
      <p:ext uri="{BB962C8B-B14F-4D97-AF65-F5344CB8AC3E}">
        <p14:creationId xmlns:p14="http://schemas.microsoft.com/office/powerpoint/2010/main" val="219569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49" y="447675"/>
            <a:ext cx="8100483" cy="4572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Legend for Perception Improvement Analysis Chart – Master’s ONLINE</a:t>
            </a:r>
          </a:p>
        </p:txBody>
      </p:sp>
      <p:graphicFrame>
        <p:nvGraphicFramePr>
          <p:cNvPr id="193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772441"/>
              </p:ext>
            </p:extLst>
          </p:nvPr>
        </p:nvGraphicFramePr>
        <p:xfrm>
          <a:off x="66840" y="1045500"/>
          <a:ext cx="8993471" cy="5044408"/>
        </p:xfrm>
        <a:graphic>
          <a:graphicData uri="http://schemas.openxmlformats.org/drawingml/2006/table">
            <a:tbl>
              <a:tblPr firstRow="1"/>
              <a:tblGrid>
                <a:gridCol w="32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4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Attribute</a:t>
                      </a:r>
                    </a:p>
                  </a:txBody>
                  <a:tcPr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Effectiveness of orientation to understand process of completing degree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for each other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Support of students by faculty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professional development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social engagement opportunities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Mentoring on navigating systems/culture of graduate education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support for my personal commitments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Course selection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Guidance on career options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Made aware of opportunities to interact across academic disciplines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(NT) Timeliness of advice/assistance from program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faculty care about my well-being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Relevance of required courses to my professional objectives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have opportunity to influence program decisions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Availability of courses I need to complete my degree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Quality of teaching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of graduation requirements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Courses are up-to-date in my field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Adequate support for students with academic difficulties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Ph.D qualifying exams assess student's ability fairly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Information to pass Ph.D qualifying exams clearly conveyed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Sufficient feedback for students not passing Ph.D qualifying exams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Clarity in understanding cost-of-living prior to attendance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 are provided adequate information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Comfort in approaching program/dept. about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Belief that I am getting paid fairly for program work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Program/dept. has resources to find financial support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level is comparable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Confident that I have funds to complete graduate education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39524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0" marR="0"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R="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Take home pay is competitive to that of comparable institutions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9413" y="6338888"/>
          <a:ext cx="17795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Program Support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23194" y="6338888"/>
          <a:ext cx="2160478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Mentorship &amp; Advising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21213" y="6338888"/>
          <a:ext cx="27066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Coursework &amp; Degree</a:t>
                      </a:r>
                      <a:r>
                        <a:rPr lang="en-US" sz="1000" b="1" baseline="0" dirty="0"/>
                        <a:t> Progress</a:t>
                      </a:r>
                      <a:endParaRPr lang="en-US" sz="10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478713" y="6338888"/>
          <a:ext cx="1258887" cy="303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21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Finances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1553"/>
      </p:ext>
    </p:extLst>
  </p:cSld>
  <p:clrMapOvr>
    <a:masterClrMapping/>
  </p:clrMapOvr>
</p:sld>
</file>

<file path=ppt/theme/theme1.xml><?xml version="1.0" encoding="utf-8"?>
<a:theme xmlns:a="http://schemas.openxmlformats.org/drawingml/2006/main" name="Qualitative Presentation 11.07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FFFF99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9D00"/>
      </a:accent6>
      <a:hlink>
        <a:srgbClr val="FC0128"/>
      </a:hlink>
      <a:folHlink>
        <a:srgbClr val="CECECE"/>
      </a:folHlink>
    </a:clrScheme>
    <a:fontScheme name="Qualitative Presentation 11.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Qualitative Presentation 11.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litative Presentation 11.0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litative Presentation 11.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FFFF99"/>
    </a:accent1>
    <a:accent2>
      <a:srgbClr val="00AE00"/>
    </a:accent2>
    <a:accent3>
      <a:srgbClr val="FFFFFF"/>
    </a:accent3>
    <a:accent4>
      <a:srgbClr val="000000"/>
    </a:accent4>
    <a:accent5>
      <a:srgbClr val="FFFFCA"/>
    </a:accent5>
    <a:accent6>
      <a:srgbClr val="009D00"/>
    </a:accent6>
    <a:hlink>
      <a:srgbClr val="FC0128"/>
    </a:hlink>
    <a:folHlink>
      <a:srgbClr val="CECECE"/>
    </a:folHlink>
  </a:clrScheme>
  <a:fontScheme name="Qualitative Presentation 11.07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\\NTSERVER-1\TEMPLATES\Qualitative Presentation 11.07.pot</Template>
  <TotalTime>93311</TotalTime>
  <Pages>28</Pages>
  <Words>3051</Words>
  <Application>Microsoft Macintosh PowerPoint</Application>
  <PresentationFormat>Letter Paper (8.5x11 in)</PresentationFormat>
  <Paragraphs>888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Qualitative Presentation 11.07</vt:lpstr>
      <vt:lpstr>2019 GRADUATE STUDENT EXPERIENCE STUDY Key Metrics and PIA Charts – International Students</vt:lpstr>
      <vt:lpstr>Key Metrics – Comparison of 2016 versus 2019</vt:lpstr>
      <vt:lpstr>Key Metrics – International Students</vt:lpstr>
      <vt:lpstr>PERCEPTION IMPROVEMENT ANALYSIS – MASTER’S CAMPUS</vt:lpstr>
      <vt:lpstr>Legend for Perception Improvement Analysis Chart – Master’s CAMPUS</vt:lpstr>
      <vt:lpstr>Perception Improvement Analysis – Master’s CAMPUS – International Students</vt:lpstr>
      <vt:lpstr>Comparison of Attribute Evaluations 2019 Study, Master’s CAMPUS, US versus International </vt:lpstr>
      <vt:lpstr>PERCEPTION IMPROVEMENT ANALYSIS – MASTER’S ONLINE</vt:lpstr>
      <vt:lpstr>Legend for Perception Improvement Analysis Chart – Master’s ONLINE</vt:lpstr>
      <vt:lpstr>Perception Improvement Analysis – Master’s ONLINE – International Students</vt:lpstr>
      <vt:lpstr>Comparison of Attribute Evaluations 2019 Study - Master’s ONLINE, US versus International</vt:lpstr>
      <vt:lpstr>PERCEPTION IMPROVEMENT ANALYSIS – Ph.D</vt:lpstr>
      <vt:lpstr>Legend for Perception Improvement Analysis Chart – Ph.D</vt:lpstr>
      <vt:lpstr>Perception Improvement Analysis – Ph.D – International Students</vt:lpstr>
      <vt:lpstr>Comparison of Attribute Evaluations 2019 Study - Ph.D, US versus International</vt:lpstr>
    </vt:vector>
  </TitlesOfParts>
  <Company>Dell Preferred Customer.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WALLACE , KATHI S</dc:creator>
  <cp:lastModifiedBy>Hom, Tiana R</cp:lastModifiedBy>
  <cp:revision>1495</cp:revision>
  <cp:lastPrinted>2019-09-25T14:05:52Z</cp:lastPrinted>
  <dcterms:created xsi:type="dcterms:W3CDTF">2000-08-17T15:20:10Z</dcterms:created>
  <dcterms:modified xsi:type="dcterms:W3CDTF">2022-11-10T22:26:25Z</dcterms:modified>
</cp:coreProperties>
</file>