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8.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6.xml" ContentType="application/vnd.openxmlformats-officedocument.drawingml.chart+xml"/>
  <Override PartName="/ppt/theme/themeOverride3.xml" ContentType="application/vnd.openxmlformats-officedocument.themeOverr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7.xml" ContentType="application/vnd.openxmlformats-officedocument.drawingml.chart+xml"/>
  <Override PartName="/ppt/theme/themeOverride4.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8.xml" ContentType="application/vnd.openxmlformats-officedocument.drawingml.chart+xml"/>
  <Override PartName="/ppt/theme/themeOverride5.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9.xml" ContentType="application/vnd.openxmlformats-officedocument.drawingml.chart+xml"/>
  <Override PartName="/ppt/theme/themeOverride6.xml" ContentType="application/vnd.openxmlformats-officedocument.themeOverr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10.xml" ContentType="application/vnd.openxmlformats-officedocument.drawingml.chart+xml"/>
  <Override PartName="/ppt/theme/themeOverride7.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11.xml" ContentType="application/vnd.openxmlformats-officedocument.drawingml.chart+xml"/>
  <Override PartName="/ppt/theme/themeOverride8.xml" ContentType="application/vnd.openxmlformats-officedocument.themeOverr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12.xml" ContentType="application/vnd.openxmlformats-officedocument.drawingml.chart+xml"/>
  <Override PartName="/ppt/theme/themeOverride9.xml" ContentType="application/vnd.openxmlformats-officedocument.themeOverr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13.xml" ContentType="application/vnd.openxmlformats-officedocument.drawingml.chart+xml"/>
  <Override PartName="/ppt/theme/themeOverride10.xml" ContentType="application/vnd.openxmlformats-officedocument.themeOverr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14.xml" ContentType="application/vnd.openxmlformats-officedocument.drawingml.chart+xml"/>
  <Override PartName="/ppt/theme/themeOverride11.xml" ContentType="application/vnd.openxmlformats-officedocument.themeOverride+xml"/>
  <Override PartName="/ppt/notesSlides/notesSlide56.xml" ContentType="application/vnd.openxmlformats-officedocument.presentationml.notesSlide+xml"/>
  <Override PartName="/ppt/charts/chart15.xml" ContentType="application/vnd.openxmlformats-officedocument.drawingml.chart+xml"/>
  <Override PartName="/ppt/theme/themeOverride12.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charts/chart16.xml" ContentType="application/vnd.openxmlformats-officedocument.drawingml.chart+xml"/>
  <Override PartName="/ppt/theme/themeOverride13.xml" ContentType="application/vnd.openxmlformats-officedocument.themeOverride+xml"/>
  <Override PartName="/ppt/drawings/drawing1.xml" ContentType="application/vnd.openxmlformats-officedocument.drawingml.chartshapes+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7.xml" ContentType="application/vnd.openxmlformats-officedocument.drawingml.chart+xml"/>
  <Override PartName="/ppt/theme/themeOverride14.xml" ContentType="application/vnd.openxmlformats-officedocument.themeOverride+xml"/>
  <Override PartName="/ppt/notesSlides/notesSlide62.xml" ContentType="application/vnd.openxmlformats-officedocument.presentationml.notesSlide+xml"/>
  <Override PartName="/ppt/charts/chart18.xml" ContentType="application/vnd.openxmlformats-officedocument.drawingml.chart+xml"/>
  <Override PartName="/ppt/theme/themeOverride15.xml" ContentType="application/vnd.openxmlformats-officedocument.themeOverr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19.xml" ContentType="application/vnd.openxmlformats-officedocument.drawingml.chart+xml"/>
  <Override PartName="/ppt/theme/themeOverride16.xml" ContentType="application/vnd.openxmlformats-officedocument.themeOverride+xml"/>
  <Override PartName="/ppt/drawings/drawing2.xml" ContentType="application/vnd.openxmlformats-officedocument.drawingml.chartshapes+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20.xml" ContentType="application/vnd.openxmlformats-officedocument.drawingml.chart+xml"/>
  <Override PartName="/ppt/theme/themeOverride17.xml" ContentType="application/vnd.openxmlformats-officedocument.themeOverride+xml"/>
  <Override PartName="/ppt/notesSlides/notesSlide68.xml" ContentType="application/vnd.openxmlformats-officedocument.presentationml.notesSlide+xml"/>
  <Override PartName="/ppt/charts/chart21.xml" ContentType="application/vnd.openxmlformats-officedocument.drawingml.chart+xml"/>
  <Override PartName="/ppt/theme/themeOverride18.xml" ContentType="application/vnd.openxmlformats-officedocument.themeOverr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22.xml" ContentType="application/vnd.openxmlformats-officedocument.drawingml.chart+xml"/>
  <Override PartName="/ppt/theme/themeOverride19.xml" ContentType="application/vnd.openxmlformats-officedocument.themeOverride+xml"/>
  <Override PartName="/ppt/drawings/drawing3.xml" ContentType="application/vnd.openxmlformats-officedocument.drawingml.chartshapes+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charts/chart23.xml" ContentType="application/vnd.openxmlformats-officedocument.drawingml.chart+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24.xml" ContentType="application/vnd.openxmlformats-officedocument.drawingml.chart+xml"/>
  <Override PartName="/ppt/drawings/drawing4.xml" ContentType="application/vnd.openxmlformats-officedocument.drawingml.chartshapes+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25.xml" ContentType="application/vnd.openxmlformats-officedocument.drawingml.chart+xml"/>
  <Override PartName="/ppt/theme/themeOverride20.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26.xml" ContentType="application/vnd.openxmlformats-officedocument.drawingml.chart+xml"/>
  <Override PartName="/ppt/theme/themeOverride21.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7.xml" ContentType="application/vnd.openxmlformats-officedocument.drawingml.chart+xml"/>
  <Override PartName="/ppt/theme/themeOverride22.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charts/chart28.xml" ContentType="application/vnd.openxmlformats-officedocument.drawingml.chart+xml"/>
  <Override PartName="/ppt/theme/themeOverride23.xml" ContentType="application/vnd.openxmlformats-officedocument.themeOverride+xml"/>
  <Override PartName="/ppt/notesSlides/notesSlide95.xml" ContentType="application/vnd.openxmlformats-officedocument.presentationml.notesSlide+xml"/>
  <Override PartName="/ppt/charts/chart29.xml" ContentType="application/vnd.openxmlformats-officedocument.drawingml.chart+xml"/>
  <Override PartName="/ppt/theme/themeOverride24.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rts/chart30.xml" ContentType="application/vnd.openxmlformats-officedocument.drawingml.chart+xml"/>
  <Override PartName="/ppt/theme/themeOverride25.xml" ContentType="application/vnd.openxmlformats-officedocument.themeOverr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31.xml" ContentType="application/vnd.openxmlformats-officedocument.drawingml.chart+xml"/>
  <Override PartName="/ppt/theme/themeOverride26.xml" ContentType="application/vnd.openxmlformats-officedocument.themeOverr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32.xml" ContentType="application/vnd.openxmlformats-officedocument.drawingml.chart+xml"/>
  <Override PartName="/ppt/theme/themeOverride27.xml" ContentType="application/vnd.openxmlformats-officedocument.themeOverride+xml"/>
  <Override PartName="/ppt/notesSlides/notesSlide113.xml" ContentType="application/vnd.openxmlformats-officedocument.presentationml.notesSlide+xml"/>
  <Override PartName="/ppt/charts/chart33.xml" ContentType="application/vnd.openxmlformats-officedocument.drawingml.chart+xml"/>
  <Override PartName="/ppt/theme/themeOverride28.xml" ContentType="application/vnd.openxmlformats-officedocument.themeOverr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charts/chart34.xml" ContentType="application/vnd.openxmlformats-officedocument.drawingml.chart+xml"/>
  <Override PartName="/ppt/theme/themeOverride29.xml" ContentType="application/vnd.openxmlformats-officedocument.themeOverride+xml"/>
  <Override PartName="/ppt/notesSlides/notesSlide119.xml" ContentType="application/vnd.openxmlformats-officedocument.presentationml.notesSlide+xml"/>
  <Override PartName="/ppt/charts/chart35.xml" ContentType="application/vnd.openxmlformats-officedocument.drawingml.chart+xml"/>
  <Override PartName="/ppt/theme/themeOverride30.xml" ContentType="application/vnd.openxmlformats-officedocument.themeOverride+xml"/>
  <Override PartName="/ppt/notesSlides/notesSlide120.xml" ContentType="application/vnd.openxmlformats-officedocument.presentationml.notesSlide+xml"/>
  <Override PartName="/ppt/charts/chart36.xml" ContentType="application/vnd.openxmlformats-officedocument.drawingml.chart+xml"/>
  <Override PartName="/ppt/theme/themeOverride31.xml" ContentType="application/vnd.openxmlformats-officedocument.themeOverride+xml"/>
  <Override PartName="/ppt/notesSlides/notesSlide121.xml" ContentType="application/vnd.openxmlformats-officedocument.presentationml.notesSlide+xml"/>
  <Override PartName="/ppt/charts/chart37.xml" ContentType="application/vnd.openxmlformats-officedocument.drawingml.chart+xml"/>
  <Override PartName="/ppt/theme/themeOverride32.xml" ContentType="application/vnd.openxmlformats-officedocument.themeOverr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charts/chart38.xml" ContentType="application/vnd.openxmlformats-officedocument.drawingml.chart+xml"/>
  <Override PartName="/ppt/theme/themeOverride33.xml" ContentType="application/vnd.openxmlformats-officedocument.themeOverr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39.xml" ContentType="application/vnd.openxmlformats-officedocument.drawingml.chart+xml"/>
  <Override PartName="/ppt/theme/themeOverride34.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40.xml" ContentType="application/vnd.openxmlformats-officedocument.drawingml.chart+xml"/>
  <Override PartName="/ppt/theme/themeOverride35.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charts/chart41.xml" ContentType="application/vnd.openxmlformats-officedocument.drawingml.chart+xml"/>
  <Override PartName="/ppt/theme/themeOverride36.xml" ContentType="application/vnd.openxmlformats-officedocument.themeOverr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charts/chart42.xml" ContentType="application/vnd.openxmlformats-officedocument.drawingml.chart+xml"/>
  <Override PartName="/ppt/theme/themeOverride37.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charts/chart43.xml" ContentType="application/vnd.openxmlformats-officedocument.drawingml.chart+xml"/>
  <Override PartName="/ppt/theme/themeOverride38.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charts/chart44.xml" ContentType="application/vnd.openxmlformats-officedocument.drawingml.chart+xml"/>
  <Override PartName="/ppt/theme/themeOverride39.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3648" r:id="rId1"/>
  </p:sldMasterIdLst>
  <p:notesMasterIdLst>
    <p:notesMasterId r:id="rId161"/>
  </p:notesMasterIdLst>
  <p:handoutMasterIdLst>
    <p:handoutMasterId r:id="rId162"/>
  </p:handoutMasterIdLst>
  <p:sldIdLst>
    <p:sldId id="768" r:id="rId2"/>
    <p:sldId id="1922" r:id="rId3"/>
    <p:sldId id="1914" r:id="rId4"/>
    <p:sldId id="2033" r:id="rId5"/>
    <p:sldId id="2034" r:id="rId6"/>
    <p:sldId id="1833" r:id="rId7"/>
    <p:sldId id="1834" r:id="rId8"/>
    <p:sldId id="1835" r:id="rId9"/>
    <p:sldId id="1837" r:id="rId10"/>
    <p:sldId id="2035" r:id="rId11"/>
    <p:sldId id="1923" r:id="rId12"/>
    <p:sldId id="1925" r:id="rId13"/>
    <p:sldId id="1545" r:id="rId14"/>
    <p:sldId id="1546" r:id="rId15"/>
    <p:sldId id="1838" r:id="rId16"/>
    <p:sldId id="1839" r:id="rId17"/>
    <p:sldId id="1547" r:id="rId18"/>
    <p:sldId id="1926" r:id="rId19"/>
    <p:sldId id="1554" r:id="rId20"/>
    <p:sldId id="1560" r:id="rId21"/>
    <p:sldId id="1843" r:id="rId22"/>
    <p:sldId id="1844" r:id="rId23"/>
    <p:sldId id="1561" r:id="rId24"/>
    <p:sldId id="1927" r:id="rId25"/>
    <p:sldId id="1847" r:id="rId26"/>
    <p:sldId id="1840" r:id="rId27"/>
    <p:sldId id="1928" r:id="rId28"/>
    <p:sldId id="1929" r:id="rId29"/>
    <p:sldId id="1930" r:id="rId30"/>
    <p:sldId id="1600" r:id="rId31"/>
    <p:sldId id="1845" r:id="rId32"/>
    <p:sldId id="1849" r:id="rId33"/>
    <p:sldId id="1587" r:id="rId34"/>
    <p:sldId id="1588" r:id="rId35"/>
    <p:sldId id="1601" r:id="rId36"/>
    <p:sldId id="1851" r:id="rId37"/>
    <p:sldId id="1931" r:id="rId38"/>
    <p:sldId id="1602" r:id="rId39"/>
    <p:sldId id="1505" r:id="rId40"/>
    <p:sldId id="1852" r:id="rId41"/>
    <p:sldId id="1854" r:id="rId42"/>
    <p:sldId id="1506" r:id="rId43"/>
    <p:sldId id="1507" r:id="rId44"/>
    <p:sldId id="1609" r:id="rId45"/>
    <p:sldId id="1856" r:id="rId46"/>
    <p:sldId id="1857" r:id="rId47"/>
    <p:sldId id="1610" r:id="rId48"/>
    <p:sldId id="1932" r:id="rId49"/>
    <p:sldId id="1651" r:id="rId50"/>
    <p:sldId id="1862" r:id="rId51"/>
    <p:sldId id="1863" r:id="rId52"/>
    <p:sldId id="1957" r:id="rId53"/>
    <p:sldId id="1958" r:id="rId54"/>
    <p:sldId id="1899" r:id="rId55"/>
    <p:sldId id="1902" r:id="rId56"/>
    <p:sldId id="1933" r:id="rId57"/>
    <p:sldId id="1904" r:id="rId58"/>
    <p:sldId id="1934" r:id="rId59"/>
    <p:sldId id="1906" r:id="rId60"/>
    <p:sldId id="1935" r:id="rId61"/>
    <p:sldId id="1936" r:id="rId62"/>
    <p:sldId id="1941" r:id="rId63"/>
    <p:sldId id="1938" r:id="rId64"/>
    <p:sldId id="1939" r:id="rId65"/>
    <p:sldId id="1940" r:id="rId66"/>
    <p:sldId id="1913" r:id="rId67"/>
    <p:sldId id="1907" r:id="rId68"/>
    <p:sldId id="1942" r:id="rId69"/>
    <p:sldId id="1943" r:id="rId70"/>
    <p:sldId id="1944" r:id="rId71"/>
    <p:sldId id="1945" r:id="rId72"/>
    <p:sldId id="2041" r:id="rId73"/>
    <p:sldId id="2039" r:id="rId74"/>
    <p:sldId id="2036" r:id="rId75"/>
    <p:sldId id="2040" r:id="rId76"/>
    <p:sldId id="2038" r:id="rId77"/>
    <p:sldId id="1623" r:id="rId78"/>
    <p:sldId id="1858" r:id="rId79"/>
    <p:sldId id="1859" r:id="rId80"/>
    <p:sldId id="1624" r:id="rId81"/>
    <p:sldId id="1948" r:id="rId82"/>
    <p:sldId id="1637" r:id="rId83"/>
    <p:sldId id="1860" r:id="rId84"/>
    <p:sldId id="1861" r:id="rId85"/>
    <p:sldId id="2042" r:id="rId86"/>
    <p:sldId id="1952" r:id="rId87"/>
    <p:sldId id="1953" r:id="rId88"/>
    <p:sldId id="1665" r:id="rId89"/>
    <p:sldId id="1864" r:id="rId90"/>
    <p:sldId id="1865" r:id="rId91"/>
    <p:sldId id="1962" r:id="rId92"/>
    <p:sldId id="1963" r:id="rId93"/>
    <p:sldId id="1735" r:id="rId94"/>
    <p:sldId id="1964" r:id="rId95"/>
    <p:sldId id="1866" r:id="rId96"/>
    <p:sldId id="1867" r:id="rId97"/>
    <p:sldId id="1969" r:id="rId98"/>
    <p:sldId id="1970" r:id="rId99"/>
    <p:sldId id="1975" r:id="rId100"/>
    <p:sldId id="1971" r:id="rId101"/>
    <p:sldId id="1972" r:id="rId102"/>
    <p:sldId id="1976" r:id="rId103"/>
    <p:sldId id="1721" r:id="rId104"/>
    <p:sldId id="1869" r:id="rId105"/>
    <p:sldId id="1870" r:id="rId106"/>
    <p:sldId id="2043" r:id="rId107"/>
    <p:sldId id="1980" r:id="rId108"/>
    <p:sldId id="2044" r:id="rId109"/>
    <p:sldId id="1981" r:id="rId110"/>
    <p:sldId id="2045" r:id="rId111"/>
    <p:sldId id="1707" r:id="rId112"/>
    <p:sldId id="1871" r:id="rId113"/>
    <p:sldId id="1987" r:id="rId114"/>
    <p:sldId id="1873" r:id="rId115"/>
    <p:sldId id="1988" r:id="rId116"/>
    <p:sldId id="1989" r:id="rId117"/>
    <p:sldId id="1918" r:id="rId118"/>
    <p:sldId id="1919" r:id="rId119"/>
    <p:sldId id="1920" r:id="rId120"/>
    <p:sldId id="1990" r:id="rId121"/>
    <p:sldId id="1921" r:id="rId122"/>
    <p:sldId id="1749" r:id="rId123"/>
    <p:sldId id="1875" r:id="rId124"/>
    <p:sldId id="1876" r:id="rId125"/>
    <p:sldId id="1994" r:id="rId126"/>
    <p:sldId id="1995" r:id="rId127"/>
    <p:sldId id="1679" r:id="rId128"/>
    <p:sldId id="1877" r:id="rId129"/>
    <p:sldId id="1999" r:id="rId130"/>
    <p:sldId id="2000" r:id="rId131"/>
    <p:sldId id="2001" r:id="rId132"/>
    <p:sldId id="1693" r:id="rId133"/>
    <p:sldId id="1879" r:id="rId134"/>
    <p:sldId id="2005" r:id="rId135"/>
    <p:sldId id="2006" r:id="rId136"/>
    <p:sldId id="2007" r:id="rId137"/>
    <p:sldId id="1791" r:id="rId138"/>
    <p:sldId id="1881" r:id="rId139"/>
    <p:sldId id="2011" r:id="rId140"/>
    <p:sldId id="2012" r:id="rId141"/>
    <p:sldId id="2013" r:id="rId142"/>
    <p:sldId id="1763" r:id="rId143"/>
    <p:sldId id="1883" r:id="rId144"/>
    <p:sldId id="2017" r:id="rId145"/>
    <p:sldId id="2018" r:id="rId146"/>
    <p:sldId id="2019" r:id="rId147"/>
    <p:sldId id="1805" r:id="rId148"/>
    <p:sldId id="1885" r:id="rId149"/>
    <p:sldId id="2023" r:id="rId150"/>
    <p:sldId id="2024" r:id="rId151"/>
    <p:sldId id="2025" r:id="rId152"/>
    <p:sldId id="1819" r:id="rId153"/>
    <p:sldId id="1887" r:id="rId154"/>
    <p:sldId id="2029" r:id="rId155"/>
    <p:sldId id="2030" r:id="rId156"/>
    <p:sldId id="2031" r:id="rId157"/>
    <p:sldId id="1777" r:id="rId158"/>
    <p:sldId id="1915" r:id="rId159"/>
    <p:sldId id="2032" r:id="rId160"/>
  </p:sldIdLst>
  <p:sldSz cx="9144000" cy="6858000" type="letter"/>
  <p:notesSz cx="6934200" cy="9220200"/>
  <p:kinsoku lang="ja-JP" invalStChars="、。，．・：；？！゛゜ヽヾゝゞ々ー’”）〕］｝〉》」』】°‰′″℃￠％ぁぃぅぇぉっゃゅょゎァィゥェォッャュョヮヵヶ!%),.:;?]}｡｣､･ｧｨｩｪｫｬｭｮｯｰﾞﾟ" invalEndChars="‘“（〔［｛〈《「『【￥＄$([\{｢￡"/>
  <p:defaultTextStyle>
    <a:defPPr>
      <a:defRPr lang="en-GB"/>
    </a:defPPr>
    <a:lvl1pPr algn="ctr" rtl="0" eaLnBrk="0" fontAlgn="base" hangingPunct="0">
      <a:spcBef>
        <a:spcPct val="0"/>
      </a:spcBef>
      <a:spcAft>
        <a:spcPct val="0"/>
      </a:spcAft>
      <a:defRPr sz="1200" kern="1200">
        <a:solidFill>
          <a:schemeClr val="tx1"/>
        </a:solidFill>
        <a:latin typeface="Arial" charset="0"/>
        <a:ea typeface="ＭＳ Ｐゴシック" charset="0"/>
        <a:cs typeface="+mn-cs"/>
      </a:defRPr>
    </a:lvl1pPr>
    <a:lvl2pPr marL="457200" algn="ctr" rtl="0" eaLnBrk="0" fontAlgn="base" hangingPunct="0">
      <a:spcBef>
        <a:spcPct val="0"/>
      </a:spcBef>
      <a:spcAft>
        <a:spcPct val="0"/>
      </a:spcAft>
      <a:defRPr sz="1200" kern="1200">
        <a:solidFill>
          <a:schemeClr val="tx1"/>
        </a:solidFill>
        <a:latin typeface="Arial" charset="0"/>
        <a:ea typeface="ＭＳ Ｐゴシック" charset="0"/>
        <a:cs typeface="+mn-cs"/>
      </a:defRPr>
    </a:lvl2pPr>
    <a:lvl3pPr marL="914400" algn="ctr" rtl="0" eaLnBrk="0" fontAlgn="base" hangingPunct="0">
      <a:spcBef>
        <a:spcPct val="0"/>
      </a:spcBef>
      <a:spcAft>
        <a:spcPct val="0"/>
      </a:spcAft>
      <a:defRPr sz="1200" kern="1200">
        <a:solidFill>
          <a:schemeClr val="tx1"/>
        </a:solidFill>
        <a:latin typeface="Arial" charset="0"/>
        <a:ea typeface="ＭＳ Ｐゴシック" charset="0"/>
        <a:cs typeface="+mn-cs"/>
      </a:defRPr>
    </a:lvl3pPr>
    <a:lvl4pPr marL="1371600" algn="ctr" rtl="0" eaLnBrk="0" fontAlgn="base" hangingPunct="0">
      <a:spcBef>
        <a:spcPct val="0"/>
      </a:spcBef>
      <a:spcAft>
        <a:spcPct val="0"/>
      </a:spcAft>
      <a:defRPr sz="1200" kern="1200">
        <a:solidFill>
          <a:schemeClr val="tx1"/>
        </a:solidFill>
        <a:latin typeface="Arial" charset="0"/>
        <a:ea typeface="ＭＳ Ｐゴシック" charset="0"/>
        <a:cs typeface="+mn-cs"/>
      </a:defRPr>
    </a:lvl4pPr>
    <a:lvl5pPr marL="1828800" algn="ctr" rtl="0" eaLnBrk="0" fontAlgn="base" hangingPunct="0">
      <a:spcBef>
        <a:spcPct val="0"/>
      </a:spcBef>
      <a:spcAft>
        <a:spcPct val="0"/>
      </a:spcAft>
      <a:defRPr sz="1200" kern="1200">
        <a:solidFill>
          <a:schemeClr val="tx1"/>
        </a:solidFill>
        <a:latin typeface="Arial" charset="0"/>
        <a:ea typeface="ＭＳ Ｐゴシック" charset="0"/>
        <a:cs typeface="+mn-cs"/>
      </a:defRPr>
    </a:lvl5pPr>
    <a:lvl6pPr marL="2286000" algn="l" defTabSz="457200" rtl="0" eaLnBrk="1" latinLnBrk="0" hangingPunct="1">
      <a:defRPr sz="1200" kern="1200">
        <a:solidFill>
          <a:schemeClr val="tx1"/>
        </a:solidFill>
        <a:latin typeface="Arial" charset="0"/>
        <a:ea typeface="ＭＳ Ｐゴシック" charset="0"/>
        <a:cs typeface="+mn-cs"/>
      </a:defRPr>
    </a:lvl6pPr>
    <a:lvl7pPr marL="2743200" algn="l" defTabSz="457200" rtl="0" eaLnBrk="1" latinLnBrk="0" hangingPunct="1">
      <a:defRPr sz="1200" kern="1200">
        <a:solidFill>
          <a:schemeClr val="tx1"/>
        </a:solidFill>
        <a:latin typeface="Arial" charset="0"/>
        <a:ea typeface="ＭＳ Ｐゴシック" charset="0"/>
        <a:cs typeface="+mn-cs"/>
      </a:defRPr>
    </a:lvl7pPr>
    <a:lvl8pPr marL="3200400" algn="l" defTabSz="457200" rtl="0" eaLnBrk="1" latinLnBrk="0" hangingPunct="1">
      <a:defRPr sz="1200" kern="1200">
        <a:solidFill>
          <a:schemeClr val="tx1"/>
        </a:solidFill>
        <a:latin typeface="Arial" charset="0"/>
        <a:ea typeface="ＭＳ Ｐゴシック" charset="0"/>
        <a:cs typeface="+mn-cs"/>
      </a:defRPr>
    </a:lvl8pPr>
    <a:lvl9pPr marL="3657600" algn="l" defTabSz="457200" rtl="0" eaLnBrk="1" latinLnBrk="0" hangingPunct="1">
      <a:defRPr sz="1200" kern="1200">
        <a:solidFill>
          <a:schemeClr val="tx1"/>
        </a:solidFill>
        <a:latin typeface="Arial" charset="0"/>
        <a:ea typeface="ＭＳ Ｐゴシック" charset="0"/>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04" userDrawn="1">
          <p15:clr>
            <a:srgbClr val="A4A3A4"/>
          </p15:clr>
        </p15:guide>
        <p15:guide id="2" pos="2184"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6600"/>
    <a:srgbClr val="3366FF"/>
    <a:srgbClr val="008000"/>
    <a:srgbClr val="0000FE"/>
    <a:srgbClr val="FAFD00"/>
    <a:srgbClr val="99FF99"/>
    <a:srgbClr val="FFCCFF"/>
    <a:srgbClr val="CCFFFF"/>
    <a:srgbClr val="FE0000"/>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74C1A8A3-306A-4EB7-A6B1-4F7E0EB9C5D6}" styleName="Medium Style 3 - Accent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34573" autoAdjust="0"/>
    <p:restoredTop sz="86406" autoAdjust="0"/>
  </p:normalViewPr>
  <p:slideViewPr>
    <p:cSldViewPr snapToGrid="0">
      <p:cViewPr>
        <p:scale>
          <a:sx n="100" d="100"/>
          <a:sy n="100" d="100"/>
        </p:scale>
        <p:origin x="144" y="144"/>
      </p:cViewPr>
      <p:guideLst>
        <p:guide orient="horz" pos="2160"/>
        <p:guide pos="2880"/>
      </p:guideLst>
    </p:cSldViewPr>
  </p:slideViewPr>
  <p:outlineViewPr>
    <p:cViewPr>
      <p:scale>
        <a:sx n="33" d="100"/>
        <a:sy n="33" d="100"/>
      </p:scale>
      <p:origin x="0" y="-2160"/>
    </p:cViewPr>
  </p:outlineViewPr>
  <p:notesTextViewPr>
    <p:cViewPr>
      <p:scale>
        <a:sx n="100" d="100"/>
        <a:sy n="100" d="100"/>
      </p:scale>
      <p:origin x="0" y="0"/>
    </p:cViewPr>
  </p:notesTextViewPr>
  <p:sorterViewPr>
    <p:cViewPr>
      <p:scale>
        <a:sx n="100" d="100"/>
        <a:sy n="100" d="100"/>
      </p:scale>
      <p:origin x="0" y="0"/>
    </p:cViewPr>
  </p:sorterViewPr>
  <p:notesViewPr>
    <p:cSldViewPr snapToGrid="0">
      <p:cViewPr varScale="1">
        <p:scale>
          <a:sx n="110" d="100"/>
          <a:sy n="110" d="100"/>
        </p:scale>
        <p:origin x="2576" y="184"/>
      </p:cViewPr>
      <p:guideLst>
        <p:guide orient="horz" pos="2904"/>
        <p:guide pos="218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6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handoutMaster" Target="handoutMasters/handoutMaster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presProps" Target="pres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heme" Target="theme/theme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9.xlsx"/><Relationship Id="rId1" Type="http://schemas.openxmlformats.org/officeDocument/2006/relationships/themeOverride" Target="../theme/themeOverride7.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8.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9.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10.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11.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12.xml"/></Relationships>
</file>

<file path=ppt/charts/_rels/chart16.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15.xlsx"/><Relationship Id="rId1" Type="http://schemas.openxmlformats.org/officeDocument/2006/relationships/themeOverride" Target="../theme/themeOverride13.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6.xlsx"/><Relationship Id="rId1" Type="http://schemas.openxmlformats.org/officeDocument/2006/relationships/themeOverride" Target="../theme/themeOverride14.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7.xlsx"/><Relationship Id="rId1" Type="http://schemas.openxmlformats.org/officeDocument/2006/relationships/themeOverride" Target="../theme/themeOverride15.xml"/></Relationships>
</file>

<file path=ppt/charts/_rels/chart19.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18.xlsx"/><Relationship Id="rId1" Type="http://schemas.openxmlformats.org/officeDocument/2006/relationships/themeOverride" Target="../theme/themeOverride16.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20.xml.rels><?xml version="1.0" encoding="UTF-8" standalone="yes"?>
<Relationships xmlns="http://schemas.openxmlformats.org/package/2006/relationships"><Relationship Id="rId2" Type="http://schemas.openxmlformats.org/officeDocument/2006/relationships/package" Target="../embeddings/Microsoft_Excel_Worksheet19.xlsx"/><Relationship Id="rId1" Type="http://schemas.openxmlformats.org/officeDocument/2006/relationships/themeOverride" Target="../theme/themeOverride17.xml"/></Relationships>
</file>

<file path=ppt/charts/_rels/chart21.xml.rels><?xml version="1.0" encoding="UTF-8" standalone="yes"?>
<Relationships xmlns="http://schemas.openxmlformats.org/package/2006/relationships"><Relationship Id="rId2" Type="http://schemas.openxmlformats.org/officeDocument/2006/relationships/package" Target="../embeddings/Microsoft_Excel_Worksheet20.xlsx"/><Relationship Id="rId1" Type="http://schemas.openxmlformats.org/officeDocument/2006/relationships/themeOverride" Target="../theme/themeOverride18.xml"/></Relationships>
</file>

<file path=ppt/charts/_rels/chart22.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package" Target="../embeddings/Microsoft_Excel_Worksheet21.xlsx"/><Relationship Id="rId1" Type="http://schemas.openxmlformats.org/officeDocument/2006/relationships/themeOverride" Target="../theme/themeOverride19.xml"/></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2" Type="http://schemas.openxmlformats.org/officeDocument/2006/relationships/package" Target="../embeddings/Microsoft_Excel_Worksheet24.xlsx"/><Relationship Id="rId1" Type="http://schemas.openxmlformats.org/officeDocument/2006/relationships/themeOverride" Target="../theme/themeOverride20.xml"/></Relationships>
</file>

<file path=ppt/charts/_rels/chart26.xml.rels><?xml version="1.0" encoding="UTF-8" standalone="yes"?>
<Relationships xmlns="http://schemas.openxmlformats.org/package/2006/relationships"><Relationship Id="rId2" Type="http://schemas.openxmlformats.org/officeDocument/2006/relationships/package" Target="../embeddings/Microsoft_Excel_Worksheet25.xlsx"/><Relationship Id="rId1" Type="http://schemas.openxmlformats.org/officeDocument/2006/relationships/themeOverride" Target="../theme/themeOverride21.xml"/></Relationships>
</file>

<file path=ppt/charts/_rels/chart27.xml.rels><?xml version="1.0" encoding="UTF-8" standalone="yes"?>
<Relationships xmlns="http://schemas.openxmlformats.org/package/2006/relationships"><Relationship Id="rId2" Type="http://schemas.openxmlformats.org/officeDocument/2006/relationships/package" Target="../embeddings/Microsoft_Excel_Worksheet26.xlsx"/><Relationship Id="rId1" Type="http://schemas.openxmlformats.org/officeDocument/2006/relationships/themeOverride" Target="../theme/themeOverride22.xml"/></Relationships>
</file>

<file path=ppt/charts/_rels/chart28.xml.rels><?xml version="1.0" encoding="UTF-8" standalone="yes"?>
<Relationships xmlns="http://schemas.openxmlformats.org/package/2006/relationships"><Relationship Id="rId2" Type="http://schemas.openxmlformats.org/officeDocument/2006/relationships/package" Target="../embeddings/Microsoft_Excel_Worksheet27.xlsx"/><Relationship Id="rId1" Type="http://schemas.openxmlformats.org/officeDocument/2006/relationships/themeOverride" Target="../theme/themeOverride23.xml"/></Relationships>
</file>

<file path=ppt/charts/_rels/chart29.xml.rels><?xml version="1.0" encoding="UTF-8" standalone="yes"?>
<Relationships xmlns="http://schemas.openxmlformats.org/package/2006/relationships"><Relationship Id="rId2" Type="http://schemas.openxmlformats.org/officeDocument/2006/relationships/package" Target="../embeddings/Microsoft_Excel_Worksheet28.xlsx"/><Relationship Id="rId1" Type="http://schemas.openxmlformats.org/officeDocument/2006/relationships/themeOverride" Target="../theme/themeOverride24.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2" Type="http://schemas.openxmlformats.org/officeDocument/2006/relationships/package" Target="../embeddings/Microsoft_Excel_Worksheet29.xlsx"/><Relationship Id="rId1" Type="http://schemas.openxmlformats.org/officeDocument/2006/relationships/themeOverride" Target="../theme/themeOverride25.xml"/></Relationships>
</file>

<file path=ppt/charts/_rels/chart31.xml.rels><?xml version="1.0" encoding="UTF-8" standalone="yes"?>
<Relationships xmlns="http://schemas.openxmlformats.org/package/2006/relationships"><Relationship Id="rId2" Type="http://schemas.openxmlformats.org/officeDocument/2006/relationships/package" Target="../embeddings/Microsoft_Excel_Worksheet30.xlsx"/><Relationship Id="rId1" Type="http://schemas.openxmlformats.org/officeDocument/2006/relationships/themeOverride" Target="../theme/themeOverride26.xml"/></Relationships>
</file>

<file path=ppt/charts/_rels/chart32.xml.rels><?xml version="1.0" encoding="UTF-8" standalone="yes"?>
<Relationships xmlns="http://schemas.openxmlformats.org/package/2006/relationships"><Relationship Id="rId2" Type="http://schemas.openxmlformats.org/officeDocument/2006/relationships/package" Target="../embeddings/Microsoft_Excel_Worksheet31.xlsx"/><Relationship Id="rId1" Type="http://schemas.openxmlformats.org/officeDocument/2006/relationships/themeOverride" Target="../theme/themeOverride27.xml"/></Relationships>
</file>

<file path=ppt/charts/_rels/chart33.xml.rels><?xml version="1.0" encoding="UTF-8" standalone="yes"?>
<Relationships xmlns="http://schemas.openxmlformats.org/package/2006/relationships"><Relationship Id="rId2" Type="http://schemas.openxmlformats.org/officeDocument/2006/relationships/package" Target="../embeddings/Microsoft_Excel_Worksheet32.xlsx"/><Relationship Id="rId1" Type="http://schemas.openxmlformats.org/officeDocument/2006/relationships/themeOverride" Target="../theme/themeOverride28.xml"/></Relationships>
</file>

<file path=ppt/charts/_rels/chart34.xml.rels><?xml version="1.0" encoding="UTF-8" standalone="yes"?>
<Relationships xmlns="http://schemas.openxmlformats.org/package/2006/relationships"><Relationship Id="rId2" Type="http://schemas.openxmlformats.org/officeDocument/2006/relationships/package" Target="../embeddings/Microsoft_Excel_Worksheet33.xlsx"/><Relationship Id="rId1" Type="http://schemas.openxmlformats.org/officeDocument/2006/relationships/themeOverride" Target="../theme/themeOverride29.xml"/></Relationships>
</file>

<file path=ppt/charts/_rels/chart35.xml.rels><?xml version="1.0" encoding="UTF-8" standalone="yes"?>
<Relationships xmlns="http://schemas.openxmlformats.org/package/2006/relationships"><Relationship Id="rId2" Type="http://schemas.openxmlformats.org/officeDocument/2006/relationships/package" Target="../embeddings/Microsoft_Excel_Worksheet34.xlsx"/><Relationship Id="rId1" Type="http://schemas.openxmlformats.org/officeDocument/2006/relationships/themeOverride" Target="../theme/themeOverride30.xml"/></Relationships>
</file>

<file path=ppt/charts/_rels/chart36.xml.rels><?xml version="1.0" encoding="UTF-8" standalone="yes"?>
<Relationships xmlns="http://schemas.openxmlformats.org/package/2006/relationships"><Relationship Id="rId2" Type="http://schemas.openxmlformats.org/officeDocument/2006/relationships/package" Target="../embeddings/Microsoft_Excel_Worksheet35.xlsx"/><Relationship Id="rId1" Type="http://schemas.openxmlformats.org/officeDocument/2006/relationships/themeOverride" Target="../theme/themeOverride31.xml"/></Relationships>
</file>

<file path=ppt/charts/_rels/chart37.xml.rels><?xml version="1.0" encoding="UTF-8" standalone="yes"?>
<Relationships xmlns="http://schemas.openxmlformats.org/package/2006/relationships"><Relationship Id="rId2" Type="http://schemas.openxmlformats.org/officeDocument/2006/relationships/package" Target="../embeddings/Microsoft_Excel_Worksheet36.xlsx"/><Relationship Id="rId1" Type="http://schemas.openxmlformats.org/officeDocument/2006/relationships/themeOverride" Target="../theme/themeOverride32.xml"/></Relationships>
</file>

<file path=ppt/charts/_rels/chart38.xml.rels><?xml version="1.0" encoding="UTF-8" standalone="yes"?>
<Relationships xmlns="http://schemas.openxmlformats.org/package/2006/relationships"><Relationship Id="rId2" Type="http://schemas.openxmlformats.org/officeDocument/2006/relationships/package" Target="../embeddings/Microsoft_Excel_Worksheet37.xlsx"/><Relationship Id="rId1" Type="http://schemas.openxmlformats.org/officeDocument/2006/relationships/themeOverride" Target="../theme/themeOverride33.xml"/></Relationships>
</file>

<file path=ppt/charts/_rels/chart39.xml.rels><?xml version="1.0" encoding="UTF-8" standalone="yes"?>
<Relationships xmlns="http://schemas.openxmlformats.org/package/2006/relationships"><Relationship Id="rId2" Type="http://schemas.openxmlformats.org/officeDocument/2006/relationships/package" Target="../embeddings/Microsoft_Excel_Worksheet38.xlsx"/><Relationship Id="rId1" Type="http://schemas.openxmlformats.org/officeDocument/2006/relationships/themeOverride" Target="../theme/themeOverride34.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2" Type="http://schemas.openxmlformats.org/officeDocument/2006/relationships/package" Target="../embeddings/Microsoft_Excel_Worksheet39.xlsx"/><Relationship Id="rId1" Type="http://schemas.openxmlformats.org/officeDocument/2006/relationships/themeOverride" Target="../theme/themeOverride35.xml"/></Relationships>
</file>

<file path=ppt/charts/_rels/chart41.xml.rels><?xml version="1.0" encoding="UTF-8" standalone="yes"?>
<Relationships xmlns="http://schemas.openxmlformats.org/package/2006/relationships"><Relationship Id="rId2" Type="http://schemas.openxmlformats.org/officeDocument/2006/relationships/package" Target="../embeddings/Microsoft_Excel_Worksheet40.xlsx"/><Relationship Id="rId1" Type="http://schemas.openxmlformats.org/officeDocument/2006/relationships/themeOverride" Target="../theme/themeOverride36.xml"/></Relationships>
</file>

<file path=ppt/charts/_rels/chart42.xml.rels><?xml version="1.0" encoding="UTF-8" standalone="yes"?>
<Relationships xmlns="http://schemas.openxmlformats.org/package/2006/relationships"><Relationship Id="rId2" Type="http://schemas.openxmlformats.org/officeDocument/2006/relationships/package" Target="../embeddings/Microsoft_Excel_Worksheet41.xlsx"/><Relationship Id="rId1" Type="http://schemas.openxmlformats.org/officeDocument/2006/relationships/themeOverride" Target="../theme/themeOverride37.xml"/></Relationships>
</file>

<file path=ppt/charts/_rels/chart43.xml.rels><?xml version="1.0" encoding="UTF-8" standalone="yes"?>
<Relationships xmlns="http://schemas.openxmlformats.org/package/2006/relationships"><Relationship Id="rId2" Type="http://schemas.openxmlformats.org/officeDocument/2006/relationships/package" Target="../embeddings/Microsoft_Excel_Worksheet42.xlsx"/><Relationship Id="rId1" Type="http://schemas.openxmlformats.org/officeDocument/2006/relationships/themeOverride" Target="../theme/themeOverride38.xml"/></Relationships>
</file>

<file path=ppt/charts/_rels/chart44.xml.rels><?xml version="1.0" encoding="UTF-8" standalone="yes"?>
<Relationships xmlns="http://schemas.openxmlformats.org/package/2006/relationships"><Relationship Id="rId2" Type="http://schemas.openxmlformats.org/officeDocument/2006/relationships/package" Target="../embeddings/Microsoft_Excel_Worksheet43.xlsx"/><Relationship Id="rId1" Type="http://schemas.openxmlformats.org/officeDocument/2006/relationships/themeOverride" Target="../theme/themeOverride39.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3.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4.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5.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8.xlsx"/><Relationship Id="rId1" Type="http://schemas.openxmlformats.org/officeDocument/2006/relationships/themeOverride" Target="../theme/themeOverrid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aseline="0" dirty="0"/>
              <a:t>Key Metrics – All Students</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Quality of overall graduate student experience</c:v>
                </c:pt>
                <c:pt idx="1">
                  <c:v>Quality of graduate student experiene within program of study</c:v>
                </c:pt>
                <c:pt idx="2">
                  <c:v>Likely to recommend GT to attend graduate school</c:v>
                </c:pt>
                <c:pt idx="3">
                  <c:v>Likely to recommend program of study at GT</c:v>
                </c:pt>
              </c:strCache>
            </c:strRef>
          </c:cat>
          <c:val>
            <c:numRef>
              <c:f>Sheet1!$B$2:$B$5</c:f>
              <c:numCache>
                <c:formatCode>0%</c:formatCode>
                <c:ptCount val="4"/>
                <c:pt idx="0">
                  <c:v>0.11906092789267747</c:v>
                </c:pt>
                <c:pt idx="1">
                  <c:v>0.13806595863610957</c:v>
                </c:pt>
                <c:pt idx="2">
                  <c:v>0.15259921743991056</c:v>
                </c:pt>
                <c:pt idx="3">
                  <c:v>0.16825041922861933</c:v>
                </c:pt>
              </c:numCache>
            </c:numRef>
          </c:val>
          <c:extLst>
            <c:ext xmlns:c16="http://schemas.microsoft.com/office/drawing/2014/chart" uri="{C3380CC4-5D6E-409C-BE32-E72D297353CC}">
              <c16:uniqueId val="{00000000-C1A0-1145-A086-C51709772A60}"/>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Quality of overall graduate student experience</c:v>
                </c:pt>
                <c:pt idx="1">
                  <c:v>Quality of graduate student experiene within program of study</c:v>
                </c:pt>
                <c:pt idx="2">
                  <c:v>Likely to recommend GT to attend graduate school</c:v>
                </c:pt>
                <c:pt idx="3">
                  <c:v>Likely to recommend program of study at GT</c:v>
                </c:pt>
              </c:strCache>
            </c:strRef>
          </c:cat>
          <c:val>
            <c:numRef>
              <c:f>Sheet1!$C$2:$C$5</c:f>
              <c:numCache>
                <c:formatCode>0%</c:formatCode>
                <c:ptCount val="4"/>
                <c:pt idx="0">
                  <c:v>0.3068753493571828</c:v>
                </c:pt>
                <c:pt idx="1">
                  <c:v>0.24650642817216323</c:v>
                </c:pt>
                <c:pt idx="2">
                  <c:v>0.17272219116825041</c:v>
                </c:pt>
                <c:pt idx="3">
                  <c:v>0.14589155953046395</c:v>
                </c:pt>
              </c:numCache>
            </c:numRef>
          </c:val>
          <c:extLst>
            <c:ext xmlns:c16="http://schemas.microsoft.com/office/drawing/2014/chart" uri="{C3380CC4-5D6E-409C-BE32-E72D297353CC}">
              <c16:uniqueId val="{00000001-C1A0-1145-A086-C51709772A60}"/>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Quality of overall graduate student experience</c:v>
                </c:pt>
                <c:pt idx="1">
                  <c:v>Quality of graduate student experiene within program of study</c:v>
                </c:pt>
                <c:pt idx="2">
                  <c:v>Likely to recommend GT to attend graduate school</c:v>
                </c:pt>
                <c:pt idx="3">
                  <c:v>Likely to recommend program of study at GT</c:v>
                </c:pt>
              </c:strCache>
            </c:strRef>
          </c:cat>
          <c:val>
            <c:numRef>
              <c:f>Sheet1!$D$2:$D$5</c:f>
              <c:numCache>
                <c:formatCode>0%</c:formatCode>
                <c:ptCount val="4"/>
                <c:pt idx="0">
                  <c:v>0.57406372275013973</c:v>
                </c:pt>
                <c:pt idx="1">
                  <c:v>0.61542761319172723</c:v>
                </c:pt>
                <c:pt idx="2">
                  <c:v>0.67467859139183906</c:v>
                </c:pt>
                <c:pt idx="3">
                  <c:v>0.68585802124091666</c:v>
                </c:pt>
              </c:numCache>
            </c:numRef>
          </c:val>
          <c:extLst>
            <c:ext xmlns:c16="http://schemas.microsoft.com/office/drawing/2014/chart" uri="{C3380CC4-5D6E-409C-BE32-E72D297353CC}">
              <c16:uniqueId val="{00000002-C1A0-1145-A086-C51709772A60}"/>
            </c:ext>
          </c:extLst>
        </c:ser>
        <c:dLbls>
          <c:showLegendKey val="0"/>
          <c:showVal val="0"/>
          <c:showCatName val="0"/>
          <c:showSerName val="0"/>
          <c:showPercent val="0"/>
          <c:showBubbleSize val="0"/>
        </c:dLbls>
        <c:gapWidth val="50"/>
        <c:overlap val="100"/>
        <c:axId val="2131224616"/>
        <c:axId val="2131227640"/>
      </c:barChart>
      <c:catAx>
        <c:axId val="2131224616"/>
        <c:scaling>
          <c:orientation val="maxMin"/>
        </c:scaling>
        <c:delete val="0"/>
        <c:axPos val="l"/>
        <c:numFmt formatCode="General" sourceLinked="0"/>
        <c:majorTickMark val="out"/>
        <c:minorTickMark val="none"/>
        <c:tickLblPos val="nextTo"/>
        <c:txPr>
          <a:bodyPr/>
          <a:lstStyle/>
          <a:p>
            <a:pPr>
              <a:defRPr sz="1000"/>
            </a:pPr>
            <a:endParaRPr lang="en-US"/>
          </a:p>
        </c:txPr>
        <c:crossAx val="2131227640"/>
        <c:crosses val="autoZero"/>
        <c:auto val="1"/>
        <c:lblAlgn val="ctr"/>
        <c:lblOffset val="100"/>
        <c:noMultiLvlLbl val="0"/>
      </c:catAx>
      <c:valAx>
        <c:axId val="2131227640"/>
        <c:scaling>
          <c:orientation val="minMax"/>
          <c:max val="1"/>
          <c:min val="0"/>
        </c:scaling>
        <c:delete val="1"/>
        <c:axPos val="t"/>
        <c:numFmt formatCode="0%" sourceLinked="1"/>
        <c:majorTickMark val="out"/>
        <c:minorTickMark val="none"/>
        <c:tickLblPos val="nextTo"/>
        <c:crossAx val="2131224616"/>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Evaluating the Graduate Student Experience</a:t>
            </a:r>
            <a:r>
              <a:rPr lang="en-US" sz="1200" baseline="0" dirty="0"/>
              <a:t> – Advising and Mentoring (Non-Thesis Only)</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Timeliness of advice/assistance from program (NT)</c:v>
                </c:pt>
                <c:pt idx="1">
                  <c:v>Mentoring on navigating the systems and culture of graduate education (NT)</c:v>
                </c:pt>
                <c:pt idx="2">
                  <c:v>Course selection (NT)</c:v>
                </c:pt>
                <c:pt idx="3">
                  <c:v>Guidance on career options (NT)</c:v>
                </c:pt>
              </c:strCache>
            </c:strRef>
          </c:cat>
          <c:val>
            <c:numRef>
              <c:f>Sheet1!$B$2:$B$5</c:f>
              <c:numCache>
                <c:formatCode>0%</c:formatCode>
                <c:ptCount val="4"/>
                <c:pt idx="0">
                  <c:v>0.23983739837398374</c:v>
                </c:pt>
                <c:pt idx="1">
                  <c:v>0.35569105691056913</c:v>
                </c:pt>
                <c:pt idx="2">
                  <c:v>0.38211382113821141</c:v>
                </c:pt>
                <c:pt idx="3">
                  <c:v>0.45934959349593496</c:v>
                </c:pt>
              </c:numCache>
            </c:numRef>
          </c:val>
          <c:extLst>
            <c:ext xmlns:c16="http://schemas.microsoft.com/office/drawing/2014/chart" uri="{C3380CC4-5D6E-409C-BE32-E72D297353CC}">
              <c16:uniqueId val="{00000000-0ADF-6245-B315-1C9D6A33829D}"/>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Timeliness of advice/assistance from program (NT)</c:v>
                </c:pt>
                <c:pt idx="1">
                  <c:v>Mentoring on navigating the systems and culture of graduate education (NT)</c:v>
                </c:pt>
                <c:pt idx="2">
                  <c:v>Course selection (NT)</c:v>
                </c:pt>
                <c:pt idx="3">
                  <c:v>Guidance on career options (NT)</c:v>
                </c:pt>
              </c:strCache>
            </c:strRef>
          </c:cat>
          <c:val>
            <c:numRef>
              <c:f>Sheet1!$C$2:$C$5</c:f>
              <c:numCache>
                <c:formatCode>0%</c:formatCode>
                <c:ptCount val="4"/>
                <c:pt idx="0">
                  <c:v>0.23373983739837398</c:v>
                </c:pt>
                <c:pt idx="1">
                  <c:v>0.23170731707317074</c:v>
                </c:pt>
                <c:pt idx="2">
                  <c:v>0.20934959349593496</c:v>
                </c:pt>
                <c:pt idx="3">
                  <c:v>0.21544715447154472</c:v>
                </c:pt>
              </c:numCache>
            </c:numRef>
          </c:val>
          <c:extLst>
            <c:ext xmlns:c16="http://schemas.microsoft.com/office/drawing/2014/chart" uri="{C3380CC4-5D6E-409C-BE32-E72D297353CC}">
              <c16:uniqueId val="{00000001-0ADF-6245-B315-1C9D6A33829D}"/>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Timeliness of advice/assistance from program (NT)</c:v>
                </c:pt>
                <c:pt idx="1">
                  <c:v>Mentoring on navigating the systems and culture of graduate education (NT)</c:v>
                </c:pt>
                <c:pt idx="2">
                  <c:v>Course selection (NT)</c:v>
                </c:pt>
                <c:pt idx="3">
                  <c:v>Guidance on career options (NT)</c:v>
                </c:pt>
              </c:strCache>
            </c:strRef>
          </c:cat>
          <c:val>
            <c:numRef>
              <c:f>Sheet1!$D$2:$D$5</c:f>
              <c:numCache>
                <c:formatCode>0%</c:formatCode>
                <c:ptCount val="4"/>
                <c:pt idx="0">
                  <c:v>0.52642276422764223</c:v>
                </c:pt>
                <c:pt idx="1">
                  <c:v>0.41260162601626016</c:v>
                </c:pt>
                <c:pt idx="2">
                  <c:v>0.40853658536585363</c:v>
                </c:pt>
                <c:pt idx="3">
                  <c:v>0.32520325203252032</c:v>
                </c:pt>
              </c:numCache>
            </c:numRef>
          </c:val>
          <c:extLst>
            <c:ext xmlns:c16="http://schemas.microsoft.com/office/drawing/2014/chart" uri="{C3380CC4-5D6E-409C-BE32-E72D297353CC}">
              <c16:uniqueId val="{00000002-0ADF-6245-B315-1C9D6A33829D}"/>
            </c:ext>
          </c:extLst>
        </c:ser>
        <c:dLbls>
          <c:showLegendKey val="0"/>
          <c:showVal val="0"/>
          <c:showCatName val="0"/>
          <c:showSerName val="0"/>
          <c:showPercent val="0"/>
          <c:showBubbleSize val="0"/>
        </c:dLbls>
        <c:gapWidth val="50"/>
        <c:overlap val="100"/>
        <c:axId val="-2079101368"/>
        <c:axId val="-2079098344"/>
      </c:barChart>
      <c:catAx>
        <c:axId val="-2079101368"/>
        <c:scaling>
          <c:orientation val="maxMin"/>
        </c:scaling>
        <c:delete val="0"/>
        <c:axPos val="l"/>
        <c:numFmt formatCode="General" sourceLinked="0"/>
        <c:majorTickMark val="out"/>
        <c:minorTickMark val="none"/>
        <c:tickLblPos val="nextTo"/>
        <c:txPr>
          <a:bodyPr/>
          <a:lstStyle/>
          <a:p>
            <a:pPr>
              <a:defRPr sz="1000"/>
            </a:pPr>
            <a:endParaRPr lang="en-US"/>
          </a:p>
        </c:txPr>
        <c:crossAx val="-2079098344"/>
        <c:crosses val="autoZero"/>
        <c:auto val="1"/>
        <c:lblAlgn val="ctr"/>
        <c:lblOffset val="100"/>
        <c:noMultiLvlLbl val="0"/>
      </c:catAx>
      <c:valAx>
        <c:axId val="-2079098344"/>
        <c:scaling>
          <c:orientation val="minMax"/>
          <c:max val="1"/>
          <c:min val="0"/>
        </c:scaling>
        <c:delete val="1"/>
        <c:axPos val="t"/>
        <c:numFmt formatCode="0%" sourceLinked="1"/>
        <c:majorTickMark val="out"/>
        <c:minorTickMark val="none"/>
        <c:tickLblPos val="nextTo"/>
        <c:crossAx val="-2079101368"/>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Evaluating the Graduate Student Experience</a:t>
            </a:r>
            <a:r>
              <a:rPr lang="en-US" sz="1200" baseline="0" dirty="0"/>
              <a:t> – Coursework/Degree Progress</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Clarity of graduation requirements</c:v>
                </c:pt>
                <c:pt idx="1">
                  <c:v>Quality of teaching</c:v>
                </c:pt>
                <c:pt idx="2">
                  <c:v>Relevance of required courses to my professional objectives</c:v>
                </c:pt>
                <c:pt idx="3">
                  <c:v>Availability of courses I need to complete my degree</c:v>
                </c:pt>
              </c:strCache>
            </c:strRef>
          </c:cat>
          <c:val>
            <c:numRef>
              <c:f>Sheet1!$B$2:$B$5</c:f>
              <c:numCache>
                <c:formatCode>0%</c:formatCode>
                <c:ptCount val="4"/>
                <c:pt idx="0">
                  <c:v>0.11098591549295775</c:v>
                </c:pt>
                <c:pt idx="1">
                  <c:v>0.15842696629213482</c:v>
                </c:pt>
                <c:pt idx="2">
                  <c:v>0.16881660123387549</c:v>
                </c:pt>
                <c:pt idx="3">
                  <c:v>0.21953958450308816</c:v>
                </c:pt>
              </c:numCache>
            </c:numRef>
          </c:val>
          <c:extLst>
            <c:ext xmlns:c16="http://schemas.microsoft.com/office/drawing/2014/chart" uri="{C3380CC4-5D6E-409C-BE32-E72D297353CC}">
              <c16:uniqueId val="{00000000-6762-8145-A611-4A39DB9F2F2A}"/>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Clarity of graduation requirements</c:v>
                </c:pt>
                <c:pt idx="1">
                  <c:v>Quality of teaching</c:v>
                </c:pt>
                <c:pt idx="2">
                  <c:v>Relevance of required courses to my professional objectives</c:v>
                </c:pt>
                <c:pt idx="3">
                  <c:v>Availability of courses I need to complete my degree</c:v>
                </c:pt>
              </c:strCache>
            </c:strRef>
          </c:cat>
          <c:val>
            <c:numRef>
              <c:f>Sheet1!$C$2:$C$5</c:f>
              <c:numCache>
                <c:formatCode>0%</c:formatCode>
                <c:ptCount val="4"/>
                <c:pt idx="0">
                  <c:v>0.15943661971830986</c:v>
                </c:pt>
                <c:pt idx="1">
                  <c:v>0.25</c:v>
                </c:pt>
                <c:pt idx="2">
                  <c:v>0.24453168816601234</c:v>
                </c:pt>
                <c:pt idx="3">
                  <c:v>0.26558113419427287</c:v>
                </c:pt>
              </c:numCache>
            </c:numRef>
          </c:val>
          <c:extLst>
            <c:ext xmlns:c16="http://schemas.microsoft.com/office/drawing/2014/chart" uri="{C3380CC4-5D6E-409C-BE32-E72D297353CC}">
              <c16:uniqueId val="{00000001-6762-8145-A611-4A39DB9F2F2A}"/>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Clarity of graduation requirements</c:v>
                </c:pt>
                <c:pt idx="1">
                  <c:v>Quality of teaching</c:v>
                </c:pt>
                <c:pt idx="2">
                  <c:v>Relevance of required courses to my professional objectives</c:v>
                </c:pt>
                <c:pt idx="3">
                  <c:v>Availability of courses I need to complete my degree</c:v>
                </c:pt>
              </c:strCache>
            </c:strRef>
          </c:cat>
          <c:val>
            <c:numRef>
              <c:f>Sheet1!$D$2:$D$5</c:f>
              <c:numCache>
                <c:formatCode>0%</c:formatCode>
                <c:ptCount val="4"/>
                <c:pt idx="0">
                  <c:v>0.72957746478873242</c:v>
                </c:pt>
                <c:pt idx="1">
                  <c:v>0.59157303370786518</c:v>
                </c:pt>
                <c:pt idx="2">
                  <c:v>0.58665171060011212</c:v>
                </c:pt>
                <c:pt idx="3">
                  <c:v>0.51487928130263894</c:v>
                </c:pt>
              </c:numCache>
            </c:numRef>
          </c:val>
          <c:extLst>
            <c:ext xmlns:c16="http://schemas.microsoft.com/office/drawing/2014/chart" uri="{C3380CC4-5D6E-409C-BE32-E72D297353CC}">
              <c16:uniqueId val="{00000002-6762-8145-A611-4A39DB9F2F2A}"/>
            </c:ext>
          </c:extLst>
        </c:ser>
        <c:dLbls>
          <c:showLegendKey val="0"/>
          <c:showVal val="0"/>
          <c:showCatName val="0"/>
          <c:showSerName val="0"/>
          <c:showPercent val="0"/>
          <c:showBubbleSize val="0"/>
        </c:dLbls>
        <c:gapWidth val="50"/>
        <c:overlap val="100"/>
        <c:axId val="-2083502712"/>
        <c:axId val="-2083519896"/>
      </c:barChart>
      <c:catAx>
        <c:axId val="-2083502712"/>
        <c:scaling>
          <c:orientation val="maxMin"/>
        </c:scaling>
        <c:delete val="0"/>
        <c:axPos val="l"/>
        <c:numFmt formatCode="General" sourceLinked="0"/>
        <c:majorTickMark val="out"/>
        <c:minorTickMark val="none"/>
        <c:tickLblPos val="nextTo"/>
        <c:txPr>
          <a:bodyPr/>
          <a:lstStyle/>
          <a:p>
            <a:pPr>
              <a:defRPr sz="1000"/>
            </a:pPr>
            <a:endParaRPr lang="en-US"/>
          </a:p>
        </c:txPr>
        <c:crossAx val="-2083519896"/>
        <c:crosses val="autoZero"/>
        <c:auto val="1"/>
        <c:lblAlgn val="ctr"/>
        <c:lblOffset val="100"/>
        <c:noMultiLvlLbl val="0"/>
      </c:catAx>
      <c:valAx>
        <c:axId val="-2083519896"/>
        <c:scaling>
          <c:orientation val="minMax"/>
          <c:max val="1"/>
          <c:min val="0"/>
        </c:scaling>
        <c:delete val="1"/>
        <c:axPos val="t"/>
        <c:numFmt formatCode="0%" sourceLinked="1"/>
        <c:majorTickMark val="out"/>
        <c:minorTickMark val="none"/>
        <c:tickLblPos val="nextTo"/>
        <c:crossAx val="-2083502712"/>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Evaluating the Graduate Student Experience</a:t>
            </a:r>
            <a:r>
              <a:rPr lang="en-US" sz="1200" baseline="0" dirty="0"/>
              <a:t> – Coursework/Degree Progress</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My courses are up-to-date and incorporate recent developments in my field.</c:v>
                </c:pt>
                <c:pt idx="1">
                  <c:v>The subject-area knowledge required to successfully pass Ph.D. qualifying exams is clearly conveyed to me in advance.</c:v>
                </c:pt>
                <c:pt idx="2">
                  <c:v>Ph.D. qualifying exams are conducted in a manner that fairly assesses a student’s ability to undertake dissertation research.</c:v>
                </c:pt>
                <c:pt idx="3">
                  <c:v>There is sufficient feedback for students who do not pass Ph.D. qualifying exams to understand why they did not pass and what areas should be addressed.</c:v>
                </c:pt>
                <c:pt idx="4">
                  <c:v>There is adequate support for students in my program who are having academic difficulties.</c:v>
                </c:pt>
                <c:pt idx="5">
                  <c:v>The process of Ph.D. qualifying exams has negatively impacted my quality of life beyond what one would deem reasonable.</c:v>
                </c:pt>
              </c:strCache>
            </c:strRef>
          </c:cat>
          <c:val>
            <c:numRef>
              <c:f>Sheet1!$B$2:$B$7</c:f>
              <c:numCache>
                <c:formatCode>0%</c:formatCode>
                <c:ptCount val="6"/>
                <c:pt idx="0">
                  <c:v>0.16021765417170497</c:v>
                </c:pt>
                <c:pt idx="1">
                  <c:v>0.27984084880636606</c:v>
                </c:pt>
                <c:pt idx="2">
                  <c:v>0.37430167597765363</c:v>
                </c:pt>
                <c:pt idx="3">
                  <c:v>0.349609375</c:v>
                </c:pt>
                <c:pt idx="4">
                  <c:v>0.35880640465793306</c:v>
                </c:pt>
                <c:pt idx="5">
                  <c:v>0.55742296918767509</c:v>
                </c:pt>
              </c:numCache>
            </c:numRef>
          </c:val>
          <c:extLst>
            <c:ext xmlns:c16="http://schemas.microsoft.com/office/drawing/2014/chart" uri="{C3380CC4-5D6E-409C-BE32-E72D297353CC}">
              <c16:uniqueId val="{00000000-5A9F-584D-9A8D-0A84E5D63479}"/>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My courses are up-to-date and incorporate recent developments in my field.</c:v>
                </c:pt>
                <c:pt idx="1">
                  <c:v>The subject-area knowledge required to successfully pass Ph.D. qualifying exams is clearly conveyed to me in advance.</c:v>
                </c:pt>
                <c:pt idx="2">
                  <c:v>Ph.D. qualifying exams are conducted in a manner that fairly assesses a student’s ability to undertake dissertation research.</c:v>
                </c:pt>
                <c:pt idx="3">
                  <c:v>There is sufficient feedback for students who do not pass Ph.D. qualifying exams to understand why they did not pass and what areas should be addressed.</c:v>
                </c:pt>
                <c:pt idx="4">
                  <c:v>There is adequate support for students in my program who are having academic difficulties.</c:v>
                </c:pt>
                <c:pt idx="5">
                  <c:v>The process of Ph.D. qualifying exams has negatively impacted my quality of life beyond what one would deem reasonable.</c:v>
                </c:pt>
              </c:strCache>
            </c:strRef>
          </c:cat>
          <c:val>
            <c:numRef>
              <c:f>Sheet1!$C$2:$C$7</c:f>
              <c:numCache>
                <c:formatCode>0%</c:formatCode>
                <c:ptCount val="6"/>
                <c:pt idx="0">
                  <c:v>0.22430471584038694</c:v>
                </c:pt>
                <c:pt idx="1">
                  <c:v>0.19098143236074269</c:v>
                </c:pt>
                <c:pt idx="2">
                  <c:v>0.19972067039106145</c:v>
                </c:pt>
                <c:pt idx="3">
                  <c:v>0.25390625</c:v>
                </c:pt>
                <c:pt idx="4">
                  <c:v>0.25618631732168851</c:v>
                </c:pt>
                <c:pt idx="5">
                  <c:v>0.15266106442577032</c:v>
                </c:pt>
              </c:numCache>
            </c:numRef>
          </c:val>
          <c:extLst>
            <c:ext xmlns:c16="http://schemas.microsoft.com/office/drawing/2014/chart" uri="{C3380CC4-5D6E-409C-BE32-E72D297353CC}">
              <c16:uniqueId val="{00000001-5A9F-584D-9A8D-0A84E5D63479}"/>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My courses are up-to-date and incorporate recent developments in my field.</c:v>
                </c:pt>
                <c:pt idx="1">
                  <c:v>The subject-area knowledge required to successfully pass Ph.D. qualifying exams is clearly conveyed to me in advance.</c:v>
                </c:pt>
                <c:pt idx="2">
                  <c:v>Ph.D. qualifying exams are conducted in a manner that fairly assesses a student’s ability to undertake dissertation research.</c:v>
                </c:pt>
                <c:pt idx="3">
                  <c:v>There is sufficient feedback for students who do not pass Ph.D. qualifying exams to understand why they did not pass and what areas should be addressed.</c:v>
                </c:pt>
                <c:pt idx="4">
                  <c:v>There is adequate support for students in my program who are having academic difficulties.</c:v>
                </c:pt>
                <c:pt idx="5">
                  <c:v>The process of Ph.D. qualifying exams has negatively impacted my quality of life beyond what one would deem reasonable.</c:v>
                </c:pt>
              </c:strCache>
            </c:strRef>
          </c:cat>
          <c:val>
            <c:numRef>
              <c:f>Sheet1!$D$2:$D$7</c:f>
              <c:numCache>
                <c:formatCode>0%</c:formatCode>
                <c:ptCount val="6"/>
                <c:pt idx="0">
                  <c:v>0.61547762998790811</c:v>
                </c:pt>
                <c:pt idx="1">
                  <c:v>0.52917771883289122</c:v>
                </c:pt>
                <c:pt idx="2">
                  <c:v>0.42597765363128492</c:v>
                </c:pt>
                <c:pt idx="3">
                  <c:v>0.396484375</c:v>
                </c:pt>
                <c:pt idx="4">
                  <c:v>0.38500727802037843</c:v>
                </c:pt>
                <c:pt idx="5">
                  <c:v>0.28991596638655465</c:v>
                </c:pt>
              </c:numCache>
            </c:numRef>
          </c:val>
          <c:extLst>
            <c:ext xmlns:c16="http://schemas.microsoft.com/office/drawing/2014/chart" uri="{C3380CC4-5D6E-409C-BE32-E72D297353CC}">
              <c16:uniqueId val="{00000002-5A9F-584D-9A8D-0A84E5D63479}"/>
            </c:ext>
          </c:extLst>
        </c:ser>
        <c:dLbls>
          <c:showLegendKey val="0"/>
          <c:showVal val="0"/>
          <c:showCatName val="0"/>
          <c:showSerName val="0"/>
          <c:showPercent val="0"/>
          <c:showBubbleSize val="0"/>
        </c:dLbls>
        <c:gapWidth val="50"/>
        <c:overlap val="100"/>
        <c:axId val="-2078799832"/>
        <c:axId val="-2078796808"/>
      </c:barChart>
      <c:catAx>
        <c:axId val="-2078799832"/>
        <c:scaling>
          <c:orientation val="maxMin"/>
        </c:scaling>
        <c:delete val="0"/>
        <c:axPos val="l"/>
        <c:numFmt formatCode="General" sourceLinked="0"/>
        <c:majorTickMark val="out"/>
        <c:minorTickMark val="none"/>
        <c:tickLblPos val="nextTo"/>
        <c:txPr>
          <a:bodyPr/>
          <a:lstStyle/>
          <a:p>
            <a:pPr>
              <a:defRPr sz="1000"/>
            </a:pPr>
            <a:endParaRPr lang="en-US"/>
          </a:p>
        </c:txPr>
        <c:crossAx val="-2078796808"/>
        <c:crosses val="autoZero"/>
        <c:auto val="1"/>
        <c:lblAlgn val="ctr"/>
        <c:lblOffset val="100"/>
        <c:noMultiLvlLbl val="0"/>
      </c:catAx>
      <c:valAx>
        <c:axId val="-2078796808"/>
        <c:scaling>
          <c:orientation val="minMax"/>
          <c:max val="1"/>
          <c:min val="0"/>
        </c:scaling>
        <c:delete val="1"/>
        <c:axPos val="t"/>
        <c:numFmt formatCode="0%" sourceLinked="1"/>
        <c:majorTickMark val="out"/>
        <c:minorTickMark val="none"/>
        <c:tickLblPos val="nextTo"/>
        <c:crossAx val="-2078799832"/>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Attitudes Regarding Financial Support – All Students</a:t>
            </a:r>
            <a:r>
              <a:rPr lang="en-US" sz="1200" b="1" i="0" u="none" strike="noStrike" baseline="0" dirty="0"/>
              <a:t> </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I am confident that I will have the funds I need to complete my graduate education at Georgia Tech.</c:v>
                </c:pt>
                <c:pt idx="1">
                  <c:v>Level of clarity in understanding estimated cost-of-living</c:v>
                </c:pt>
                <c:pt idx="2">
                  <c:v>I believe I am getting paid fairly for the work I perform for my program.</c:v>
                </c:pt>
                <c:pt idx="3">
                  <c:v>Georgia Tech provides adequate information about financial support that is available to graduate students.</c:v>
                </c:pt>
                <c:pt idx="4">
                  <c:v>My take home pay (after paying fees) is competitive with that of comparable institutions.</c:v>
                </c:pt>
                <c:pt idx="5">
                  <c:v>My program/department has resources to assist me in finding financial support.</c:v>
                </c:pt>
                <c:pt idx="6">
                  <c:v>I am comfortable approaching my program/department about financial support needs.</c:v>
                </c:pt>
                <c:pt idx="7">
                  <c:v>The current compensation level I receive from Georgia Tech for graduate student employment is competitive with that of comparable institutions.</c:v>
                </c:pt>
              </c:strCache>
            </c:strRef>
          </c:cat>
          <c:val>
            <c:numRef>
              <c:f>Sheet1!$B$2:$B$9</c:f>
              <c:numCache>
                <c:formatCode>0%</c:formatCode>
                <c:ptCount val="8"/>
                <c:pt idx="0">
                  <c:v>0.2473186119873817</c:v>
                </c:pt>
                <c:pt idx="1">
                  <c:v>0.20762229806598406</c:v>
                </c:pt>
                <c:pt idx="2">
                  <c:v>0.51827553889409561</c:v>
                </c:pt>
                <c:pt idx="3">
                  <c:v>0.49238578680203043</c:v>
                </c:pt>
                <c:pt idx="4">
                  <c:v>0.54605263157894735</c:v>
                </c:pt>
                <c:pt idx="5">
                  <c:v>0.53780798640611727</c:v>
                </c:pt>
                <c:pt idx="6">
                  <c:v>0.56983240223463683</c:v>
                </c:pt>
                <c:pt idx="7">
                  <c:v>0.57405515832482124</c:v>
                </c:pt>
              </c:numCache>
            </c:numRef>
          </c:val>
          <c:extLst>
            <c:ext xmlns:c16="http://schemas.microsoft.com/office/drawing/2014/chart" uri="{C3380CC4-5D6E-409C-BE32-E72D297353CC}">
              <c16:uniqueId val="{00000000-9D1F-5746-91C9-14F3CFAC27E5}"/>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I am confident that I will have the funds I need to complete my graduate education at Georgia Tech.</c:v>
                </c:pt>
                <c:pt idx="1">
                  <c:v>Level of clarity in understanding estimated cost-of-living</c:v>
                </c:pt>
                <c:pt idx="2">
                  <c:v>I believe I am getting paid fairly for the work I perform for my program.</c:v>
                </c:pt>
                <c:pt idx="3">
                  <c:v>Georgia Tech provides adequate information about financial support that is available to graduate students.</c:v>
                </c:pt>
                <c:pt idx="4">
                  <c:v>My take home pay (after paying fees) is competitive with that of comparable institutions.</c:v>
                </c:pt>
                <c:pt idx="5">
                  <c:v>My program/department has resources to assist me in finding financial support.</c:v>
                </c:pt>
                <c:pt idx="6">
                  <c:v>I am comfortable approaching my program/department about financial support needs.</c:v>
                </c:pt>
                <c:pt idx="7">
                  <c:v>The current compensation level I receive from Georgia Tech for graduate student employment is competitive with that of comparable institutions.</c:v>
                </c:pt>
              </c:strCache>
            </c:strRef>
          </c:cat>
          <c:val>
            <c:numRef>
              <c:f>Sheet1!$C$2:$C$9</c:f>
              <c:numCache>
                <c:formatCode>0%</c:formatCode>
                <c:ptCount val="8"/>
                <c:pt idx="0">
                  <c:v>0.12933753943217666</c:v>
                </c:pt>
                <c:pt idx="1">
                  <c:v>0.19055745164960183</c:v>
                </c:pt>
                <c:pt idx="2">
                  <c:v>0.16776007497656983</c:v>
                </c:pt>
                <c:pt idx="3">
                  <c:v>0.21174764321972445</c:v>
                </c:pt>
                <c:pt idx="4">
                  <c:v>0.16541353383458646</c:v>
                </c:pt>
                <c:pt idx="5">
                  <c:v>0.1937128292268479</c:v>
                </c:pt>
                <c:pt idx="6">
                  <c:v>0.16440542697525937</c:v>
                </c:pt>
                <c:pt idx="7">
                  <c:v>0.16138917262512767</c:v>
                </c:pt>
              </c:numCache>
            </c:numRef>
          </c:val>
          <c:extLst>
            <c:ext xmlns:c16="http://schemas.microsoft.com/office/drawing/2014/chart" uri="{C3380CC4-5D6E-409C-BE32-E72D297353CC}">
              <c16:uniqueId val="{00000001-9D1F-5746-91C9-14F3CFAC27E5}"/>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I am confident that I will have the funds I need to complete my graduate education at Georgia Tech.</c:v>
                </c:pt>
                <c:pt idx="1">
                  <c:v>Level of clarity in understanding estimated cost-of-living</c:v>
                </c:pt>
                <c:pt idx="2">
                  <c:v>I believe I am getting paid fairly for the work I perform for my program.</c:v>
                </c:pt>
                <c:pt idx="3">
                  <c:v>Georgia Tech provides adequate information about financial support that is available to graduate students.</c:v>
                </c:pt>
                <c:pt idx="4">
                  <c:v>My take home pay (after paying fees) is competitive with that of comparable institutions.</c:v>
                </c:pt>
                <c:pt idx="5">
                  <c:v>My program/department has resources to assist me in finding financial support.</c:v>
                </c:pt>
                <c:pt idx="6">
                  <c:v>I am comfortable approaching my program/department about financial support needs.</c:v>
                </c:pt>
                <c:pt idx="7">
                  <c:v>The current compensation level I receive from Georgia Tech for graduate student employment is competitive with that of comparable institutions.</c:v>
                </c:pt>
              </c:strCache>
            </c:strRef>
          </c:cat>
          <c:val>
            <c:numRef>
              <c:f>Sheet1!$D$2:$D$9</c:f>
              <c:numCache>
                <c:formatCode>0%</c:formatCode>
                <c:ptCount val="8"/>
                <c:pt idx="0">
                  <c:v>0.62334384858044167</c:v>
                </c:pt>
                <c:pt idx="1">
                  <c:v>0.6018202502844141</c:v>
                </c:pt>
                <c:pt idx="2">
                  <c:v>0.31396438612933458</c:v>
                </c:pt>
                <c:pt idx="3">
                  <c:v>0.29586656997824512</c:v>
                </c:pt>
                <c:pt idx="4">
                  <c:v>0.28853383458646614</c:v>
                </c:pt>
                <c:pt idx="5">
                  <c:v>0.26847918436703483</c:v>
                </c:pt>
                <c:pt idx="6">
                  <c:v>0.26576217079010372</c:v>
                </c:pt>
                <c:pt idx="7">
                  <c:v>0.26455566905005107</c:v>
                </c:pt>
              </c:numCache>
            </c:numRef>
          </c:val>
          <c:extLst>
            <c:ext xmlns:c16="http://schemas.microsoft.com/office/drawing/2014/chart" uri="{C3380CC4-5D6E-409C-BE32-E72D297353CC}">
              <c16:uniqueId val="{00000002-9D1F-5746-91C9-14F3CFAC27E5}"/>
            </c:ext>
          </c:extLst>
        </c:ser>
        <c:dLbls>
          <c:showLegendKey val="0"/>
          <c:showVal val="0"/>
          <c:showCatName val="0"/>
          <c:showSerName val="0"/>
          <c:showPercent val="0"/>
          <c:showBubbleSize val="0"/>
        </c:dLbls>
        <c:gapWidth val="50"/>
        <c:overlap val="100"/>
        <c:axId val="-2025693880"/>
        <c:axId val="-2025690856"/>
      </c:barChart>
      <c:catAx>
        <c:axId val="-2025693880"/>
        <c:scaling>
          <c:orientation val="maxMin"/>
        </c:scaling>
        <c:delete val="0"/>
        <c:axPos val="l"/>
        <c:numFmt formatCode="General" sourceLinked="0"/>
        <c:majorTickMark val="out"/>
        <c:minorTickMark val="none"/>
        <c:tickLblPos val="nextTo"/>
        <c:txPr>
          <a:bodyPr/>
          <a:lstStyle/>
          <a:p>
            <a:pPr>
              <a:defRPr sz="1000"/>
            </a:pPr>
            <a:endParaRPr lang="en-US"/>
          </a:p>
        </c:txPr>
        <c:crossAx val="-2025690856"/>
        <c:crosses val="autoZero"/>
        <c:auto val="1"/>
        <c:lblAlgn val="ctr"/>
        <c:lblOffset val="100"/>
        <c:noMultiLvlLbl val="0"/>
      </c:catAx>
      <c:valAx>
        <c:axId val="-2025690856"/>
        <c:scaling>
          <c:orientation val="minMax"/>
          <c:max val="1"/>
          <c:min val="0"/>
        </c:scaling>
        <c:delete val="1"/>
        <c:axPos val="t"/>
        <c:numFmt formatCode="0%" sourceLinked="1"/>
        <c:majorTickMark val="out"/>
        <c:minorTickMark val="none"/>
        <c:tickLblPos val="nextTo"/>
        <c:crossAx val="-2025693880"/>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UNDERSTANDING</a:t>
            </a:r>
            <a:r>
              <a:rPr lang="en-US" sz="1200" baseline="0" dirty="0"/>
              <a:t> THE DRIVERS OF QUALITY OF OVERALL EXPERIENCE</a:t>
            </a:r>
          </a:p>
          <a:p>
            <a:pPr>
              <a:defRPr sz="1200"/>
            </a:pPr>
            <a:r>
              <a:rPr lang="en-US" sz="1200" dirty="0"/>
              <a:t>Derived</a:t>
            </a:r>
            <a:r>
              <a:rPr lang="en-US" sz="1200" baseline="0" dirty="0"/>
              <a:t> Importance – MASTER’S CAMPUS</a:t>
            </a:r>
            <a:endParaRPr lang="en-US" sz="1200" dirty="0"/>
          </a:p>
        </c:rich>
      </c:tx>
      <c:overlay val="0"/>
    </c:title>
    <c:autoTitleDeleted val="0"/>
    <c:plotArea>
      <c:layout>
        <c:manualLayout>
          <c:layoutTarget val="inner"/>
          <c:xMode val="edge"/>
          <c:yMode val="edge"/>
          <c:x val="0.49676528150744198"/>
          <c:y val="9.7461928934010095E-2"/>
          <c:w val="0.45988211733648898"/>
          <c:h val="0.86954314720812198"/>
        </c:manualLayout>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FF00"/>
                </a:gs>
              </a:gsLst>
              <a:lin ang="1620000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0-4C72-9346-9395-9E48315CA9E4}"/>
              </c:ext>
            </c:extLst>
          </c:dPt>
          <c:dPt>
            <c:idx val="1"/>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9-4C72-9346-9395-9E48315CA9E4}"/>
              </c:ext>
            </c:extLst>
          </c:dPt>
          <c:dPt>
            <c:idx val="2"/>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A-4C72-9346-9395-9E48315CA9E4}"/>
              </c:ext>
            </c:extLst>
          </c:dPt>
          <c:dPt>
            <c:idx val="3"/>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1-4C72-9346-9395-9E48315CA9E4}"/>
              </c:ext>
            </c:extLst>
          </c:dPt>
          <c:dPt>
            <c:idx val="4"/>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B-4C72-9346-9395-9E48315CA9E4}"/>
              </c:ext>
            </c:extLst>
          </c:dPt>
          <c:dPt>
            <c:idx val="5"/>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2-4C72-9346-9395-9E48315CA9E4}"/>
              </c:ext>
            </c:extLst>
          </c:dPt>
          <c:dPt>
            <c:idx val="6"/>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C-4C72-9346-9395-9E48315CA9E4}"/>
              </c:ext>
            </c:extLst>
          </c:dPt>
          <c:dPt>
            <c:idx val="7"/>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3-4C72-9346-9395-9E48315CA9E4}"/>
              </c:ext>
            </c:extLst>
          </c:dPt>
          <c:dPt>
            <c:idx val="8"/>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1-4C72-9346-9395-9E48315CA9E4}"/>
              </c:ext>
            </c:extLst>
          </c:dPt>
          <c:dPt>
            <c:idx val="9"/>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D-4C72-9346-9395-9E48315CA9E4}"/>
              </c:ext>
            </c:extLst>
          </c:dPt>
          <c:dPt>
            <c:idx val="10"/>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2-4C72-9346-9395-9E48315CA9E4}"/>
              </c:ext>
            </c:extLst>
          </c:dPt>
          <c:dPt>
            <c:idx val="11"/>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E-4C72-9346-9395-9E48315CA9E4}"/>
              </c:ext>
            </c:extLst>
          </c:dPt>
          <c:dPt>
            <c:idx val="12"/>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3-4C72-9346-9395-9E48315CA9E4}"/>
              </c:ext>
            </c:extLst>
          </c:dPt>
          <c:dPt>
            <c:idx val="13"/>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4-4C72-9346-9395-9E48315CA9E4}"/>
              </c:ext>
            </c:extLst>
          </c:dPt>
          <c:dPt>
            <c:idx val="14"/>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F-4C72-9346-9395-9E48315CA9E4}"/>
              </c:ext>
            </c:extLst>
          </c:dPt>
          <c:dPt>
            <c:idx val="15"/>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5-4C72-9346-9395-9E48315CA9E4}"/>
              </c:ext>
            </c:extLst>
          </c:dPt>
          <c:dPt>
            <c:idx val="16"/>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16-4C72-9346-9395-9E48315CA9E4}"/>
              </c:ext>
            </c:extLst>
          </c:dPt>
          <c:dPt>
            <c:idx val="17"/>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4-4C72-9346-9395-9E48315CA9E4}"/>
              </c:ext>
            </c:extLst>
          </c:dPt>
          <c:dPt>
            <c:idx val="18"/>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5-4C72-9346-9395-9E48315CA9E4}"/>
              </c:ext>
            </c:extLst>
          </c:dPt>
          <c:dPt>
            <c:idx val="19"/>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10-4C72-9346-9395-9E48315CA9E4}"/>
              </c:ext>
            </c:extLst>
          </c:dPt>
          <c:dPt>
            <c:idx val="20"/>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7-4C72-9346-9395-9E48315CA9E4}"/>
              </c:ext>
            </c:extLst>
          </c:dPt>
          <c:dPt>
            <c:idx val="21"/>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6-4C72-9346-9395-9E48315CA9E4}"/>
              </c:ext>
            </c:extLst>
          </c:dPt>
          <c:dPt>
            <c:idx val="22"/>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8-4C72-9346-9395-9E48315CA9E4}"/>
              </c:ext>
            </c:extLst>
          </c:dPt>
          <c:dPt>
            <c:idx val="23"/>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7-4C72-9346-9395-9E48315CA9E4}"/>
              </c:ext>
            </c:extLst>
          </c:dPt>
          <c:dPt>
            <c:idx val="24"/>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8-4C72-9346-9395-9E48315CA9E4}"/>
              </c:ext>
            </c:extLst>
          </c:dPt>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Sheet1!$A$2:$A$26</c:f>
              <c:strCache>
                <c:ptCount val="25"/>
                <c:pt idx="0">
                  <c:v>Support of students by faculty</c:v>
                </c:pt>
                <c:pt idx="1">
                  <c:v>Quality of teaching </c:v>
                </c:pt>
                <c:pt idx="2">
                  <c:v>Information to pass Ph.D qualifying exams clearly conveyed</c:v>
                </c:pt>
                <c:pt idx="3">
                  <c:v>Confident that faculty care about my well-being</c:v>
                </c:pt>
                <c:pt idx="4">
                  <c:v>Relevance of required courses to my professional objectives </c:v>
                </c:pt>
                <c:pt idx="5">
                  <c:v>Program support for my personal commitments</c:v>
                </c:pt>
                <c:pt idx="6">
                  <c:v>Ph.D qualifying exams assess student's ability fairly</c:v>
                </c:pt>
                <c:pt idx="7">
                  <c:v>Students have opportunity to influence program decisions</c:v>
                </c:pt>
                <c:pt idx="8">
                  <c:v>(NT) Timeliness of advice/assistance from program</c:v>
                </c:pt>
                <c:pt idx="9">
                  <c:v>Courses are up-to-date in my field</c:v>
                </c:pt>
                <c:pt idx="10">
                  <c:v>(NT) Course selection </c:v>
                </c:pt>
                <c:pt idx="11">
                  <c:v>Sufficient feedback for students not passing Ph.D qualifying exams</c:v>
                </c:pt>
                <c:pt idx="12">
                  <c:v>(NT) Mentoring on navigating systems/culture of graduate education </c:v>
                </c:pt>
                <c:pt idx="13">
                  <c:v>Advice on writing and revising the thesis / guided project topic </c:v>
                </c:pt>
                <c:pt idx="14">
                  <c:v>Adequate support for students with academic difficulties</c:v>
                </c:pt>
                <c:pt idx="15">
                  <c:v>Guidance on non-academic or other professional career options </c:v>
                </c:pt>
                <c:pt idx="16">
                  <c:v>Advice on writing and reviewing publications </c:v>
                </c:pt>
                <c:pt idx="17">
                  <c:v>Effectiveness of orientation to understand process of completing degree</c:v>
                </c:pt>
                <c:pt idx="18">
                  <c:v>Availability of professional development opportunities</c:v>
                </c:pt>
                <c:pt idx="19">
                  <c:v>Clarity of graduation requirements </c:v>
                </c:pt>
                <c:pt idx="20">
                  <c:v>Guidance on career options in academia </c:v>
                </c:pt>
                <c:pt idx="21">
                  <c:v>Course selection </c:v>
                </c:pt>
                <c:pt idx="22">
                  <c:v>(NT) Guidance on career options </c:v>
                </c:pt>
                <c:pt idx="23">
                  <c:v>Program encourages informal mentoring from other students</c:v>
                </c:pt>
                <c:pt idx="24">
                  <c:v>Support of students for each other</c:v>
                </c:pt>
              </c:strCache>
            </c:strRef>
          </c:cat>
          <c:val>
            <c:numRef>
              <c:f>Sheet1!$B$2:$B$26</c:f>
              <c:numCache>
                <c:formatCode>0.0000</c:formatCode>
                <c:ptCount val="25"/>
                <c:pt idx="0">
                  <c:v>0.71432066946515971</c:v>
                </c:pt>
                <c:pt idx="1">
                  <c:v>0.68550838304008699</c:v>
                </c:pt>
                <c:pt idx="2">
                  <c:v>0.66567542193096851</c:v>
                </c:pt>
                <c:pt idx="3">
                  <c:v>0.65347122146439052</c:v>
                </c:pt>
                <c:pt idx="4">
                  <c:v>0.63938224134360122</c:v>
                </c:pt>
                <c:pt idx="5">
                  <c:v>0.62306226873953185</c:v>
                </c:pt>
                <c:pt idx="6">
                  <c:v>0.60818088467933107</c:v>
                </c:pt>
                <c:pt idx="7">
                  <c:v>0.60664761715138893</c:v>
                </c:pt>
                <c:pt idx="8">
                  <c:v>0.60250603952021953</c:v>
                </c:pt>
                <c:pt idx="9">
                  <c:v>0.58939231216006427</c:v>
                </c:pt>
                <c:pt idx="10">
                  <c:v>0.58671949390063205</c:v>
                </c:pt>
                <c:pt idx="11">
                  <c:v>0.57796676626096566</c:v>
                </c:pt>
                <c:pt idx="12">
                  <c:v>0.57360982322999221</c:v>
                </c:pt>
                <c:pt idx="13">
                  <c:v>0.57254449418968689</c:v>
                </c:pt>
                <c:pt idx="14">
                  <c:v>0.56770664991787489</c:v>
                </c:pt>
                <c:pt idx="15">
                  <c:v>0.56507089831733592</c:v>
                </c:pt>
                <c:pt idx="16">
                  <c:v>0.56478035828640039</c:v>
                </c:pt>
                <c:pt idx="17">
                  <c:v>0.56459095807263127</c:v>
                </c:pt>
                <c:pt idx="18">
                  <c:v>0.56383468493221356</c:v>
                </c:pt>
                <c:pt idx="19">
                  <c:v>0.55551637505666351</c:v>
                </c:pt>
                <c:pt idx="20">
                  <c:v>0.55149998756035357</c:v>
                </c:pt>
                <c:pt idx="21">
                  <c:v>0.54796323931928681</c:v>
                </c:pt>
                <c:pt idx="22">
                  <c:v>0.54564577734578479</c:v>
                </c:pt>
                <c:pt idx="23">
                  <c:v>0.54357976730162327</c:v>
                </c:pt>
                <c:pt idx="24">
                  <c:v>0.53455703155440615</c:v>
                </c:pt>
              </c:numCache>
            </c:numRef>
          </c:val>
          <c:extLst>
            <c:ext xmlns:c16="http://schemas.microsoft.com/office/drawing/2014/chart" uri="{C3380CC4-5D6E-409C-BE32-E72D297353CC}">
              <c16:uniqueId val="{00000000-45E9-C540-85A4-5AEB0FA8CBDF}"/>
            </c:ext>
          </c:extLst>
        </c:ser>
        <c:dLbls>
          <c:showLegendKey val="0"/>
          <c:showVal val="0"/>
          <c:showCatName val="0"/>
          <c:showSerName val="0"/>
          <c:showPercent val="0"/>
          <c:showBubbleSize val="0"/>
        </c:dLbls>
        <c:gapWidth val="50"/>
        <c:axId val="-2044899176"/>
        <c:axId val="-2044896168"/>
      </c:barChart>
      <c:catAx>
        <c:axId val="-2044899176"/>
        <c:scaling>
          <c:orientation val="maxMin"/>
        </c:scaling>
        <c:delete val="0"/>
        <c:axPos val="l"/>
        <c:numFmt formatCode="General" sourceLinked="0"/>
        <c:majorTickMark val="out"/>
        <c:minorTickMark val="none"/>
        <c:tickLblPos val="nextTo"/>
        <c:txPr>
          <a:bodyPr/>
          <a:lstStyle/>
          <a:p>
            <a:pPr>
              <a:defRPr sz="800"/>
            </a:pPr>
            <a:endParaRPr lang="en-US"/>
          </a:p>
        </c:txPr>
        <c:crossAx val="-2044896168"/>
        <c:crosses val="autoZero"/>
        <c:auto val="1"/>
        <c:lblAlgn val="ctr"/>
        <c:lblOffset val="100"/>
        <c:noMultiLvlLbl val="0"/>
      </c:catAx>
      <c:valAx>
        <c:axId val="-2044896168"/>
        <c:scaling>
          <c:orientation val="minMax"/>
          <c:max val="0.8"/>
          <c:min val="0"/>
        </c:scaling>
        <c:delete val="1"/>
        <c:axPos val="t"/>
        <c:numFmt formatCode="0.0000" sourceLinked="1"/>
        <c:majorTickMark val="out"/>
        <c:minorTickMark val="none"/>
        <c:tickLblPos val="nextTo"/>
        <c:crossAx val="-204489917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UNDERSTANDING THE DRIVERS OF QUALITY OF OVERALL EXPERIENCE</a:t>
            </a:r>
          </a:p>
          <a:p>
            <a:pPr>
              <a:defRPr sz="1200"/>
            </a:pPr>
            <a:r>
              <a:rPr lang="en-US" sz="1200" dirty="0"/>
              <a:t>Derived</a:t>
            </a:r>
            <a:r>
              <a:rPr lang="en-US" sz="1200" baseline="0" dirty="0"/>
              <a:t> Importance – MASTER’S CAMPUS</a:t>
            </a:r>
            <a:endParaRPr lang="en-US" sz="1200" dirty="0"/>
          </a:p>
        </c:rich>
      </c:tx>
      <c:overlay val="0"/>
    </c:title>
    <c:autoTitleDeleted val="0"/>
    <c:plotArea>
      <c:layout>
        <c:manualLayout>
          <c:layoutTarget val="inner"/>
          <c:xMode val="edge"/>
          <c:yMode val="edge"/>
          <c:x val="0.49676528150744198"/>
          <c:y val="9.7461928934010095E-2"/>
          <c:w val="0.45988211733648898"/>
          <c:h val="0.86954314720812198"/>
        </c:manualLayout>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FF00"/>
                </a:gs>
              </a:gsLst>
              <a:lin ang="1620000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0-C82F-A047-BC9C-16A0EF50993C}"/>
              </c:ext>
            </c:extLst>
          </c:dPt>
          <c:dPt>
            <c:idx val="1"/>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1-C82F-A047-BC9C-16A0EF50993C}"/>
              </c:ext>
            </c:extLst>
          </c:dPt>
          <c:dPt>
            <c:idx val="2"/>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5-C82F-A047-BC9C-16A0EF50993C}"/>
              </c:ext>
            </c:extLst>
          </c:dPt>
          <c:dPt>
            <c:idx val="3"/>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6-C82F-A047-BC9C-16A0EF50993C}"/>
              </c:ext>
            </c:extLst>
          </c:dPt>
          <c:dPt>
            <c:idx val="4"/>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7-C82F-A047-BC9C-16A0EF50993C}"/>
              </c:ext>
            </c:extLst>
          </c:dPt>
          <c:dPt>
            <c:idx val="5"/>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8-C82F-A047-BC9C-16A0EF50993C}"/>
              </c:ext>
            </c:extLst>
          </c:dPt>
          <c:dPt>
            <c:idx val="6"/>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2-C82F-A047-BC9C-16A0EF50993C}"/>
              </c:ext>
            </c:extLst>
          </c:dPt>
          <c:dPt>
            <c:idx val="7"/>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3-C82F-A047-BC9C-16A0EF50993C}"/>
              </c:ext>
            </c:extLst>
          </c:dPt>
          <c:dPt>
            <c:idx val="8"/>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9-C82F-A047-BC9C-16A0EF50993C}"/>
              </c:ext>
            </c:extLst>
          </c:dPt>
          <c:dPt>
            <c:idx val="9"/>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1-C82F-A047-BC9C-16A0EF50993C}"/>
              </c:ext>
            </c:extLst>
          </c:dPt>
          <c:dPt>
            <c:idx val="10"/>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4-C82F-A047-BC9C-16A0EF50993C}"/>
              </c:ext>
            </c:extLst>
          </c:dPt>
          <c:dPt>
            <c:idx val="11"/>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A-C82F-A047-BC9C-16A0EF50993C}"/>
              </c:ext>
            </c:extLst>
          </c:dPt>
          <c:dPt>
            <c:idx val="12"/>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B-C82F-A047-BC9C-16A0EF50993C}"/>
              </c:ext>
            </c:extLst>
          </c:dPt>
          <c:dPt>
            <c:idx val="13"/>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2-C82F-A047-BC9C-16A0EF50993C}"/>
              </c:ext>
            </c:extLst>
          </c:dPt>
          <c:dPt>
            <c:idx val="14"/>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3-C82F-A047-BC9C-16A0EF50993C}"/>
              </c:ext>
            </c:extLst>
          </c:dPt>
          <c:dPt>
            <c:idx val="15"/>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C-C82F-A047-BC9C-16A0EF50993C}"/>
              </c:ext>
            </c:extLst>
          </c:dPt>
          <c:dPt>
            <c:idx val="16"/>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D-C82F-A047-BC9C-16A0EF50993C}"/>
              </c:ext>
            </c:extLst>
          </c:dPt>
          <c:dPt>
            <c:idx val="17"/>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E-C82F-A047-BC9C-16A0EF50993C}"/>
              </c:ext>
            </c:extLst>
          </c:dPt>
          <c:dPt>
            <c:idx val="18"/>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4-C82F-A047-BC9C-16A0EF50993C}"/>
              </c:ext>
            </c:extLst>
          </c:dPt>
          <c:dPt>
            <c:idx val="19"/>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F-C82F-A047-BC9C-16A0EF50993C}"/>
              </c:ext>
            </c:extLst>
          </c:dPt>
          <c:dPt>
            <c:idx val="20"/>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0-C82F-A047-BC9C-16A0EF50993C}"/>
              </c:ext>
            </c:extLst>
          </c:dPt>
          <c:dPt>
            <c:idx val="21"/>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5-C82F-A047-BC9C-16A0EF50993C}"/>
              </c:ext>
            </c:extLst>
          </c:dPt>
          <c:dPt>
            <c:idx val="22"/>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6-C82F-A047-BC9C-16A0EF50993C}"/>
              </c:ext>
            </c:extLst>
          </c:dPt>
          <c:dPt>
            <c:idx val="23"/>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7-C82F-A047-BC9C-16A0EF50993C}"/>
              </c:ext>
            </c:extLst>
          </c:dPt>
          <c:dPt>
            <c:idx val="24"/>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8-C82F-A047-BC9C-16A0EF50993C}"/>
              </c:ext>
            </c:extLst>
          </c:dPt>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Sheet1!$A$2:$A$26</c:f>
              <c:strCache>
                <c:ptCount val="25"/>
                <c:pt idx="0">
                  <c:v>Made aware of opportunities to interact across academic disciplines</c:v>
                </c:pt>
                <c:pt idx="1">
                  <c:v>Mentoring on navigating the systems/culture of graduate education </c:v>
                </c:pt>
                <c:pt idx="2">
                  <c:v>Selection of a thesis / guided project topic</c:v>
                </c:pt>
                <c:pt idx="3">
                  <c:v>Feedback on progress/next steps on my thesis/guided project topic </c:v>
                </c:pt>
                <c:pt idx="4">
                  <c:v>Assistance with thesis / guided project topic proposal </c:v>
                </c:pt>
                <c:pt idx="5">
                  <c:v>Comfortable sharing professional goals with project advisor</c:v>
                </c:pt>
                <c:pt idx="6">
                  <c:v>Availability of social engagement opportunities</c:v>
                </c:pt>
                <c:pt idx="7">
                  <c:v>Preparation for qualifying exams </c:v>
                </c:pt>
                <c:pt idx="8">
                  <c:v>Advice on research for my thesis / guided project topic </c:v>
                </c:pt>
                <c:pt idx="9">
                  <c:v>Students are provided adequate information about financial support</c:v>
                </c:pt>
                <c:pt idx="10">
                  <c:v>Availability of courses I need to complete my degree </c:v>
                </c:pt>
                <c:pt idx="11">
                  <c:v>Project advisor provides clear expectations</c:v>
                </c:pt>
                <c:pt idx="12">
                  <c:v>Comfort in speaking about personal issues impacting work</c:v>
                </c:pt>
                <c:pt idx="13">
                  <c:v>Comfort in approaching program/dept. about financial support</c:v>
                </c:pt>
                <c:pt idx="14">
                  <c:v>Program/dept. has resources to find financial support</c:v>
                </c:pt>
                <c:pt idx="15">
                  <c:v>Advisor demonstrates concern for my personal well-being</c:v>
                </c:pt>
                <c:pt idx="16">
                  <c:v>Satisfied with degree of access/interaction with project advisor</c:v>
                </c:pt>
                <c:pt idx="17">
                  <c:v>Respectful and non-exploitative relationship with faculty</c:v>
                </c:pt>
                <c:pt idx="18">
                  <c:v>Confident that I have funds to complete graduate education</c:v>
                </c:pt>
                <c:pt idx="19">
                  <c:v>Project advisor treats me in a professional manner</c:v>
                </c:pt>
                <c:pt idx="20">
                  <c:v>Know where to get help in addressing issues with advisor</c:v>
                </c:pt>
                <c:pt idx="21">
                  <c:v>Belief that I ain getting paid fairly for program work</c:v>
                </c:pt>
                <c:pt idx="22">
                  <c:v>Clarity in understanding cost-of-living prior to attendance</c:v>
                </c:pt>
                <c:pt idx="23">
                  <c:v>Take home pay is competitive to that of comparable institutions</c:v>
                </c:pt>
                <c:pt idx="24">
                  <c:v>Compensation level is comparable to that of comparable institutions</c:v>
                </c:pt>
              </c:strCache>
            </c:strRef>
          </c:cat>
          <c:val>
            <c:numRef>
              <c:f>Sheet1!$B$2:$B$26</c:f>
              <c:numCache>
                <c:formatCode>0.0000</c:formatCode>
                <c:ptCount val="25"/>
                <c:pt idx="0">
                  <c:v>0.52716620084137056</c:v>
                </c:pt>
                <c:pt idx="1">
                  <c:v>0.52172854195136165</c:v>
                </c:pt>
                <c:pt idx="2">
                  <c:v>0.5164150120251928</c:v>
                </c:pt>
                <c:pt idx="3">
                  <c:v>0.51589030830974036</c:v>
                </c:pt>
                <c:pt idx="4">
                  <c:v>0.51323059198054433</c:v>
                </c:pt>
                <c:pt idx="5">
                  <c:v>0.50955702579587192</c:v>
                </c:pt>
                <c:pt idx="6">
                  <c:v>0.49450544538638552</c:v>
                </c:pt>
                <c:pt idx="7">
                  <c:v>0.4924734070980149</c:v>
                </c:pt>
                <c:pt idx="8">
                  <c:v>0.48326694915838792</c:v>
                </c:pt>
                <c:pt idx="9">
                  <c:v>0.46674351469402131</c:v>
                </c:pt>
                <c:pt idx="10">
                  <c:v>0.46208005639770872</c:v>
                </c:pt>
                <c:pt idx="11">
                  <c:v>0.46040794470207391</c:v>
                </c:pt>
                <c:pt idx="12">
                  <c:v>0.44667505516494133</c:v>
                </c:pt>
                <c:pt idx="13">
                  <c:v>0.44541190321318674</c:v>
                </c:pt>
                <c:pt idx="14">
                  <c:v>0.43680234064497409</c:v>
                </c:pt>
                <c:pt idx="15">
                  <c:v>0.43501747675101382</c:v>
                </c:pt>
                <c:pt idx="16">
                  <c:v>0.430333261737811</c:v>
                </c:pt>
                <c:pt idx="17">
                  <c:v>0.42970796876744533</c:v>
                </c:pt>
                <c:pt idx="18">
                  <c:v>0.4107784954484035</c:v>
                </c:pt>
                <c:pt idx="19">
                  <c:v>0.40894925977317148</c:v>
                </c:pt>
                <c:pt idx="20">
                  <c:v>0.39807886466594172</c:v>
                </c:pt>
                <c:pt idx="21">
                  <c:v>0.37064644000188557</c:v>
                </c:pt>
                <c:pt idx="22">
                  <c:v>0.32184373619774925</c:v>
                </c:pt>
                <c:pt idx="23">
                  <c:v>0.30998509179179728</c:v>
                </c:pt>
                <c:pt idx="24">
                  <c:v>0.308292803286765</c:v>
                </c:pt>
              </c:numCache>
            </c:numRef>
          </c:val>
          <c:extLst>
            <c:ext xmlns:c16="http://schemas.microsoft.com/office/drawing/2014/chart" uri="{C3380CC4-5D6E-409C-BE32-E72D297353CC}">
              <c16:uniqueId val="{00000000-45E9-C540-85A4-5AEB0FA8CBDF}"/>
            </c:ext>
          </c:extLst>
        </c:ser>
        <c:dLbls>
          <c:showLegendKey val="0"/>
          <c:showVal val="0"/>
          <c:showCatName val="0"/>
          <c:showSerName val="0"/>
          <c:showPercent val="0"/>
          <c:showBubbleSize val="0"/>
        </c:dLbls>
        <c:gapWidth val="50"/>
        <c:axId val="-2044899176"/>
        <c:axId val="-2044896168"/>
      </c:barChart>
      <c:catAx>
        <c:axId val="-2044899176"/>
        <c:scaling>
          <c:orientation val="maxMin"/>
        </c:scaling>
        <c:delete val="0"/>
        <c:axPos val="l"/>
        <c:numFmt formatCode="General" sourceLinked="0"/>
        <c:majorTickMark val="out"/>
        <c:minorTickMark val="none"/>
        <c:tickLblPos val="nextTo"/>
        <c:txPr>
          <a:bodyPr/>
          <a:lstStyle/>
          <a:p>
            <a:pPr>
              <a:defRPr sz="800"/>
            </a:pPr>
            <a:endParaRPr lang="en-US"/>
          </a:p>
        </c:txPr>
        <c:crossAx val="-2044896168"/>
        <c:crosses val="autoZero"/>
        <c:auto val="1"/>
        <c:lblAlgn val="ctr"/>
        <c:lblOffset val="100"/>
        <c:noMultiLvlLbl val="0"/>
      </c:catAx>
      <c:valAx>
        <c:axId val="-2044896168"/>
        <c:scaling>
          <c:orientation val="minMax"/>
          <c:max val="0.8"/>
          <c:min val="0"/>
        </c:scaling>
        <c:delete val="1"/>
        <c:axPos val="t"/>
        <c:numFmt formatCode="0.0000" sourceLinked="1"/>
        <c:majorTickMark val="out"/>
        <c:minorTickMark val="none"/>
        <c:tickLblPos val="nextTo"/>
        <c:crossAx val="-204489917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Perception Improvement</a:t>
            </a:r>
            <a:r>
              <a:rPr lang="en-US" sz="1200" baseline="0" dirty="0"/>
              <a:t> Analysis – Master’s CAMPUS</a:t>
            </a:r>
            <a:endParaRPr lang="en-US" sz="1200" dirty="0"/>
          </a:p>
        </c:rich>
      </c:tx>
      <c:overlay val="0"/>
    </c:title>
    <c:autoTitleDeleted val="0"/>
    <c:plotArea>
      <c:layout>
        <c:manualLayout>
          <c:layoutTarget val="inner"/>
          <c:xMode val="edge"/>
          <c:yMode val="edge"/>
          <c:x val="9.1154280057098094E-2"/>
          <c:y val="8.5000000000000006E-2"/>
          <c:w val="0.88019443293272503"/>
          <c:h val="0.81175769506084505"/>
        </c:manualLayout>
      </c:layout>
      <c:scatterChart>
        <c:scatterStyle val="lineMarker"/>
        <c:varyColors val="0"/>
        <c:ser>
          <c:idx val="0"/>
          <c:order val="0"/>
          <c:tx>
            <c:strRef>
              <c:f>Sheet1!$B$1</c:f>
              <c:strCache>
                <c:ptCount val="1"/>
                <c:pt idx="0">
                  <c:v>Y-Value 1</c:v>
                </c:pt>
              </c:strCache>
            </c:strRef>
          </c:tx>
          <c:spPr>
            <a:ln w="47625">
              <a:noFill/>
            </a:ln>
          </c:spPr>
          <c:marker>
            <c:symbol val="none"/>
          </c:marker>
          <c:dPt>
            <c:idx val="1"/>
            <c:bubble3D val="0"/>
            <c:extLst>
              <c:ext xmlns:c16="http://schemas.microsoft.com/office/drawing/2014/chart" uri="{C3380CC4-5D6E-409C-BE32-E72D297353CC}">
                <c16:uniqueId val="{00000000-5DD7-9C48-8A3E-831CD34B2266}"/>
              </c:ext>
            </c:extLst>
          </c:dPt>
          <c:dPt>
            <c:idx val="3"/>
            <c:bubble3D val="0"/>
            <c:extLst>
              <c:ext xmlns:c16="http://schemas.microsoft.com/office/drawing/2014/chart" uri="{C3380CC4-5D6E-409C-BE32-E72D297353CC}">
                <c16:uniqueId val="{00000001-5DD7-9C48-8A3E-831CD34B2266}"/>
              </c:ext>
            </c:extLst>
          </c:dPt>
          <c:dPt>
            <c:idx val="6"/>
            <c:bubble3D val="0"/>
            <c:extLst>
              <c:ext xmlns:c16="http://schemas.microsoft.com/office/drawing/2014/chart" uri="{C3380CC4-5D6E-409C-BE32-E72D297353CC}">
                <c16:uniqueId val="{00000002-5DD7-9C48-8A3E-831CD34B2266}"/>
              </c:ext>
            </c:extLst>
          </c:dPt>
          <c:dPt>
            <c:idx val="7"/>
            <c:bubble3D val="0"/>
            <c:extLst>
              <c:ext xmlns:c16="http://schemas.microsoft.com/office/drawing/2014/chart" uri="{C3380CC4-5D6E-409C-BE32-E72D297353CC}">
                <c16:uniqueId val="{00000003-5DD7-9C48-8A3E-831CD34B2266}"/>
              </c:ext>
            </c:extLst>
          </c:dPt>
          <c:dPt>
            <c:idx val="10"/>
            <c:bubble3D val="0"/>
            <c:extLst>
              <c:ext xmlns:c16="http://schemas.microsoft.com/office/drawing/2014/chart" uri="{C3380CC4-5D6E-409C-BE32-E72D297353CC}">
                <c16:uniqueId val="{00000004-5DD7-9C48-8A3E-831CD34B2266}"/>
              </c:ext>
            </c:extLst>
          </c:dPt>
          <c:dPt>
            <c:idx val="11"/>
            <c:bubble3D val="0"/>
            <c:extLst>
              <c:ext xmlns:c16="http://schemas.microsoft.com/office/drawing/2014/chart" uri="{C3380CC4-5D6E-409C-BE32-E72D297353CC}">
                <c16:uniqueId val="{00000005-5DD7-9C48-8A3E-831CD34B2266}"/>
              </c:ext>
            </c:extLst>
          </c:dPt>
          <c:dPt>
            <c:idx val="17"/>
            <c:bubble3D val="0"/>
            <c:extLst>
              <c:ext xmlns:c16="http://schemas.microsoft.com/office/drawing/2014/chart" uri="{C3380CC4-5D6E-409C-BE32-E72D297353CC}">
                <c16:uniqueId val="{00000006-5DD7-9C48-8A3E-831CD34B2266}"/>
              </c:ext>
            </c:extLst>
          </c:dPt>
          <c:dPt>
            <c:idx val="23"/>
            <c:bubble3D val="0"/>
            <c:extLst>
              <c:ext xmlns:c16="http://schemas.microsoft.com/office/drawing/2014/chart" uri="{C3380CC4-5D6E-409C-BE32-E72D297353CC}">
                <c16:uniqueId val="{00000007-5DD7-9C48-8A3E-831CD34B2266}"/>
              </c:ext>
            </c:extLst>
          </c:dPt>
          <c:dPt>
            <c:idx val="29"/>
            <c:bubble3D val="0"/>
            <c:extLst>
              <c:ext xmlns:c16="http://schemas.microsoft.com/office/drawing/2014/chart" uri="{C3380CC4-5D6E-409C-BE32-E72D297353CC}">
                <c16:uniqueId val="{00000008-5DD7-9C48-8A3E-831CD34B2266}"/>
              </c:ext>
            </c:extLst>
          </c:dPt>
          <c:dPt>
            <c:idx val="31"/>
            <c:bubble3D val="0"/>
            <c:extLst>
              <c:ext xmlns:c16="http://schemas.microsoft.com/office/drawing/2014/chart" uri="{C3380CC4-5D6E-409C-BE32-E72D297353CC}">
                <c16:uniqueId val="{00000009-5DD7-9C48-8A3E-831CD34B2266}"/>
              </c:ext>
            </c:extLst>
          </c:dPt>
          <c:dPt>
            <c:idx val="32"/>
            <c:bubble3D val="0"/>
            <c:extLst>
              <c:ext xmlns:c16="http://schemas.microsoft.com/office/drawing/2014/chart" uri="{C3380CC4-5D6E-409C-BE32-E72D297353CC}">
                <c16:uniqueId val="{0000000A-5DD7-9C48-8A3E-831CD34B2266}"/>
              </c:ext>
            </c:extLst>
          </c:dPt>
          <c:dLbls>
            <c:dLbl>
              <c:idx val="0"/>
              <c:tx>
                <c:rich>
                  <a:bodyPr/>
                  <a:lstStyle/>
                  <a:p>
                    <a:pPr>
                      <a:defRPr sz="1200" b="1">
                        <a:solidFill>
                          <a:srgbClr val="FF0000"/>
                        </a:solidFill>
                      </a:defRPr>
                    </a:pPr>
                    <a:r>
                      <a:rPr lang="en-US" sz="1200" b="1" dirty="0">
                        <a:solidFill>
                          <a:srgbClr val="FF0000"/>
                        </a:solidFill>
                      </a:rPr>
                      <a:t>1</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5DD7-9C48-8A3E-831CD34B2266}"/>
                </c:ext>
              </c:extLst>
            </c:dLbl>
            <c:dLbl>
              <c:idx val="1"/>
              <c:tx>
                <c:rich>
                  <a:bodyPr/>
                  <a:lstStyle/>
                  <a:p>
                    <a:pPr>
                      <a:defRPr sz="1200" b="1">
                        <a:solidFill>
                          <a:srgbClr val="FF0000"/>
                        </a:solidFill>
                      </a:defRPr>
                    </a:pPr>
                    <a:r>
                      <a:rPr lang="en-US" sz="1200" b="1" dirty="0">
                        <a:solidFill>
                          <a:srgbClr val="FF0000"/>
                        </a:solidFill>
                      </a:rPr>
                      <a:t>2</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DD7-9C48-8A3E-831CD34B2266}"/>
                </c:ext>
              </c:extLst>
            </c:dLbl>
            <c:dLbl>
              <c:idx val="2"/>
              <c:tx>
                <c:rich>
                  <a:bodyPr/>
                  <a:lstStyle/>
                  <a:p>
                    <a:pPr>
                      <a:defRPr sz="1200" b="1">
                        <a:solidFill>
                          <a:srgbClr val="FF0000"/>
                        </a:solidFill>
                      </a:defRPr>
                    </a:pPr>
                    <a:r>
                      <a:rPr lang="en-US" sz="1200" b="1" dirty="0">
                        <a:solidFill>
                          <a:srgbClr val="FF0000"/>
                        </a:solidFill>
                      </a:rPr>
                      <a:t>3</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5DD7-9C48-8A3E-831CD34B2266}"/>
                </c:ext>
              </c:extLst>
            </c:dLbl>
            <c:dLbl>
              <c:idx val="3"/>
              <c:tx>
                <c:rich>
                  <a:bodyPr/>
                  <a:lstStyle/>
                  <a:p>
                    <a:pPr>
                      <a:defRPr sz="1200" b="1">
                        <a:solidFill>
                          <a:srgbClr val="FF0000"/>
                        </a:solidFill>
                      </a:defRPr>
                    </a:pPr>
                    <a:r>
                      <a:rPr lang="en-US" sz="1200" b="1" dirty="0">
                        <a:solidFill>
                          <a:srgbClr val="FF0000"/>
                        </a:solidFill>
                      </a:rPr>
                      <a:t>4</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5DD7-9C48-8A3E-831CD34B2266}"/>
                </c:ext>
              </c:extLst>
            </c:dLbl>
            <c:dLbl>
              <c:idx val="4"/>
              <c:tx>
                <c:rich>
                  <a:bodyPr/>
                  <a:lstStyle/>
                  <a:p>
                    <a:pPr>
                      <a:defRPr sz="1200" b="1">
                        <a:solidFill>
                          <a:srgbClr val="FF0000"/>
                        </a:solidFill>
                      </a:defRPr>
                    </a:pPr>
                    <a:r>
                      <a:rPr lang="en-US" sz="1200" b="1" dirty="0">
                        <a:solidFill>
                          <a:srgbClr val="FF0000"/>
                        </a:solidFill>
                      </a:rPr>
                      <a:t>5</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5DD7-9C48-8A3E-831CD34B2266}"/>
                </c:ext>
              </c:extLst>
            </c:dLbl>
            <c:dLbl>
              <c:idx val="5"/>
              <c:tx>
                <c:rich>
                  <a:bodyPr/>
                  <a:lstStyle/>
                  <a:p>
                    <a:pPr>
                      <a:defRPr sz="1200" b="1">
                        <a:solidFill>
                          <a:srgbClr val="FF0000"/>
                        </a:solidFill>
                      </a:defRPr>
                    </a:pPr>
                    <a:r>
                      <a:rPr lang="en-US" sz="1200" b="1" dirty="0">
                        <a:solidFill>
                          <a:srgbClr val="FF0000"/>
                        </a:solidFill>
                      </a:rPr>
                      <a:t>6</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5DD7-9C48-8A3E-831CD34B2266}"/>
                </c:ext>
              </c:extLst>
            </c:dLbl>
            <c:dLbl>
              <c:idx val="6"/>
              <c:tx>
                <c:rich>
                  <a:bodyPr/>
                  <a:lstStyle/>
                  <a:p>
                    <a:pPr>
                      <a:defRPr sz="1200" b="1">
                        <a:solidFill>
                          <a:srgbClr val="FF0000"/>
                        </a:solidFill>
                      </a:defRPr>
                    </a:pPr>
                    <a:r>
                      <a:rPr lang="en-US" sz="1200" b="1" dirty="0">
                        <a:solidFill>
                          <a:srgbClr val="FF0000"/>
                        </a:solidFill>
                      </a:rPr>
                      <a:t>7</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5DD7-9C48-8A3E-831CD34B2266}"/>
                </c:ext>
              </c:extLst>
            </c:dLbl>
            <c:dLbl>
              <c:idx val="7"/>
              <c:tx>
                <c:rich>
                  <a:bodyPr/>
                  <a:lstStyle/>
                  <a:p>
                    <a:pPr>
                      <a:defRPr sz="1200" b="1">
                        <a:solidFill>
                          <a:srgbClr val="FF0000"/>
                        </a:solidFill>
                      </a:defRPr>
                    </a:pPr>
                    <a:r>
                      <a:rPr lang="en-US" sz="1200" b="1" dirty="0">
                        <a:solidFill>
                          <a:srgbClr val="FF0000"/>
                        </a:solidFill>
                      </a:rPr>
                      <a:t>8</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5DD7-9C48-8A3E-831CD34B2266}"/>
                </c:ext>
              </c:extLst>
            </c:dLbl>
            <c:dLbl>
              <c:idx val="8"/>
              <c:tx>
                <c:rich>
                  <a:bodyPr/>
                  <a:lstStyle/>
                  <a:p>
                    <a:pPr>
                      <a:defRPr sz="1200" b="1">
                        <a:solidFill>
                          <a:srgbClr val="FF0000"/>
                        </a:solidFill>
                      </a:defRPr>
                    </a:pPr>
                    <a:r>
                      <a:rPr lang="en-US" sz="1200" b="1" dirty="0">
                        <a:solidFill>
                          <a:srgbClr val="FF0000"/>
                        </a:solidFill>
                      </a:rPr>
                      <a:t>9</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5DD7-9C48-8A3E-831CD34B2266}"/>
                </c:ext>
              </c:extLst>
            </c:dLbl>
            <c:dLbl>
              <c:idx val="9"/>
              <c:tx>
                <c:rich>
                  <a:bodyPr/>
                  <a:lstStyle/>
                  <a:p>
                    <a:pPr>
                      <a:defRPr sz="1200" b="1">
                        <a:solidFill>
                          <a:srgbClr val="FF0000"/>
                        </a:solidFill>
                      </a:defRPr>
                    </a:pPr>
                    <a:r>
                      <a:rPr lang="en-US" sz="1200" b="1" dirty="0">
                        <a:solidFill>
                          <a:srgbClr val="FF0000"/>
                        </a:solidFill>
                      </a:rPr>
                      <a:t>10</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5DD7-9C48-8A3E-831CD34B2266}"/>
                </c:ext>
              </c:extLst>
            </c:dLbl>
            <c:dLbl>
              <c:idx val="10"/>
              <c:tx>
                <c:rich>
                  <a:bodyPr/>
                  <a:lstStyle/>
                  <a:p>
                    <a:pPr>
                      <a:defRPr sz="1200" b="1">
                        <a:solidFill>
                          <a:srgbClr val="FF0000"/>
                        </a:solidFill>
                      </a:defRPr>
                    </a:pPr>
                    <a:r>
                      <a:rPr lang="en-US" sz="1200" b="1" dirty="0">
                        <a:solidFill>
                          <a:srgbClr val="FF0000"/>
                        </a:solidFill>
                      </a:rPr>
                      <a:t>11</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5DD7-9C48-8A3E-831CD34B2266}"/>
                </c:ext>
              </c:extLst>
            </c:dLbl>
            <c:dLbl>
              <c:idx val="11"/>
              <c:tx>
                <c:rich>
                  <a:bodyPr/>
                  <a:lstStyle/>
                  <a:p>
                    <a:pPr>
                      <a:defRPr sz="1200" b="1">
                        <a:solidFill>
                          <a:srgbClr val="FF0000"/>
                        </a:solidFill>
                      </a:defRPr>
                    </a:pPr>
                    <a:r>
                      <a:rPr lang="en-US" sz="1200" b="1" dirty="0">
                        <a:solidFill>
                          <a:srgbClr val="FF0000"/>
                        </a:solidFill>
                      </a:rPr>
                      <a:t>12</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5DD7-9C48-8A3E-831CD34B2266}"/>
                </c:ext>
              </c:extLst>
            </c:dLbl>
            <c:dLbl>
              <c:idx val="12"/>
              <c:tx>
                <c:rich>
                  <a:bodyPr/>
                  <a:lstStyle/>
                  <a:p>
                    <a:pPr>
                      <a:defRPr sz="1200" b="1">
                        <a:solidFill>
                          <a:srgbClr val="FF0000"/>
                        </a:solidFill>
                      </a:defRPr>
                    </a:pPr>
                    <a:r>
                      <a:rPr lang="en-US" sz="1200" b="1" dirty="0">
                        <a:solidFill>
                          <a:srgbClr val="FF0000"/>
                        </a:solidFill>
                      </a:rPr>
                      <a:t>13</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5DD7-9C48-8A3E-831CD34B2266}"/>
                </c:ext>
              </c:extLst>
            </c:dLbl>
            <c:dLbl>
              <c:idx val="13"/>
              <c:tx>
                <c:rich>
                  <a:bodyPr/>
                  <a:lstStyle/>
                  <a:p>
                    <a:pPr>
                      <a:defRPr sz="1200" b="1">
                        <a:solidFill>
                          <a:srgbClr val="3366FF"/>
                        </a:solidFill>
                      </a:defRPr>
                    </a:pPr>
                    <a:r>
                      <a:rPr lang="en-US" sz="1200" b="1" dirty="0">
                        <a:solidFill>
                          <a:srgbClr val="3366FF"/>
                        </a:solidFill>
                      </a:rPr>
                      <a:t>14</a:t>
                    </a:r>
                    <a:endParaRPr lang="en-US" b="1"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5DD7-9C48-8A3E-831CD34B2266}"/>
                </c:ext>
              </c:extLst>
            </c:dLbl>
            <c:dLbl>
              <c:idx val="14"/>
              <c:tx>
                <c:rich>
                  <a:bodyPr/>
                  <a:lstStyle/>
                  <a:p>
                    <a:pPr>
                      <a:defRPr sz="1200" b="1">
                        <a:solidFill>
                          <a:srgbClr val="3366FF"/>
                        </a:solidFill>
                      </a:defRPr>
                    </a:pPr>
                    <a:r>
                      <a:rPr lang="en-US" sz="1200" b="1" dirty="0">
                        <a:solidFill>
                          <a:srgbClr val="3366FF"/>
                        </a:solidFill>
                      </a:rPr>
                      <a:t>15</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5DD7-9C48-8A3E-831CD34B2266}"/>
                </c:ext>
              </c:extLst>
            </c:dLbl>
            <c:dLbl>
              <c:idx val="15"/>
              <c:tx>
                <c:rich>
                  <a:bodyPr/>
                  <a:lstStyle/>
                  <a:p>
                    <a:pPr>
                      <a:defRPr sz="1200" b="1">
                        <a:solidFill>
                          <a:srgbClr val="3366FF"/>
                        </a:solidFill>
                      </a:defRPr>
                    </a:pPr>
                    <a:r>
                      <a:rPr lang="en-US" sz="1200" b="1" dirty="0">
                        <a:solidFill>
                          <a:srgbClr val="3366FF"/>
                        </a:solidFill>
                      </a:rPr>
                      <a:t>16</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5DD7-9C48-8A3E-831CD34B2266}"/>
                </c:ext>
              </c:extLst>
            </c:dLbl>
            <c:dLbl>
              <c:idx val="16"/>
              <c:tx>
                <c:rich>
                  <a:bodyPr/>
                  <a:lstStyle/>
                  <a:p>
                    <a:pPr>
                      <a:defRPr sz="1200" b="1">
                        <a:solidFill>
                          <a:srgbClr val="3366FF"/>
                        </a:solidFill>
                      </a:defRPr>
                    </a:pPr>
                    <a:r>
                      <a:rPr lang="en-US" sz="1200" b="1" dirty="0">
                        <a:solidFill>
                          <a:srgbClr val="3366FF"/>
                        </a:solidFill>
                      </a:rPr>
                      <a:t>17</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5DD7-9C48-8A3E-831CD34B2266}"/>
                </c:ext>
              </c:extLst>
            </c:dLbl>
            <c:dLbl>
              <c:idx val="17"/>
              <c:tx>
                <c:rich>
                  <a:bodyPr/>
                  <a:lstStyle/>
                  <a:p>
                    <a:pPr>
                      <a:defRPr sz="1200" b="1">
                        <a:solidFill>
                          <a:srgbClr val="3366FF"/>
                        </a:solidFill>
                      </a:defRPr>
                    </a:pPr>
                    <a:r>
                      <a:rPr lang="en-US" sz="1200" b="1" dirty="0">
                        <a:solidFill>
                          <a:srgbClr val="3366FF"/>
                        </a:solidFill>
                      </a:rPr>
                      <a:t>18</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5DD7-9C48-8A3E-831CD34B2266}"/>
                </c:ext>
              </c:extLst>
            </c:dLbl>
            <c:dLbl>
              <c:idx val="18"/>
              <c:tx>
                <c:rich>
                  <a:bodyPr/>
                  <a:lstStyle/>
                  <a:p>
                    <a:pPr>
                      <a:defRPr sz="1200" b="1" baseline="0">
                        <a:solidFill>
                          <a:srgbClr val="3366FF"/>
                        </a:solidFill>
                      </a:defRPr>
                    </a:pPr>
                    <a:r>
                      <a:rPr lang="en-US" sz="1200" b="1" baseline="0" dirty="0">
                        <a:solidFill>
                          <a:srgbClr val="3366FF"/>
                        </a:solidFill>
                      </a:rPr>
                      <a:t>19</a:t>
                    </a:r>
                    <a:endParaRPr lang="en-US" baseline="0"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5DD7-9C48-8A3E-831CD34B2266}"/>
                </c:ext>
              </c:extLst>
            </c:dLbl>
            <c:dLbl>
              <c:idx val="19"/>
              <c:tx>
                <c:rich>
                  <a:bodyPr/>
                  <a:lstStyle/>
                  <a:p>
                    <a:pPr>
                      <a:defRPr sz="1200" b="1">
                        <a:solidFill>
                          <a:srgbClr val="3366FF"/>
                        </a:solidFill>
                      </a:defRPr>
                    </a:pPr>
                    <a:r>
                      <a:rPr lang="en-US" sz="1200" b="1" dirty="0">
                        <a:solidFill>
                          <a:srgbClr val="3366FF"/>
                        </a:solidFill>
                      </a:rPr>
                      <a:t>20</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5DD7-9C48-8A3E-831CD34B2266}"/>
                </c:ext>
              </c:extLst>
            </c:dLbl>
            <c:dLbl>
              <c:idx val="20"/>
              <c:tx>
                <c:rich>
                  <a:bodyPr/>
                  <a:lstStyle/>
                  <a:p>
                    <a:pPr>
                      <a:defRPr sz="1200" b="1">
                        <a:solidFill>
                          <a:srgbClr val="3366FF"/>
                        </a:solidFill>
                      </a:defRPr>
                    </a:pPr>
                    <a:r>
                      <a:rPr lang="en-US" sz="1200" b="1" dirty="0">
                        <a:solidFill>
                          <a:srgbClr val="3366FF"/>
                        </a:solidFill>
                      </a:rPr>
                      <a:t>21</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5DD7-9C48-8A3E-831CD34B2266}"/>
                </c:ext>
              </c:extLst>
            </c:dLbl>
            <c:dLbl>
              <c:idx val="21"/>
              <c:tx>
                <c:rich>
                  <a:bodyPr/>
                  <a:lstStyle/>
                  <a:p>
                    <a:pPr>
                      <a:defRPr sz="1200" b="1">
                        <a:solidFill>
                          <a:srgbClr val="3366FF"/>
                        </a:solidFill>
                      </a:defRPr>
                    </a:pPr>
                    <a:r>
                      <a:rPr lang="en-US" sz="1200" b="1" dirty="0">
                        <a:solidFill>
                          <a:srgbClr val="3366FF"/>
                        </a:solidFill>
                      </a:rPr>
                      <a:t>22</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5DD7-9C48-8A3E-831CD34B2266}"/>
                </c:ext>
              </c:extLst>
            </c:dLbl>
            <c:dLbl>
              <c:idx val="22"/>
              <c:tx>
                <c:rich>
                  <a:bodyPr/>
                  <a:lstStyle/>
                  <a:p>
                    <a:pPr>
                      <a:defRPr sz="1200" b="1">
                        <a:solidFill>
                          <a:srgbClr val="3366FF"/>
                        </a:solidFill>
                      </a:defRPr>
                    </a:pPr>
                    <a:r>
                      <a:rPr lang="en-US" sz="1200" b="1" dirty="0">
                        <a:solidFill>
                          <a:srgbClr val="3366FF"/>
                        </a:solidFill>
                      </a:rPr>
                      <a:t>23</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5DD7-9C48-8A3E-831CD34B2266}"/>
                </c:ext>
              </c:extLst>
            </c:dLbl>
            <c:dLbl>
              <c:idx val="23"/>
              <c:tx>
                <c:rich>
                  <a:bodyPr/>
                  <a:lstStyle/>
                  <a:p>
                    <a:pPr>
                      <a:defRPr sz="1200" b="1">
                        <a:solidFill>
                          <a:srgbClr val="3366FF"/>
                        </a:solidFill>
                      </a:defRPr>
                    </a:pPr>
                    <a:r>
                      <a:rPr lang="en-US" sz="1200" b="1" dirty="0">
                        <a:solidFill>
                          <a:srgbClr val="3366FF"/>
                        </a:solidFill>
                      </a:rPr>
                      <a:t>24</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5DD7-9C48-8A3E-831CD34B2266}"/>
                </c:ext>
              </c:extLst>
            </c:dLbl>
            <c:dLbl>
              <c:idx val="24"/>
              <c:tx>
                <c:rich>
                  <a:bodyPr/>
                  <a:lstStyle/>
                  <a:p>
                    <a:pPr>
                      <a:defRPr sz="1200" b="1">
                        <a:solidFill>
                          <a:srgbClr val="3366FF"/>
                        </a:solidFill>
                      </a:defRPr>
                    </a:pPr>
                    <a:r>
                      <a:rPr lang="en-US" sz="1200" b="1" dirty="0">
                        <a:solidFill>
                          <a:srgbClr val="3366FF"/>
                        </a:solidFill>
                      </a:rPr>
                      <a:t>25</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5DD7-9C48-8A3E-831CD34B2266}"/>
                </c:ext>
              </c:extLst>
            </c:dLbl>
            <c:dLbl>
              <c:idx val="25"/>
              <c:tx>
                <c:rich>
                  <a:bodyPr/>
                  <a:lstStyle/>
                  <a:p>
                    <a:pPr>
                      <a:defRPr sz="1200" b="1">
                        <a:solidFill>
                          <a:srgbClr val="3366FF"/>
                        </a:solidFill>
                      </a:defRPr>
                    </a:pPr>
                    <a:r>
                      <a:rPr lang="en-US" sz="1200" b="1" dirty="0">
                        <a:solidFill>
                          <a:srgbClr val="3366FF"/>
                        </a:solidFill>
                      </a:rPr>
                      <a:t>26</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5DD7-9C48-8A3E-831CD34B2266}"/>
                </c:ext>
              </c:extLst>
            </c:dLbl>
            <c:dLbl>
              <c:idx val="26"/>
              <c:tx>
                <c:rich>
                  <a:bodyPr/>
                  <a:lstStyle/>
                  <a:p>
                    <a:pPr>
                      <a:defRPr sz="1200" b="1">
                        <a:solidFill>
                          <a:srgbClr val="3366FF"/>
                        </a:solidFill>
                      </a:defRPr>
                    </a:pPr>
                    <a:r>
                      <a:rPr lang="en-US" sz="1200" b="1" dirty="0">
                        <a:solidFill>
                          <a:srgbClr val="3366FF"/>
                        </a:solidFill>
                      </a:rPr>
                      <a:t>27</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5DD7-9C48-8A3E-831CD34B2266}"/>
                </c:ext>
              </c:extLst>
            </c:dLbl>
            <c:dLbl>
              <c:idx val="27"/>
              <c:tx>
                <c:rich>
                  <a:bodyPr/>
                  <a:lstStyle/>
                  <a:p>
                    <a:pPr>
                      <a:defRPr sz="1200" b="1">
                        <a:solidFill>
                          <a:srgbClr val="3366FF"/>
                        </a:solidFill>
                      </a:defRPr>
                    </a:pPr>
                    <a:r>
                      <a:rPr lang="en-US" sz="1200" b="1" dirty="0">
                        <a:solidFill>
                          <a:srgbClr val="3366FF"/>
                        </a:solidFill>
                      </a:rPr>
                      <a:t>28</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5DD7-9C48-8A3E-831CD34B2266}"/>
                </c:ext>
              </c:extLst>
            </c:dLbl>
            <c:dLbl>
              <c:idx val="28"/>
              <c:tx>
                <c:rich>
                  <a:bodyPr/>
                  <a:lstStyle/>
                  <a:p>
                    <a:pPr>
                      <a:defRPr sz="1200" b="1">
                        <a:solidFill>
                          <a:srgbClr val="3366FF"/>
                        </a:solidFill>
                      </a:defRPr>
                    </a:pPr>
                    <a:r>
                      <a:rPr lang="en-US" sz="1200" b="1" dirty="0">
                        <a:solidFill>
                          <a:srgbClr val="3366FF"/>
                        </a:solidFill>
                      </a:rPr>
                      <a:t>29</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5DD7-9C48-8A3E-831CD34B2266}"/>
                </c:ext>
              </c:extLst>
            </c:dLbl>
            <c:dLbl>
              <c:idx val="29"/>
              <c:tx>
                <c:rich>
                  <a:bodyPr/>
                  <a:lstStyle/>
                  <a:p>
                    <a:pPr>
                      <a:defRPr sz="1200" b="1">
                        <a:solidFill>
                          <a:srgbClr val="3366FF"/>
                        </a:solidFill>
                      </a:defRPr>
                    </a:pPr>
                    <a:r>
                      <a:rPr lang="en-US" sz="1200" b="1" dirty="0">
                        <a:solidFill>
                          <a:srgbClr val="3366FF"/>
                        </a:solidFill>
                      </a:rPr>
                      <a:t>30</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5DD7-9C48-8A3E-831CD34B2266}"/>
                </c:ext>
              </c:extLst>
            </c:dLbl>
            <c:dLbl>
              <c:idx val="30"/>
              <c:tx>
                <c:rich>
                  <a:bodyPr/>
                  <a:lstStyle/>
                  <a:p>
                    <a:pPr>
                      <a:defRPr sz="1200" b="1">
                        <a:solidFill>
                          <a:srgbClr val="3366FF"/>
                        </a:solidFill>
                      </a:defRPr>
                    </a:pPr>
                    <a:r>
                      <a:rPr lang="en-US" sz="1200" b="1" dirty="0">
                        <a:solidFill>
                          <a:srgbClr val="3366FF"/>
                        </a:solidFill>
                      </a:rPr>
                      <a:t>31</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5DD7-9C48-8A3E-831CD34B2266}"/>
                </c:ext>
              </c:extLst>
            </c:dLbl>
            <c:dLbl>
              <c:idx val="31"/>
              <c:tx>
                <c:rich>
                  <a:bodyPr/>
                  <a:lstStyle/>
                  <a:p>
                    <a:pPr>
                      <a:defRPr sz="1200" b="1" baseline="0">
                        <a:solidFill>
                          <a:srgbClr val="3366FF"/>
                        </a:solidFill>
                      </a:defRPr>
                    </a:pPr>
                    <a:r>
                      <a:rPr lang="en-US" sz="1200" b="1" baseline="0" dirty="0">
                        <a:solidFill>
                          <a:srgbClr val="3366FF"/>
                        </a:solidFill>
                      </a:rPr>
                      <a:t>32</a:t>
                    </a:r>
                    <a:endParaRPr lang="en-US" baseline="0"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5DD7-9C48-8A3E-831CD34B2266}"/>
                </c:ext>
              </c:extLst>
            </c:dLbl>
            <c:dLbl>
              <c:idx val="32"/>
              <c:tx>
                <c:rich>
                  <a:bodyPr/>
                  <a:lstStyle/>
                  <a:p>
                    <a:pPr>
                      <a:defRPr sz="1200" b="1">
                        <a:solidFill>
                          <a:srgbClr val="3366FF"/>
                        </a:solidFill>
                      </a:defRPr>
                    </a:pPr>
                    <a:r>
                      <a:rPr lang="en-US" sz="1200" b="1" dirty="0">
                        <a:solidFill>
                          <a:srgbClr val="3366FF"/>
                        </a:solidFill>
                      </a:rPr>
                      <a:t>33</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5DD7-9C48-8A3E-831CD34B2266}"/>
                </c:ext>
              </c:extLst>
            </c:dLbl>
            <c:dLbl>
              <c:idx val="33"/>
              <c:tx>
                <c:rich>
                  <a:bodyPr/>
                  <a:lstStyle/>
                  <a:p>
                    <a:pPr>
                      <a:defRPr sz="1200" b="1">
                        <a:solidFill>
                          <a:srgbClr val="008000"/>
                        </a:solidFill>
                      </a:defRPr>
                    </a:pPr>
                    <a:r>
                      <a:rPr lang="en-US" sz="1200" b="1" dirty="0">
                        <a:solidFill>
                          <a:srgbClr val="008000"/>
                        </a:solidFill>
                      </a:rPr>
                      <a:t>34</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5DD7-9C48-8A3E-831CD34B2266}"/>
                </c:ext>
              </c:extLst>
            </c:dLbl>
            <c:dLbl>
              <c:idx val="34"/>
              <c:tx>
                <c:rich>
                  <a:bodyPr/>
                  <a:lstStyle/>
                  <a:p>
                    <a:pPr>
                      <a:defRPr sz="1200" b="1">
                        <a:solidFill>
                          <a:srgbClr val="008000"/>
                        </a:solidFill>
                      </a:defRPr>
                    </a:pPr>
                    <a:r>
                      <a:rPr lang="en-US" sz="1200" b="1" dirty="0">
                        <a:solidFill>
                          <a:srgbClr val="008000"/>
                        </a:solidFill>
                      </a:rPr>
                      <a:t>35</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5DD7-9C48-8A3E-831CD34B2266}"/>
                </c:ext>
              </c:extLst>
            </c:dLbl>
            <c:dLbl>
              <c:idx val="35"/>
              <c:tx>
                <c:rich>
                  <a:bodyPr/>
                  <a:lstStyle/>
                  <a:p>
                    <a:pPr>
                      <a:defRPr sz="1200" b="1">
                        <a:solidFill>
                          <a:srgbClr val="008000"/>
                        </a:solidFill>
                      </a:defRPr>
                    </a:pPr>
                    <a:r>
                      <a:rPr lang="en-US" sz="1200" b="1" dirty="0">
                        <a:solidFill>
                          <a:srgbClr val="008000"/>
                        </a:solidFill>
                      </a:rPr>
                      <a:t>36</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5DD7-9C48-8A3E-831CD34B2266}"/>
                </c:ext>
              </c:extLst>
            </c:dLbl>
            <c:dLbl>
              <c:idx val="36"/>
              <c:tx>
                <c:rich>
                  <a:bodyPr/>
                  <a:lstStyle/>
                  <a:p>
                    <a:pPr>
                      <a:defRPr sz="1200" b="1">
                        <a:solidFill>
                          <a:srgbClr val="008000"/>
                        </a:solidFill>
                      </a:defRPr>
                    </a:pPr>
                    <a:r>
                      <a:rPr lang="en-US" sz="1200" b="1" dirty="0">
                        <a:solidFill>
                          <a:srgbClr val="008000"/>
                        </a:solidFill>
                      </a:rPr>
                      <a:t>37</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5DD7-9C48-8A3E-831CD34B2266}"/>
                </c:ext>
              </c:extLst>
            </c:dLbl>
            <c:dLbl>
              <c:idx val="37"/>
              <c:tx>
                <c:rich>
                  <a:bodyPr/>
                  <a:lstStyle/>
                  <a:p>
                    <a:pPr>
                      <a:defRPr sz="1200" b="1" baseline="0">
                        <a:solidFill>
                          <a:srgbClr val="008000"/>
                        </a:solidFill>
                      </a:defRPr>
                    </a:pPr>
                    <a:r>
                      <a:rPr lang="en-US" sz="1200" b="1" baseline="0" dirty="0">
                        <a:solidFill>
                          <a:srgbClr val="008000"/>
                        </a:solidFill>
                      </a:rPr>
                      <a:t>38</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5DD7-9C48-8A3E-831CD34B2266}"/>
                </c:ext>
              </c:extLst>
            </c:dLbl>
            <c:dLbl>
              <c:idx val="38"/>
              <c:tx>
                <c:rich>
                  <a:bodyPr/>
                  <a:lstStyle/>
                  <a:p>
                    <a:pPr>
                      <a:defRPr sz="1200" b="1">
                        <a:solidFill>
                          <a:srgbClr val="008000"/>
                        </a:solidFill>
                      </a:defRPr>
                    </a:pPr>
                    <a:r>
                      <a:rPr lang="en-US" sz="1200" b="1" dirty="0">
                        <a:solidFill>
                          <a:srgbClr val="008000"/>
                        </a:solidFill>
                      </a:rPr>
                      <a:t>39</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6-5DD7-9C48-8A3E-831CD34B2266}"/>
                </c:ext>
              </c:extLst>
            </c:dLbl>
            <c:dLbl>
              <c:idx val="39"/>
              <c:tx>
                <c:rich>
                  <a:bodyPr/>
                  <a:lstStyle/>
                  <a:p>
                    <a:pPr>
                      <a:defRPr sz="1200" b="1" baseline="0">
                        <a:solidFill>
                          <a:srgbClr val="008000"/>
                        </a:solidFill>
                      </a:defRPr>
                    </a:pPr>
                    <a:r>
                      <a:rPr lang="en-US" sz="1200" b="1" baseline="0" dirty="0">
                        <a:solidFill>
                          <a:srgbClr val="008000"/>
                        </a:solidFill>
                      </a:rPr>
                      <a:t>40</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7-5DD7-9C48-8A3E-831CD34B2266}"/>
                </c:ext>
              </c:extLst>
            </c:dLbl>
            <c:dLbl>
              <c:idx val="40"/>
              <c:tx>
                <c:rich>
                  <a:bodyPr/>
                  <a:lstStyle/>
                  <a:p>
                    <a:pPr>
                      <a:defRPr sz="1200" b="1" baseline="0">
                        <a:solidFill>
                          <a:srgbClr val="008000"/>
                        </a:solidFill>
                      </a:defRPr>
                    </a:pPr>
                    <a:r>
                      <a:rPr lang="en-US" b="1" baseline="0" dirty="0">
                        <a:solidFill>
                          <a:srgbClr val="008000"/>
                        </a:solidFill>
                      </a:rPr>
                      <a:t>41</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8-5DD7-9C48-8A3E-831CD34B2266}"/>
                </c:ext>
              </c:extLst>
            </c:dLbl>
            <c:dLbl>
              <c:idx val="41"/>
              <c:tx>
                <c:rich>
                  <a:bodyPr/>
                  <a:lstStyle/>
                  <a:p>
                    <a:pPr>
                      <a:defRPr sz="1200" b="1" baseline="0">
                        <a:solidFill>
                          <a:srgbClr val="008000"/>
                        </a:solidFill>
                      </a:defRPr>
                    </a:pPr>
                    <a:r>
                      <a:rPr lang="en-US" b="1" baseline="0" dirty="0">
                        <a:solidFill>
                          <a:srgbClr val="008000"/>
                        </a:solidFill>
                      </a:rPr>
                      <a:t>42</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9-5DD7-9C48-8A3E-831CD34B2266}"/>
                </c:ext>
              </c:extLst>
            </c:dLbl>
            <c:dLbl>
              <c:idx val="42"/>
              <c:tx>
                <c:rich>
                  <a:bodyPr/>
                  <a:lstStyle/>
                  <a:p>
                    <a:pPr>
                      <a:defRPr sz="1200" b="1">
                        <a:solidFill>
                          <a:srgbClr val="FF6600"/>
                        </a:solidFill>
                      </a:defRPr>
                    </a:pPr>
                    <a:r>
                      <a:rPr lang="en-US" b="1" dirty="0">
                        <a:solidFill>
                          <a:srgbClr val="FF6600"/>
                        </a:solidFill>
                      </a:rPr>
                      <a:t>43</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A-5DD7-9C48-8A3E-831CD34B2266}"/>
                </c:ext>
              </c:extLst>
            </c:dLbl>
            <c:dLbl>
              <c:idx val="43"/>
              <c:tx>
                <c:rich>
                  <a:bodyPr/>
                  <a:lstStyle/>
                  <a:p>
                    <a:pPr>
                      <a:defRPr sz="1200" b="1" baseline="0">
                        <a:solidFill>
                          <a:srgbClr val="FF6600"/>
                        </a:solidFill>
                      </a:defRPr>
                    </a:pPr>
                    <a:r>
                      <a:rPr lang="en-US" b="1" baseline="0" dirty="0">
                        <a:solidFill>
                          <a:srgbClr val="FF6600"/>
                        </a:solidFill>
                      </a:rPr>
                      <a:t>44</a:t>
                    </a:r>
                    <a:endParaRPr lang="en-US" baseline="0"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B-5DD7-9C48-8A3E-831CD34B2266}"/>
                </c:ext>
              </c:extLst>
            </c:dLbl>
            <c:dLbl>
              <c:idx val="44"/>
              <c:tx>
                <c:rich>
                  <a:bodyPr/>
                  <a:lstStyle/>
                  <a:p>
                    <a:pPr>
                      <a:defRPr sz="1200" b="1">
                        <a:solidFill>
                          <a:srgbClr val="FF6600"/>
                        </a:solidFill>
                      </a:defRPr>
                    </a:pPr>
                    <a:r>
                      <a:rPr lang="en-US" b="1" dirty="0">
                        <a:solidFill>
                          <a:srgbClr val="FF6600"/>
                        </a:solidFill>
                      </a:rPr>
                      <a:t>45</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C-5DD7-9C48-8A3E-831CD34B2266}"/>
                </c:ext>
              </c:extLst>
            </c:dLbl>
            <c:dLbl>
              <c:idx val="45"/>
              <c:tx>
                <c:rich>
                  <a:bodyPr/>
                  <a:lstStyle/>
                  <a:p>
                    <a:pPr>
                      <a:defRPr sz="1200" b="1">
                        <a:solidFill>
                          <a:srgbClr val="FF6600"/>
                        </a:solidFill>
                      </a:defRPr>
                    </a:pPr>
                    <a:r>
                      <a:rPr lang="en-US" b="1" dirty="0">
                        <a:solidFill>
                          <a:srgbClr val="FF6600"/>
                        </a:solidFill>
                      </a:rPr>
                      <a:t>46</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D-5DD7-9C48-8A3E-831CD34B2266}"/>
                </c:ext>
              </c:extLst>
            </c:dLbl>
            <c:dLbl>
              <c:idx val="46"/>
              <c:tx>
                <c:rich>
                  <a:bodyPr/>
                  <a:lstStyle/>
                  <a:p>
                    <a:pPr>
                      <a:defRPr sz="1200" b="1">
                        <a:solidFill>
                          <a:srgbClr val="FF6600"/>
                        </a:solidFill>
                      </a:defRPr>
                    </a:pPr>
                    <a:r>
                      <a:rPr lang="en-US" b="1" dirty="0">
                        <a:solidFill>
                          <a:srgbClr val="FF6600"/>
                        </a:solidFill>
                      </a:rPr>
                      <a:t>47</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E-5DD7-9C48-8A3E-831CD34B2266}"/>
                </c:ext>
              </c:extLst>
            </c:dLbl>
            <c:dLbl>
              <c:idx val="47"/>
              <c:tx>
                <c:rich>
                  <a:bodyPr/>
                  <a:lstStyle/>
                  <a:p>
                    <a:pPr>
                      <a:defRPr sz="1200" b="1">
                        <a:solidFill>
                          <a:srgbClr val="FF6600"/>
                        </a:solidFill>
                      </a:defRPr>
                    </a:pPr>
                    <a:r>
                      <a:rPr lang="en-US" b="1" dirty="0">
                        <a:solidFill>
                          <a:srgbClr val="FF6600"/>
                        </a:solidFill>
                      </a:rPr>
                      <a:t>48</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F-5DD7-9C48-8A3E-831CD34B2266}"/>
                </c:ext>
              </c:extLst>
            </c:dLbl>
            <c:dLbl>
              <c:idx val="48"/>
              <c:tx>
                <c:rich>
                  <a:bodyPr/>
                  <a:lstStyle/>
                  <a:p>
                    <a:pPr>
                      <a:defRPr sz="1200" b="1" baseline="0">
                        <a:solidFill>
                          <a:srgbClr val="FF6600"/>
                        </a:solidFill>
                      </a:defRPr>
                    </a:pPr>
                    <a:r>
                      <a:rPr lang="en-US" baseline="0" dirty="0">
                        <a:solidFill>
                          <a:srgbClr val="FF6600"/>
                        </a:solidFill>
                      </a:rPr>
                      <a:t>49</a:t>
                    </a:r>
                  </a:p>
                </c:rich>
              </c:tx>
              <c:spPr>
                <a:noFill/>
                <a:ln>
                  <a:noFill/>
                </a:ln>
                <a:effectLst/>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BF7-4D44-B015-D3918E5E9548}"/>
                </c:ext>
              </c:extLst>
            </c:dLbl>
            <c:dLbl>
              <c:idx val="49"/>
              <c:tx>
                <c:rich>
                  <a:bodyPr/>
                  <a:lstStyle/>
                  <a:p>
                    <a:pPr>
                      <a:defRPr sz="1200" b="1" baseline="0">
                        <a:solidFill>
                          <a:srgbClr val="FF6600"/>
                        </a:solidFill>
                      </a:defRPr>
                    </a:pPr>
                    <a:r>
                      <a:rPr lang="en-US" dirty="0"/>
                      <a:t>50</a:t>
                    </a:r>
                  </a:p>
                </c:rich>
              </c:tx>
              <c:spPr>
                <a:noFill/>
                <a:ln>
                  <a:noFill/>
                </a:ln>
                <a:effectLst/>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9BF7-4D44-B015-D3918E5E9548}"/>
                </c:ext>
              </c:extLst>
            </c:dLbl>
            <c:spPr>
              <a:noFill/>
              <a:ln>
                <a:noFill/>
              </a:ln>
              <a:effectLst/>
            </c:spPr>
            <c:txPr>
              <a:bodyPr/>
              <a:lstStyle/>
              <a:p>
                <a:pPr>
                  <a:defRPr sz="1200" b="1"/>
                </a:pPr>
                <a:endParaRPr lang="en-US"/>
              </a:p>
            </c:txPr>
            <c:dLblPos val="ctr"/>
            <c:showLegendKey val="0"/>
            <c:showVal val="0"/>
            <c:showCatName val="1"/>
            <c:showSerName val="0"/>
            <c:showPercent val="0"/>
            <c:showBubbleSize val="0"/>
            <c:showLeaderLines val="0"/>
            <c:extLst>
              <c:ext xmlns:c15="http://schemas.microsoft.com/office/drawing/2012/chart" uri="{CE6537A1-D6FC-4f65-9D91-7224C49458BB}">
                <c15:showLeaderLines val="0"/>
              </c:ext>
            </c:extLst>
          </c:dLbls>
          <c:xVal>
            <c:numRef>
              <c:f>Sheet1!$A$2:$A$51</c:f>
              <c:numCache>
                <c:formatCode>0%</c:formatCode>
                <c:ptCount val="50"/>
                <c:pt idx="0">
                  <c:v>0.58571428571428574</c:v>
                </c:pt>
                <c:pt idx="1">
                  <c:v>0.72779369627507162</c:v>
                </c:pt>
                <c:pt idx="2">
                  <c:v>0.64655172413793105</c:v>
                </c:pt>
                <c:pt idx="3">
                  <c:v>0.52857142857142858</c:v>
                </c:pt>
                <c:pt idx="4">
                  <c:v>0.49283667621776506</c:v>
                </c:pt>
                <c:pt idx="5">
                  <c:v>0.46857142857142858</c:v>
                </c:pt>
                <c:pt idx="6">
                  <c:v>0.41666666666666669</c:v>
                </c:pt>
                <c:pt idx="7">
                  <c:v>0.45375722543352603</c:v>
                </c:pt>
                <c:pt idx="8">
                  <c:v>0.58739255014326652</c:v>
                </c:pt>
                <c:pt idx="9">
                  <c:v>0.38505747126436779</c:v>
                </c:pt>
                <c:pt idx="10">
                  <c:v>0.43181818181818182</c:v>
                </c:pt>
                <c:pt idx="11">
                  <c:v>0.39772727272727271</c:v>
                </c:pt>
                <c:pt idx="12">
                  <c:v>0.34090909090909088</c:v>
                </c:pt>
                <c:pt idx="13">
                  <c:v>0.55681818181818177</c:v>
                </c:pt>
                <c:pt idx="14">
                  <c:v>0.53409090909090906</c:v>
                </c:pt>
                <c:pt idx="15">
                  <c:v>0.55681818181818177</c:v>
                </c:pt>
                <c:pt idx="16">
                  <c:v>0.45454545454545453</c:v>
                </c:pt>
                <c:pt idx="17">
                  <c:v>0.46590909090909088</c:v>
                </c:pt>
                <c:pt idx="18">
                  <c:v>0.5</c:v>
                </c:pt>
                <c:pt idx="19">
                  <c:v>0.42045454545454547</c:v>
                </c:pt>
                <c:pt idx="20">
                  <c:v>0.42045454545454547</c:v>
                </c:pt>
                <c:pt idx="21">
                  <c:v>0.72727272727272729</c:v>
                </c:pt>
                <c:pt idx="22">
                  <c:v>0.53409090909090906</c:v>
                </c:pt>
                <c:pt idx="23">
                  <c:v>0.59090909090909094</c:v>
                </c:pt>
                <c:pt idx="24">
                  <c:v>0.67045454545454541</c:v>
                </c:pt>
                <c:pt idx="25">
                  <c:v>0.42045454545454547</c:v>
                </c:pt>
                <c:pt idx="26">
                  <c:v>0.59090909090909094</c:v>
                </c:pt>
                <c:pt idx="27">
                  <c:v>0.46590909090909088</c:v>
                </c:pt>
                <c:pt idx="28">
                  <c:v>0.72727272727272729</c:v>
                </c:pt>
                <c:pt idx="29">
                  <c:v>0.47328244274809161</c:v>
                </c:pt>
                <c:pt idx="30">
                  <c:v>0.46183206106870228</c:v>
                </c:pt>
                <c:pt idx="31">
                  <c:v>0.42748091603053434</c:v>
                </c:pt>
                <c:pt idx="32">
                  <c:v>0.5572519083969466</c:v>
                </c:pt>
                <c:pt idx="33">
                  <c:v>0.5971428571428572</c:v>
                </c:pt>
                <c:pt idx="34">
                  <c:v>0.50716332378223494</c:v>
                </c:pt>
                <c:pt idx="35">
                  <c:v>0.60632183908045978</c:v>
                </c:pt>
                <c:pt idx="36">
                  <c:v>0.73623188405797102</c:v>
                </c:pt>
                <c:pt idx="37">
                  <c:v>0.66987179487179482</c:v>
                </c:pt>
                <c:pt idx="38">
                  <c:v>0.44802867383512546</c:v>
                </c:pt>
                <c:pt idx="39">
                  <c:v>0.50769230769230766</c:v>
                </c:pt>
                <c:pt idx="40">
                  <c:v>0.61538461538461542</c:v>
                </c:pt>
                <c:pt idx="41">
                  <c:v>0.52459016393442626</c:v>
                </c:pt>
                <c:pt idx="42">
                  <c:v>0.66569767441860461</c:v>
                </c:pt>
                <c:pt idx="43">
                  <c:v>0.39436619718309857</c:v>
                </c:pt>
                <c:pt idx="44">
                  <c:v>0.36923076923076925</c:v>
                </c:pt>
                <c:pt idx="45">
                  <c:v>0.55500000000000005</c:v>
                </c:pt>
                <c:pt idx="46">
                  <c:v>0.33976833976833976</c:v>
                </c:pt>
                <c:pt idx="47">
                  <c:v>0.46703296703296704</c:v>
                </c:pt>
                <c:pt idx="48">
                  <c:v>0.66559485530546625</c:v>
                </c:pt>
                <c:pt idx="49">
                  <c:v>0.44502617801047123</c:v>
                </c:pt>
              </c:numCache>
            </c:numRef>
          </c:xVal>
          <c:yVal>
            <c:numRef>
              <c:f>Sheet1!$B$2:$B$51</c:f>
              <c:numCache>
                <c:formatCode>0.0000</c:formatCode>
                <c:ptCount val="50"/>
                <c:pt idx="0">
                  <c:v>0.56459095807263127</c:v>
                </c:pt>
                <c:pt idx="1">
                  <c:v>0.53455703155440615</c:v>
                </c:pt>
                <c:pt idx="2">
                  <c:v>0.71432066946515971</c:v>
                </c:pt>
                <c:pt idx="3">
                  <c:v>0.56383468493221356</c:v>
                </c:pt>
                <c:pt idx="4">
                  <c:v>0.49450544538638552</c:v>
                </c:pt>
                <c:pt idx="5">
                  <c:v>0.62306226873953185</c:v>
                </c:pt>
                <c:pt idx="6">
                  <c:v>0.54357976730162327</c:v>
                </c:pt>
                <c:pt idx="7">
                  <c:v>0.52716620084137056</c:v>
                </c:pt>
                <c:pt idx="8">
                  <c:v>0.65347122146439052</c:v>
                </c:pt>
                <c:pt idx="9">
                  <c:v>0.60664761715138893</c:v>
                </c:pt>
                <c:pt idx="10">
                  <c:v>0.52172854195136165</c:v>
                </c:pt>
                <c:pt idx="11">
                  <c:v>0.54796323931928681</c:v>
                </c:pt>
                <c:pt idx="12">
                  <c:v>0.4924734070980149</c:v>
                </c:pt>
                <c:pt idx="13">
                  <c:v>0.5164150120251928</c:v>
                </c:pt>
                <c:pt idx="14">
                  <c:v>0.51323059198054433</c:v>
                </c:pt>
                <c:pt idx="15">
                  <c:v>0.48326694915838792</c:v>
                </c:pt>
                <c:pt idx="16">
                  <c:v>0.57254449418968689</c:v>
                </c:pt>
                <c:pt idx="17">
                  <c:v>0.56478035828640039</c:v>
                </c:pt>
                <c:pt idx="18">
                  <c:v>0.51589030830974036</c:v>
                </c:pt>
                <c:pt idx="19">
                  <c:v>0.55149998756035357</c:v>
                </c:pt>
                <c:pt idx="20">
                  <c:v>0.56507089831733592</c:v>
                </c:pt>
                <c:pt idx="21">
                  <c:v>0.40894925977317148</c:v>
                </c:pt>
                <c:pt idx="22">
                  <c:v>0.430333261737811</c:v>
                </c:pt>
                <c:pt idx="23">
                  <c:v>0.46040794470207391</c:v>
                </c:pt>
                <c:pt idx="24">
                  <c:v>0.50955702579587192</c:v>
                </c:pt>
                <c:pt idx="25">
                  <c:v>0.39807886466594172</c:v>
                </c:pt>
                <c:pt idx="26">
                  <c:v>0.43501747675101382</c:v>
                </c:pt>
                <c:pt idx="27">
                  <c:v>0.44667505516494133</c:v>
                </c:pt>
                <c:pt idx="28">
                  <c:v>0.42970796876744533</c:v>
                </c:pt>
                <c:pt idx="29">
                  <c:v>0.57360982322999221</c:v>
                </c:pt>
                <c:pt idx="30">
                  <c:v>0.58671949390063205</c:v>
                </c:pt>
                <c:pt idx="31">
                  <c:v>0.54564577734578479</c:v>
                </c:pt>
                <c:pt idx="32">
                  <c:v>0.60250603952021953</c:v>
                </c:pt>
                <c:pt idx="33">
                  <c:v>0.63938224134360122</c:v>
                </c:pt>
                <c:pt idx="34">
                  <c:v>0.46208005639770872</c:v>
                </c:pt>
                <c:pt idx="35">
                  <c:v>0.68550838304008699</c:v>
                </c:pt>
                <c:pt idx="36">
                  <c:v>0.55551637505666351</c:v>
                </c:pt>
                <c:pt idx="37">
                  <c:v>0.58939231216006427</c:v>
                </c:pt>
                <c:pt idx="38">
                  <c:v>0.56770664991787489</c:v>
                </c:pt>
                <c:pt idx="39">
                  <c:v>0.60818088467933107</c:v>
                </c:pt>
                <c:pt idx="40">
                  <c:v>0.66567542193096851</c:v>
                </c:pt>
                <c:pt idx="41">
                  <c:v>0.57796676626096566</c:v>
                </c:pt>
                <c:pt idx="42">
                  <c:v>0.32184373619774925</c:v>
                </c:pt>
                <c:pt idx="43">
                  <c:v>0.46674351469402131</c:v>
                </c:pt>
                <c:pt idx="44">
                  <c:v>0.44541190321318674</c:v>
                </c:pt>
                <c:pt idx="45">
                  <c:v>0.37064644000188557</c:v>
                </c:pt>
                <c:pt idx="46">
                  <c:v>0.43680234064497409</c:v>
                </c:pt>
                <c:pt idx="47">
                  <c:v>0.308292803286765</c:v>
                </c:pt>
                <c:pt idx="48">
                  <c:v>0.4107784954484035</c:v>
                </c:pt>
                <c:pt idx="49">
                  <c:v>0.30998509179179728</c:v>
                </c:pt>
              </c:numCache>
            </c:numRef>
          </c:yVal>
          <c:smooth val="0"/>
          <c:extLst>
            <c:ext xmlns:c16="http://schemas.microsoft.com/office/drawing/2014/chart" uri="{C3380CC4-5D6E-409C-BE32-E72D297353CC}">
              <c16:uniqueId val="{00000030-5DD7-9C48-8A3E-831CD34B2266}"/>
            </c:ext>
          </c:extLst>
        </c:ser>
        <c:dLbls>
          <c:showLegendKey val="0"/>
          <c:showVal val="0"/>
          <c:showCatName val="0"/>
          <c:showSerName val="0"/>
          <c:showPercent val="0"/>
          <c:showBubbleSize val="0"/>
        </c:dLbls>
        <c:axId val="-2042477608"/>
        <c:axId val="-2042472008"/>
      </c:scatterChart>
      <c:valAx>
        <c:axId val="-2042477608"/>
        <c:scaling>
          <c:orientation val="minMax"/>
          <c:max val="1"/>
          <c:min val="0"/>
        </c:scaling>
        <c:delete val="0"/>
        <c:axPos val="b"/>
        <c:title>
          <c:tx>
            <c:rich>
              <a:bodyPr/>
              <a:lstStyle/>
              <a:p>
                <a:pPr>
                  <a:defRPr sz="1000"/>
                </a:pPr>
                <a:r>
                  <a:rPr lang="en-US" sz="1000" dirty="0"/>
                  <a:t>Perception Rating (8-10)</a:t>
                </a:r>
              </a:p>
            </c:rich>
          </c:tx>
          <c:overlay val="0"/>
        </c:title>
        <c:numFmt formatCode="0%" sourceLinked="1"/>
        <c:majorTickMark val="out"/>
        <c:minorTickMark val="none"/>
        <c:tickLblPos val="nextTo"/>
        <c:txPr>
          <a:bodyPr/>
          <a:lstStyle/>
          <a:p>
            <a:pPr>
              <a:defRPr sz="800"/>
            </a:pPr>
            <a:endParaRPr lang="en-US"/>
          </a:p>
        </c:txPr>
        <c:crossAx val="-2042472008"/>
        <c:crosses val="autoZero"/>
        <c:crossBetween val="midCat"/>
      </c:valAx>
      <c:valAx>
        <c:axId val="-2042472008"/>
        <c:scaling>
          <c:orientation val="minMax"/>
          <c:max val="0.8"/>
          <c:min val="0.1"/>
        </c:scaling>
        <c:delete val="0"/>
        <c:axPos val="l"/>
        <c:title>
          <c:tx>
            <c:rich>
              <a:bodyPr rot="-5400000" vert="horz"/>
              <a:lstStyle/>
              <a:p>
                <a:pPr>
                  <a:defRPr sz="1000"/>
                </a:pPr>
                <a:r>
                  <a:rPr lang="en-US" sz="1000" dirty="0"/>
                  <a:t>Impact on Quality of</a:t>
                </a:r>
                <a:r>
                  <a:rPr lang="en-US" sz="1000" baseline="0" dirty="0"/>
                  <a:t> Overall Experience</a:t>
                </a:r>
                <a:endParaRPr lang="en-US" sz="1000" dirty="0"/>
              </a:p>
            </c:rich>
          </c:tx>
          <c:overlay val="0"/>
        </c:title>
        <c:numFmt formatCode="0.0000" sourceLinked="1"/>
        <c:majorTickMark val="out"/>
        <c:minorTickMark val="none"/>
        <c:tickLblPos val="nextTo"/>
        <c:txPr>
          <a:bodyPr/>
          <a:lstStyle/>
          <a:p>
            <a:pPr>
              <a:defRPr sz="800"/>
            </a:pPr>
            <a:endParaRPr lang="en-US"/>
          </a:p>
        </c:txPr>
        <c:crossAx val="-2042477608"/>
        <c:crosses val="autoZero"/>
        <c:crossBetween val="midCat"/>
      </c:valAx>
      <c:spPr>
        <a:noFill/>
        <a:ln w="25400">
          <a:solidFill>
            <a:schemeClr val="tx1"/>
          </a:solidFill>
        </a:ln>
      </c:spPr>
    </c:plotArea>
    <c:plotVisOnly val="1"/>
    <c:dispBlanksAs val="gap"/>
    <c:showDLblsOverMax val="0"/>
  </c:chart>
  <c:txPr>
    <a:bodyPr/>
    <a:lstStyle/>
    <a:p>
      <a:pPr>
        <a:defRPr sz="1800"/>
      </a:pPr>
      <a:endParaRPr lang="en-US"/>
    </a:p>
  </c:txPr>
  <c:externalData r:id="rId2">
    <c:autoUpdate val="0"/>
  </c:externalData>
  <c:userShapes r:id="rId3"/>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UNDERSTANDING THE DRIVERS OF QUALITY OF OVERALL EXPERIENCE</a:t>
            </a:r>
          </a:p>
          <a:p>
            <a:pPr>
              <a:defRPr sz="1200"/>
            </a:pPr>
            <a:r>
              <a:rPr lang="en-US" sz="1200" dirty="0"/>
              <a:t>Derived</a:t>
            </a:r>
            <a:r>
              <a:rPr lang="en-US" sz="1200" baseline="0" dirty="0"/>
              <a:t> Importance – MASTER’S ONLINE</a:t>
            </a:r>
            <a:endParaRPr lang="en-US" sz="1200" dirty="0"/>
          </a:p>
        </c:rich>
      </c:tx>
      <c:overlay val="0"/>
    </c:title>
    <c:autoTitleDeleted val="0"/>
    <c:plotArea>
      <c:layout>
        <c:manualLayout>
          <c:layoutTarget val="inner"/>
          <c:xMode val="edge"/>
          <c:yMode val="edge"/>
          <c:x val="0.49676528150744198"/>
          <c:y val="9.7461928934010095E-2"/>
          <c:w val="0.45988211733648898"/>
          <c:h val="0.86954314720812198"/>
        </c:manualLayout>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FF00"/>
                </a:gs>
              </a:gsLst>
              <a:lin ang="1620000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0-7B16-5B46-AD51-E6059A612F60}"/>
              </c:ext>
            </c:extLst>
          </c:dPt>
          <c:dPt>
            <c:idx val="1"/>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4-7B16-5B46-AD51-E6059A612F60}"/>
              </c:ext>
            </c:extLst>
          </c:dPt>
          <c:dPt>
            <c:idx val="2"/>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5-7B16-5B46-AD51-E6059A612F60}"/>
              </c:ext>
            </c:extLst>
          </c:dPt>
          <c:dPt>
            <c:idx val="3"/>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1-7B16-5B46-AD51-E6059A612F60}"/>
              </c:ext>
            </c:extLst>
          </c:dPt>
          <c:dPt>
            <c:idx val="4"/>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6-7B16-5B46-AD51-E6059A612F60}"/>
              </c:ext>
            </c:extLst>
          </c:dPt>
          <c:dPt>
            <c:idx val="5"/>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2-7B16-5B46-AD51-E6059A612F60}"/>
              </c:ext>
            </c:extLst>
          </c:dPt>
          <c:dPt>
            <c:idx val="6"/>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7-7B16-5B46-AD51-E6059A612F60}"/>
              </c:ext>
            </c:extLst>
          </c:dPt>
          <c:dPt>
            <c:idx val="7"/>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C-7B16-5B46-AD51-E6059A612F60}"/>
              </c:ext>
            </c:extLst>
          </c:dPt>
          <c:dPt>
            <c:idx val="8"/>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8-7B16-5B46-AD51-E6059A612F60}"/>
              </c:ext>
            </c:extLst>
          </c:dPt>
          <c:dPt>
            <c:idx val="9"/>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D-7B16-5B46-AD51-E6059A612F60}"/>
              </c:ext>
            </c:extLst>
          </c:dPt>
          <c:dPt>
            <c:idx val="10"/>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9-7B16-5B46-AD51-E6059A612F60}"/>
              </c:ext>
            </c:extLst>
          </c:dPt>
          <c:dPt>
            <c:idx val="11"/>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A-7B16-5B46-AD51-E6059A612F60}"/>
              </c:ext>
            </c:extLst>
          </c:dPt>
          <c:dPt>
            <c:idx val="12"/>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E-7B16-5B46-AD51-E6059A612F60}"/>
              </c:ext>
            </c:extLst>
          </c:dPt>
          <c:dPt>
            <c:idx val="13"/>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B-7B16-5B46-AD51-E6059A612F60}"/>
              </c:ext>
            </c:extLst>
          </c:dPt>
          <c:dPt>
            <c:idx val="14"/>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3-7B16-5B46-AD51-E6059A612F60}"/>
              </c:ext>
            </c:extLst>
          </c:dPt>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Sheet1!$A$2:$A$16</c:f>
              <c:strCache>
                <c:ptCount val="15"/>
                <c:pt idx="0">
                  <c:v>Quality of teaching </c:v>
                </c:pt>
                <c:pt idx="1">
                  <c:v>Support of students by faculty</c:v>
                </c:pt>
                <c:pt idx="2">
                  <c:v>Confident that faculty care about my well-being</c:v>
                </c:pt>
                <c:pt idx="3">
                  <c:v>Relevance of required courses to my professional objectives </c:v>
                </c:pt>
                <c:pt idx="4">
                  <c:v>Program support for my personal commitments</c:v>
                </c:pt>
                <c:pt idx="5">
                  <c:v>Adequate support for students with academic difficulties</c:v>
                </c:pt>
                <c:pt idx="6">
                  <c:v>Students have opportunity to influence program decisions</c:v>
                </c:pt>
                <c:pt idx="7">
                  <c:v>(NT) Timeliness of advice/assistance from program</c:v>
                </c:pt>
                <c:pt idx="8">
                  <c:v>Made aware of opportunities to interact across academic disciplines</c:v>
                </c:pt>
                <c:pt idx="9">
                  <c:v>(NT) Mentoring on navigating systems/culture of graduate education </c:v>
                </c:pt>
                <c:pt idx="10">
                  <c:v>Availability of professional development opportunities</c:v>
                </c:pt>
                <c:pt idx="11">
                  <c:v>Effectiveness of orientation to understand process of completing degree</c:v>
                </c:pt>
                <c:pt idx="12">
                  <c:v>(NT) Guidance on career options </c:v>
                </c:pt>
                <c:pt idx="13">
                  <c:v>Support of students for each other</c:v>
                </c:pt>
                <c:pt idx="14">
                  <c:v>Courses are up-to-date in my field</c:v>
                </c:pt>
              </c:strCache>
            </c:strRef>
          </c:cat>
          <c:val>
            <c:numRef>
              <c:f>Sheet1!$B$2:$B$16</c:f>
              <c:numCache>
                <c:formatCode>0.0000</c:formatCode>
                <c:ptCount val="15"/>
                <c:pt idx="0">
                  <c:v>0.77682538949241664</c:v>
                </c:pt>
                <c:pt idx="1">
                  <c:v>0.72363824846692437</c:v>
                </c:pt>
                <c:pt idx="2">
                  <c:v>0.64566376144814219</c:v>
                </c:pt>
                <c:pt idx="3">
                  <c:v>0.60290078206256348</c:v>
                </c:pt>
                <c:pt idx="4">
                  <c:v>0.59397030675774076</c:v>
                </c:pt>
                <c:pt idx="5">
                  <c:v>0.58384287660618461</c:v>
                </c:pt>
                <c:pt idx="6">
                  <c:v>0.57031896711800878</c:v>
                </c:pt>
                <c:pt idx="7">
                  <c:v>0.56495952757558321</c:v>
                </c:pt>
                <c:pt idx="8">
                  <c:v>0.54968041923057021</c:v>
                </c:pt>
                <c:pt idx="9">
                  <c:v>0.54579606062769814</c:v>
                </c:pt>
                <c:pt idx="10">
                  <c:v>0.52636975193246793</c:v>
                </c:pt>
                <c:pt idx="11">
                  <c:v>0.50742073151799783</c:v>
                </c:pt>
                <c:pt idx="12">
                  <c:v>0.50418019425133109</c:v>
                </c:pt>
                <c:pt idx="13">
                  <c:v>0.50160660297146498</c:v>
                </c:pt>
                <c:pt idx="14">
                  <c:v>0.50111491770542405</c:v>
                </c:pt>
              </c:numCache>
            </c:numRef>
          </c:val>
          <c:extLst>
            <c:ext xmlns:c16="http://schemas.microsoft.com/office/drawing/2014/chart" uri="{C3380CC4-5D6E-409C-BE32-E72D297353CC}">
              <c16:uniqueId val="{00000000-45E9-C540-85A4-5AEB0FA8CBDF}"/>
            </c:ext>
          </c:extLst>
        </c:ser>
        <c:dLbls>
          <c:showLegendKey val="0"/>
          <c:showVal val="0"/>
          <c:showCatName val="0"/>
          <c:showSerName val="0"/>
          <c:showPercent val="0"/>
          <c:showBubbleSize val="0"/>
        </c:dLbls>
        <c:gapWidth val="50"/>
        <c:axId val="-2044899176"/>
        <c:axId val="-2044896168"/>
      </c:barChart>
      <c:catAx>
        <c:axId val="-2044899176"/>
        <c:scaling>
          <c:orientation val="maxMin"/>
        </c:scaling>
        <c:delete val="0"/>
        <c:axPos val="l"/>
        <c:numFmt formatCode="General" sourceLinked="0"/>
        <c:majorTickMark val="out"/>
        <c:minorTickMark val="none"/>
        <c:tickLblPos val="nextTo"/>
        <c:txPr>
          <a:bodyPr/>
          <a:lstStyle/>
          <a:p>
            <a:pPr>
              <a:defRPr sz="800"/>
            </a:pPr>
            <a:endParaRPr lang="en-US"/>
          </a:p>
        </c:txPr>
        <c:crossAx val="-2044896168"/>
        <c:crosses val="autoZero"/>
        <c:auto val="1"/>
        <c:lblAlgn val="ctr"/>
        <c:lblOffset val="100"/>
        <c:noMultiLvlLbl val="0"/>
      </c:catAx>
      <c:valAx>
        <c:axId val="-2044896168"/>
        <c:scaling>
          <c:orientation val="minMax"/>
          <c:max val="0.8"/>
          <c:min val="0"/>
        </c:scaling>
        <c:delete val="1"/>
        <c:axPos val="t"/>
        <c:numFmt formatCode="0.0000" sourceLinked="1"/>
        <c:majorTickMark val="out"/>
        <c:minorTickMark val="none"/>
        <c:tickLblPos val="nextTo"/>
        <c:crossAx val="-204489917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UNDERSTANDING THE DRIVERS OF QUALITY OF OVERALL EXPERIENCE</a:t>
            </a:r>
          </a:p>
          <a:p>
            <a:pPr>
              <a:defRPr sz="1200"/>
            </a:pPr>
            <a:r>
              <a:rPr lang="en-US" sz="1200" dirty="0"/>
              <a:t>Derived</a:t>
            </a:r>
            <a:r>
              <a:rPr lang="en-US" sz="1200" baseline="0" dirty="0"/>
              <a:t> Importance – MASTER’S ONLINE</a:t>
            </a:r>
            <a:endParaRPr lang="en-US" sz="1200" dirty="0"/>
          </a:p>
        </c:rich>
      </c:tx>
      <c:overlay val="0"/>
    </c:title>
    <c:autoTitleDeleted val="0"/>
    <c:plotArea>
      <c:layout>
        <c:manualLayout>
          <c:layoutTarget val="inner"/>
          <c:xMode val="edge"/>
          <c:yMode val="edge"/>
          <c:x val="0.49676528150744198"/>
          <c:y val="9.7461928934010095E-2"/>
          <c:w val="0.45988211733648898"/>
          <c:h val="0.86954314720812198"/>
        </c:manualLayout>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FF00"/>
                </a:gs>
              </a:gsLst>
              <a:lin ang="1620000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0-5E8F-554A-950C-CF2DF2B7801D}"/>
              </c:ext>
            </c:extLst>
          </c:dPt>
          <c:dPt>
            <c:idx val="1"/>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6-5E8F-554A-950C-CF2DF2B7801D}"/>
              </c:ext>
            </c:extLst>
          </c:dPt>
          <c:dPt>
            <c:idx val="2"/>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1-5E8F-554A-950C-CF2DF2B7801D}"/>
              </c:ext>
            </c:extLst>
          </c:dPt>
          <c:dPt>
            <c:idx val="3"/>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5-5E8F-554A-950C-CF2DF2B7801D}"/>
              </c:ext>
            </c:extLst>
          </c:dPt>
          <c:dPt>
            <c:idx val="4"/>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07-5E8F-554A-950C-CF2DF2B7801D}"/>
              </c:ext>
            </c:extLst>
          </c:dPt>
          <c:dPt>
            <c:idx val="5"/>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2-5E8F-554A-950C-CF2DF2B7801D}"/>
              </c:ext>
            </c:extLst>
          </c:dPt>
          <c:dPt>
            <c:idx val="6"/>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08-5E8F-554A-950C-CF2DF2B7801D}"/>
              </c:ext>
            </c:extLst>
          </c:dPt>
          <c:dPt>
            <c:idx val="7"/>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3-5E8F-554A-950C-CF2DF2B7801D}"/>
              </c:ext>
            </c:extLst>
          </c:dPt>
          <c:dPt>
            <c:idx val="8"/>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4-5E8F-554A-950C-CF2DF2B7801D}"/>
              </c:ext>
            </c:extLst>
          </c:dPt>
          <c:dPt>
            <c:idx val="9"/>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09-5E8F-554A-950C-CF2DF2B7801D}"/>
              </c:ext>
            </c:extLst>
          </c:dPt>
          <c:dPt>
            <c:idx val="10"/>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0A-5E8F-554A-950C-CF2DF2B7801D}"/>
              </c:ext>
            </c:extLst>
          </c:dPt>
          <c:dPt>
            <c:idx val="11"/>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0B-5E8F-554A-950C-CF2DF2B7801D}"/>
              </c:ext>
            </c:extLst>
          </c:dPt>
          <c:dPt>
            <c:idx val="12"/>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0C-5E8F-554A-950C-CF2DF2B7801D}"/>
              </c:ext>
            </c:extLst>
          </c:dPt>
          <c:dPt>
            <c:idx val="13"/>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0D-5E8F-554A-950C-CF2DF2B7801D}"/>
              </c:ext>
            </c:extLst>
          </c:dPt>
          <c:dPt>
            <c:idx val="14"/>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0E-5E8F-554A-950C-CF2DF2B7801D}"/>
              </c:ext>
            </c:extLst>
          </c:dPt>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Sheet1!$A$2:$A$16</c:f>
              <c:strCache>
                <c:ptCount val="15"/>
                <c:pt idx="0">
                  <c:v>Clarity of graduation requirements </c:v>
                </c:pt>
                <c:pt idx="1">
                  <c:v>(NT) Course selection </c:v>
                </c:pt>
                <c:pt idx="2">
                  <c:v>Availability of courses I need to complete my degree </c:v>
                </c:pt>
                <c:pt idx="3">
                  <c:v>Availability of social engagement opportunities</c:v>
                </c:pt>
                <c:pt idx="4">
                  <c:v>Comfort in approaching program/dept. about financial support</c:v>
                </c:pt>
                <c:pt idx="5">
                  <c:v>Sufficient feedback for students not passing Ph.D qualifying exams</c:v>
                </c:pt>
                <c:pt idx="6">
                  <c:v>Students are provided adequate information about financial support</c:v>
                </c:pt>
                <c:pt idx="7">
                  <c:v>Information to pass Ph.D qualifying exams clearly conveyed</c:v>
                </c:pt>
                <c:pt idx="8">
                  <c:v>Ph.D qualifying exams assess student's ability fairly</c:v>
                </c:pt>
                <c:pt idx="9">
                  <c:v>Program/dept. has resources to find financial support</c:v>
                </c:pt>
                <c:pt idx="10">
                  <c:v>Belief that I ain getting paid fairly for program work</c:v>
                </c:pt>
                <c:pt idx="11">
                  <c:v>Take home pay is competitive to that of comparable institutions</c:v>
                </c:pt>
                <c:pt idx="12">
                  <c:v>Clarity in understanding cost-of-living prior to attendance</c:v>
                </c:pt>
                <c:pt idx="13">
                  <c:v>Compensation level is comparable to that of comparable institutions</c:v>
                </c:pt>
                <c:pt idx="14">
                  <c:v>Confident that I have funds to complete graduate education</c:v>
                </c:pt>
              </c:strCache>
            </c:strRef>
          </c:cat>
          <c:val>
            <c:numRef>
              <c:f>Sheet1!$B$2:$B$16</c:f>
              <c:numCache>
                <c:formatCode>0.0000</c:formatCode>
                <c:ptCount val="15"/>
                <c:pt idx="0">
                  <c:v>0.46775875297105185</c:v>
                </c:pt>
                <c:pt idx="1">
                  <c:v>0.46075598966539066</c:v>
                </c:pt>
                <c:pt idx="2">
                  <c:v>0.45039214350344181</c:v>
                </c:pt>
                <c:pt idx="3">
                  <c:v>0.44651152489622342</c:v>
                </c:pt>
                <c:pt idx="4">
                  <c:v>0.42194653419702655</c:v>
                </c:pt>
                <c:pt idx="5">
                  <c:v>0.41011698302828492</c:v>
                </c:pt>
                <c:pt idx="6">
                  <c:v>0.37512775179972052</c:v>
                </c:pt>
                <c:pt idx="7">
                  <c:v>0.37180180390150758</c:v>
                </c:pt>
                <c:pt idx="8">
                  <c:v>0.3559796860977702</c:v>
                </c:pt>
                <c:pt idx="9">
                  <c:v>0.3512341698336966</c:v>
                </c:pt>
                <c:pt idx="10">
                  <c:v>0.32710758981656279</c:v>
                </c:pt>
                <c:pt idx="11">
                  <c:v>0.24589376501464183</c:v>
                </c:pt>
                <c:pt idx="12">
                  <c:v>0.23333094012940278</c:v>
                </c:pt>
                <c:pt idx="13">
                  <c:v>0.19017890003220592</c:v>
                </c:pt>
                <c:pt idx="14">
                  <c:v>0.16225045983097325</c:v>
                </c:pt>
              </c:numCache>
            </c:numRef>
          </c:val>
          <c:extLst>
            <c:ext xmlns:c16="http://schemas.microsoft.com/office/drawing/2014/chart" uri="{C3380CC4-5D6E-409C-BE32-E72D297353CC}">
              <c16:uniqueId val="{00000000-45E9-C540-85A4-5AEB0FA8CBDF}"/>
            </c:ext>
          </c:extLst>
        </c:ser>
        <c:dLbls>
          <c:showLegendKey val="0"/>
          <c:showVal val="0"/>
          <c:showCatName val="0"/>
          <c:showSerName val="0"/>
          <c:showPercent val="0"/>
          <c:showBubbleSize val="0"/>
        </c:dLbls>
        <c:gapWidth val="50"/>
        <c:axId val="-2044899176"/>
        <c:axId val="-2044896168"/>
      </c:barChart>
      <c:catAx>
        <c:axId val="-2044899176"/>
        <c:scaling>
          <c:orientation val="maxMin"/>
        </c:scaling>
        <c:delete val="0"/>
        <c:axPos val="l"/>
        <c:numFmt formatCode="General" sourceLinked="0"/>
        <c:majorTickMark val="out"/>
        <c:minorTickMark val="none"/>
        <c:tickLblPos val="nextTo"/>
        <c:txPr>
          <a:bodyPr/>
          <a:lstStyle/>
          <a:p>
            <a:pPr>
              <a:defRPr sz="800"/>
            </a:pPr>
            <a:endParaRPr lang="en-US"/>
          </a:p>
        </c:txPr>
        <c:crossAx val="-2044896168"/>
        <c:crosses val="autoZero"/>
        <c:auto val="1"/>
        <c:lblAlgn val="ctr"/>
        <c:lblOffset val="100"/>
        <c:noMultiLvlLbl val="0"/>
      </c:catAx>
      <c:valAx>
        <c:axId val="-2044896168"/>
        <c:scaling>
          <c:orientation val="minMax"/>
          <c:max val="0.8"/>
          <c:min val="0"/>
        </c:scaling>
        <c:delete val="1"/>
        <c:axPos val="t"/>
        <c:numFmt formatCode="0.0000" sourceLinked="1"/>
        <c:majorTickMark val="out"/>
        <c:minorTickMark val="none"/>
        <c:tickLblPos val="nextTo"/>
        <c:crossAx val="-204489917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Perception Improvement</a:t>
            </a:r>
            <a:r>
              <a:rPr lang="en-US" sz="1200" baseline="0" dirty="0"/>
              <a:t> Analysis – Master’s ONLINE</a:t>
            </a:r>
            <a:endParaRPr lang="en-US" sz="1200" dirty="0"/>
          </a:p>
        </c:rich>
      </c:tx>
      <c:overlay val="0"/>
    </c:title>
    <c:autoTitleDeleted val="0"/>
    <c:plotArea>
      <c:layout>
        <c:manualLayout>
          <c:layoutTarget val="inner"/>
          <c:xMode val="edge"/>
          <c:yMode val="edge"/>
          <c:x val="9.1154280057098094E-2"/>
          <c:y val="8.5000000000000006E-2"/>
          <c:w val="0.88019443293272503"/>
          <c:h val="0.81175769506084505"/>
        </c:manualLayout>
      </c:layout>
      <c:scatterChart>
        <c:scatterStyle val="lineMarker"/>
        <c:varyColors val="0"/>
        <c:ser>
          <c:idx val="0"/>
          <c:order val="0"/>
          <c:tx>
            <c:strRef>
              <c:f>Sheet1!$B$1</c:f>
              <c:strCache>
                <c:ptCount val="1"/>
                <c:pt idx="0">
                  <c:v>Y-Value 1</c:v>
                </c:pt>
              </c:strCache>
            </c:strRef>
          </c:tx>
          <c:spPr>
            <a:ln w="47625">
              <a:noFill/>
            </a:ln>
          </c:spPr>
          <c:marker>
            <c:symbol val="none"/>
          </c:marker>
          <c:dPt>
            <c:idx val="1"/>
            <c:bubble3D val="0"/>
            <c:extLst>
              <c:ext xmlns:c16="http://schemas.microsoft.com/office/drawing/2014/chart" uri="{C3380CC4-5D6E-409C-BE32-E72D297353CC}">
                <c16:uniqueId val="{00000000-5DD7-9C48-8A3E-831CD34B2266}"/>
              </c:ext>
            </c:extLst>
          </c:dPt>
          <c:dPt>
            <c:idx val="3"/>
            <c:bubble3D val="0"/>
            <c:extLst>
              <c:ext xmlns:c16="http://schemas.microsoft.com/office/drawing/2014/chart" uri="{C3380CC4-5D6E-409C-BE32-E72D297353CC}">
                <c16:uniqueId val="{00000001-5DD7-9C48-8A3E-831CD34B2266}"/>
              </c:ext>
            </c:extLst>
          </c:dPt>
          <c:dPt>
            <c:idx val="6"/>
            <c:bubble3D val="0"/>
            <c:extLst>
              <c:ext xmlns:c16="http://schemas.microsoft.com/office/drawing/2014/chart" uri="{C3380CC4-5D6E-409C-BE32-E72D297353CC}">
                <c16:uniqueId val="{00000002-5DD7-9C48-8A3E-831CD34B2266}"/>
              </c:ext>
            </c:extLst>
          </c:dPt>
          <c:dPt>
            <c:idx val="7"/>
            <c:bubble3D val="0"/>
            <c:extLst>
              <c:ext xmlns:c16="http://schemas.microsoft.com/office/drawing/2014/chart" uri="{C3380CC4-5D6E-409C-BE32-E72D297353CC}">
                <c16:uniqueId val="{00000003-5DD7-9C48-8A3E-831CD34B2266}"/>
              </c:ext>
            </c:extLst>
          </c:dPt>
          <c:dPt>
            <c:idx val="10"/>
            <c:bubble3D val="0"/>
            <c:extLst>
              <c:ext xmlns:c16="http://schemas.microsoft.com/office/drawing/2014/chart" uri="{C3380CC4-5D6E-409C-BE32-E72D297353CC}">
                <c16:uniqueId val="{00000004-5DD7-9C48-8A3E-831CD34B2266}"/>
              </c:ext>
            </c:extLst>
          </c:dPt>
          <c:dPt>
            <c:idx val="11"/>
            <c:bubble3D val="0"/>
            <c:extLst>
              <c:ext xmlns:c16="http://schemas.microsoft.com/office/drawing/2014/chart" uri="{C3380CC4-5D6E-409C-BE32-E72D297353CC}">
                <c16:uniqueId val="{00000005-5DD7-9C48-8A3E-831CD34B2266}"/>
              </c:ext>
            </c:extLst>
          </c:dPt>
          <c:dPt>
            <c:idx val="17"/>
            <c:bubble3D val="0"/>
            <c:extLst>
              <c:ext xmlns:c16="http://schemas.microsoft.com/office/drawing/2014/chart" uri="{C3380CC4-5D6E-409C-BE32-E72D297353CC}">
                <c16:uniqueId val="{00000006-5DD7-9C48-8A3E-831CD34B2266}"/>
              </c:ext>
            </c:extLst>
          </c:dPt>
          <c:dPt>
            <c:idx val="23"/>
            <c:bubble3D val="0"/>
            <c:extLst>
              <c:ext xmlns:c16="http://schemas.microsoft.com/office/drawing/2014/chart" uri="{C3380CC4-5D6E-409C-BE32-E72D297353CC}">
                <c16:uniqueId val="{00000007-5DD7-9C48-8A3E-831CD34B2266}"/>
              </c:ext>
            </c:extLst>
          </c:dPt>
          <c:dPt>
            <c:idx val="29"/>
            <c:bubble3D val="0"/>
            <c:extLst>
              <c:ext xmlns:c16="http://schemas.microsoft.com/office/drawing/2014/chart" uri="{C3380CC4-5D6E-409C-BE32-E72D297353CC}">
                <c16:uniqueId val="{00000008-5DD7-9C48-8A3E-831CD34B2266}"/>
              </c:ext>
            </c:extLst>
          </c:dPt>
          <c:dPt>
            <c:idx val="31"/>
            <c:bubble3D val="0"/>
            <c:extLst>
              <c:ext xmlns:c16="http://schemas.microsoft.com/office/drawing/2014/chart" uri="{C3380CC4-5D6E-409C-BE32-E72D297353CC}">
                <c16:uniqueId val="{00000009-5DD7-9C48-8A3E-831CD34B2266}"/>
              </c:ext>
            </c:extLst>
          </c:dPt>
          <c:dPt>
            <c:idx val="32"/>
            <c:bubble3D val="0"/>
            <c:extLst>
              <c:ext xmlns:c16="http://schemas.microsoft.com/office/drawing/2014/chart" uri="{C3380CC4-5D6E-409C-BE32-E72D297353CC}">
                <c16:uniqueId val="{0000000A-5DD7-9C48-8A3E-831CD34B2266}"/>
              </c:ext>
            </c:extLst>
          </c:dPt>
          <c:dLbls>
            <c:dLbl>
              <c:idx val="0"/>
              <c:tx>
                <c:rich>
                  <a:bodyPr/>
                  <a:lstStyle/>
                  <a:p>
                    <a:pPr>
                      <a:defRPr sz="1200" b="1">
                        <a:solidFill>
                          <a:srgbClr val="FF0000"/>
                        </a:solidFill>
                      </a:defRPr>
                    </a:pPr>
                    <a:r>
                      <a:rPr lang="en-US" sz="1200" b="1" dirty="0">
                        <a:solidFill>
                          <a:srgbClr val="FF0000"/>
                        </a:solidFill>
                      </a:rPr>
                      <a:t>1</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5DD7-9C48-8A3E-831CD34B2266}"/>
                </c:ext>
              </c:extLst>
            </c:dLbl>
            <c:dLbl>
              <c:idx val="1"/>
              <c:tx>
                <c:rich>
                  <a:bodyPr/>
                  <a:lstStyle/>
                  <a:p>
                    <a:pPr>
                      <a:defRPr sz="1200" b="1">
                        <a:solidFill>
                          <a:srgbClr val="FF0000"/>
                        </a:solidFill>
                      </a:defRPr>
                    </a:pPr>
                    <a:r>
                      <a:rPr lang="en-US" sz="1200" b="1" dirty="0">
                        <a:solidFill>
                          <a:srgbClr val="FF0000"/>
                        </a:solidFill>
                      </a:rPr>
                      <a:t>2</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DD7-9C48-8A3E-831CD34B2266}"/>
                </c:ext>
              </c:extLst>
            </c:dLbl>
            <c:dLbl>
              <c:idx val="2"/>
              <c:tx>
                <c:rich>
                  <a:bodyPr/>
                  <a:lstStyle/>
                  <a:p>
                    <a:pPr>
                      <a:defRPr sz="1200" b="1">
                        <a:solidFill>
                          <a:srgbClr val="FF0000"/>
                        </a:solidFill>
                      </a:defRPr>
                    </a:pPr>
                    <a:r>
                      <a:rPr lang="en-US" sz="1200" b="1" dirty="0">
                        <a:solidFill>
                          <a:srgbClr val="FF0000"/>
                        </a:solidFill>
                      </a:rPr>
                      <a:t>3</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5DD7-9C48-8A3E-831CD34B2266}"/>
                </c:ext>
              </c:extLst>
            </c:dLbl>
            <c:dLbl>
              <c:idx val="3"/>
              <c:tx>
                <c:rich>
                  <a:bodyPr/>
                  <a:lstStyle/>
                  <a:p>
                    <a:pPr>
                      <a:defRPr sz="1200" b="1">
                        <a:solidFill>
                          <a:srgbClr val="FF0000"/>
                        </a:solidFill>
                      </a:defRPr>
                    </a:pPr>
                    <a:r>
                      <a:rPr lang="en-US" sz="1200" b="1" dirty="0">
                        <a:solidFill>
                          <a:srgbClr val="FF0000"/>
                        </a:solidFill>
                      </a:rPr>
                      <a:t>4</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5DD7-9C48-8A3E-831CD34B2266}"/>
                </c:ext>
              </c:extLst>
            </c:dLbl>
            <c:dLbl>
              <c:idx val="4"/>
              <c:tx>
                <c:rich>
                  <a:bodyPr/>
                  <a:lstStyle/>
                  <a:p>
                    <a:pPr>
                      <a:defRPr sz="1200" b="1">
                        <a:solidFill>
                          <a:srgbClr val="FF0000"/>
                        </a:solidFill>
                      </a:defRPr>
                    </a:pPr>
                    <a:r>
                      <a:rPr lang="en-US" sz="1200" b="1" dirty="0">
                        <a:solidFill>
                          <a:srgbClr val="FF0000"/>
                        </a:solidFill>
                      </a:rPr>
                      <a:t>5</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5DD7-9C48-8A3E-831CD34B2266}"/>
                </c:ext>
              </c:extLst>
            </c:dLbl>
            <c:dLbl>
              <c:idx val="5"/>
              <c:tx>
                <c:rich>
                  <a:bodyPr/>
                  <a:lstStyle/>
                  <a:p>
                    <a:pPr>
                      <a:defRPr sz="1200" b="1">
                        <a:solidFill>
                          <a:srgbClr val="FF0000"/>
                        </a:solidFill>
                      </a:defRPr>
                    </a:pPr>
                    <a:r>
                      <a:rPr lang="en-US" sz="1200" b="1" dirty="0">
                        <a:solidFill>
                          <a:srgbClr val="FF0000"/>
                        </a:solidFill>
                      </a:rPr>
                      <a:t>6</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5DD7-9C48-8A3E-831CD34B2266}"/>
                </c:ext>
              </c:extLst>
            </c:dLbl>
            <c:dLbl>
              <c:idx val="6"/>
              <c:tx>
                <c:rich>
                  <a:bodyPr/>
                  <a:lstStyle/>
                  <a:p>
                    <a:pPr>
                      <a:defRPr sz="1200" b="1">
                        <a:solidFill>
                          <a:srgbClr val="FF0000"/>
                        </a:solidFill>
                      </a:defRPr>
                    </a:pPr>
                    <a:r>
                      <a:rPr lang="en-US" sz="1200" b="1" dirty="0">
                        <a:solidFill>
                          <a:srgbClr val="FF0000"/>
                        </a:solidFill>
                      </a:rPr>
                      <a:t>7</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5DD7-9C48-8A3E-831CD34B2266}"/>
                </c:ext>
              </c:extLst>
            </c:dLbl>
            <c:dLbl>
              <c:idx val="7"/>
              <c:tx>
                <c:rich>
                  <a:bodyPr/>
                  <a:lstStyle/>
                  <a:p>
                    <a:pPr>
                      <a:defRPr sz="1200" b="1">
                        <a:solidFill>
                          <a:srgbClr val="FF0000"/>
                        </a:solidFill>
                      </a:defRPr>
                    </a:pPr>
                    <a:r>
                      <a:rPr lang="en-US" sz="1200" b="1" dirty="0">
                        <a:solidFill>
                          <a:srgbClr val="FF0000"/>
                        </a:solidFill>
                      </a:rPr>
                      <a:t>8</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5DD7-9C48-8A3E-831CD34B2266}"/>
                </c:ext>
              </c:extLst>
            </c:dLbl>
            <c:dLbl>
              <c:idx val="8"/>
              <c:tx>
                <c:rich>
                  <a:bodyPr/>
                  <a:lstStyle/>
                  <a:p>
                    <a:pPr>
                      <a:defRPr sz="1200" b="1">
                        <a:solidFill>
                          <a:srgbClr val="FF0000"/>
                        </a:solidFill>
                      </a:defRPr>
                    </a:pPr>
                    <a:r>
                      <a:rPr lang="en-US" sz="1200" b="1" dirty="0">
                        <a:solidFill>
                          <a:srgbClr val="FF0000"/>
                        </a:solidFill>
                      </a:rPr>
                      <a:t>9</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5DD7-9C48-8A3E-831CD34B2266}"/>
                </c:ext>
              </c:extLst>
            </c:dLbl>
            <c:dLbl>
              <c:idx val="9"/>
              <c:tx>
                <c:rich>
                  <a:bodyPr/>
                  <a:lstStyle/>
                  <a:p>
                    <a:pPr>
                      <a:defRPr sz="1200" b="1">
                        <a:solidFill>
                          <a:srgbClr val="FF0000"/>
                        </a:solidFill>
                      </a:defRPr>
                    </a:pPr>
                    <a:r>
                      <a:rPr lang="en-US" sz="1200" b="1" dirty="0">
                        <a:solidFill>
                          <a:srgbClr val="FF0000"/>
                        </a:solidFill>
                      </a:rPr>
                      <a:t>10</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5DD7-9C48-8A3E-831CD34B2266}"/>
                </c:ext>
              </c:extLst>
            </c:dLbl>
            <c:dLbl>
              <c:idx val="10"/>
              <c:tx>
                <c:rich>
                  <a:bodyPr/>
                  <a:lstStyle/>
                  <a:p>
                    <a:pPr>
                      <a:defRPr sz="1200" b="1">
                        <a:solidFill>
                          <a:srgbClr val="FF0000"/>
                        </a:solidFill>
                      </a:defRPr>
                    </a:pPr>
                    <a:r>
                      <a:rPr lang="en-US" sz="1200" b="1" dirty="0">
                        <a:solidFill>
                          <a:srgbClr val="FF0000"/>
                        </a:solidFill>
                      </a:rPr>
                      <a:t>11</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5DD7-9C48-8A3E-831CD34B2266}"/>
                </c:ext>
              </c:extLst>
            </c:dLbl>
            <c:dLbl>
              <c:idx val="11"/>
              <c:tx>
                <c:rich>
                  <a:bodyPr/>
                  <a:lstStyle/>
                  <a:p>
                    <a:pPr>
                      <a:defRPr sz="1200" b="1">
                        <a:solidFill>
                          <a:srgbClr val="FF0000"/>
                        </a:solidFill>
                      </a:defRPr>
                    </a:pPr>
                    <a:r>
                      <a:rPr lang="en-US" sz="1200" b="1" dirty="0">
                        <a:solidFill>
                          <a:srgbClr val="FF0000"/>
                        </a:solidFill>
                      </a:rPr>
                      <a:t>12</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5DD7-9C48-8A3E-831CD34B2266}"/>
                </c:ext>
              </c:extLst>
            </c:dLbl>
            <c:dLbl>
              <c:idx val="12"/>
              <c:tx>
                <c:rich>
                  <a:bodyPr/>
                  <a:lstStyle/>
                  <a:p>
                    <a:pPr>
                      <a:defRPr sz="1200" b="1">
                        <a:solidFill>
                          <a:srgbClr val="FF0000"/>
                        </a:solidFill>
                      </a:defRPr>
                    </a:pPr>
                    <a:r>
                      <a:rPr lang="en-US" sz="1200" b="1" dirty="0">
                        <a:solidFill>
                          <a:srgbClr val="FF0000"/>
                        </a:solidFill>
                      </a:rPr>
                      <a:t>13</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5DD7-9C48-8A3E-831CD34B2266}"/>
                </c:ext>
              </c:extLst>
            </c:dLbl>
            <c:dLbl>
              <c:idx val="13"/>
              <c:tx>
                <c:rich>
                  <a:bodyPr/>
                  <a:lstStyle/>
                  <a:p>
                    <a:pPr>
                      <a:defRPr sz="1200" b="1">
                        <a:solidFill>
                          <a:srgbClr val="3366FF"/>
                        </a:solidFill>
                      </a:defRPr>
                    </a:pPr>
                    <a:r>
                      <a:rPr lang="en-US" sz="1200" b="1" dirty="0">
                        <a:solidFill>
                          <a:srgbClr val="3366FF"/>
                        </a:solidFill>
                      </a:rPr>
                      <a:t>14</a:t>
                    </a:r>
                    <a:endParaRPr lang="en-US" b="1"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5DD7-9C48-8A3E-831CD34B2266}"/>
                </c:ext>
              </c:extLst>
            </c:dLbl>
            <c:dLbl>
              <c:idx val="14"/>
              <c:tx>
                <c:rich>
                  <a:bodyPr/>
                  <a:lstStyle/>
                  <a:p>
                    <a:pPr>
                      <a:defRPr sz="1200" b="1">
                        <a:solidFill>
                          <a:srgbClr val="3366FF"/>
                        </a:solidFill>
                      </a:defRPr>
                    </a:pPr>
                    <a:r>
                      <a:rPr lang="en-US" sz="1200" b="1" dirty="0">
                        <a:solidFill>
                          <a:srgbClr val="3366FF"/>
                        </a:solidFill>
                      </a:rPr>
                      <a:t>15</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5DD7-9C48-8A3E-831CD34B2266}"/>
                </c:ext>
              </c:extLst>
            </c:dLbl>
            <c:dLbl>
              <c:idx val="15"/>
              <c:tx>
                <c:rich>
                  <a:bodyPr/>
                  <a:lstStyle/>
                  <a:p>
                    <a:pPr>
                      <a:defRPr sz="1200" b="1">
                        <a:solidFill>
                          <a:srgbClr val="3366FF"/>
                        </a:solidFill>
                      </a:defRPr>
                    </a:pPr>
                    <a:r>
                      <a:rPr lang="en-US" sz="1200" b="1" dirty="0">
                        <a:solidFill>
                          <a:srgbClr val="3366FF"/>
                        </a:solidFill>
                      </a:rPr>
                      <a:t>16</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5DD7-9C48-8A3E-831CD34B2266}"/>
                </c:ext>
              </c:extLst>
            </c:dLbl>
            <c:dLbl>
              <c:idx val="16"/>
              <c:tx>
                <c:rich>
                  <a:bodyPr/>
                  <a:lstStyle/>
                  <a:p>
                    <a:pPr>
                      <a:defRPr sz="1200" b="1">
                        <a:solidFill>
                          <a:srgbClr val="3366FF"/>
                        </a:solidFill>
                      </a:defRPr>
                    </a:pPr>
                    <a:r>
                      <a:rPr lang="en-US" sz="1200" b="1" dirty="0">
                        <a:solidFill>
                          <a:srgbClr val="3366FF"/>
                        </a:solidFill>
                      </a:rPr>
                      <a:t>17</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5DD7-9C48-8A3E-831CD34B2266}"/>
                </c:ext>
              </c:extLst>
            </c:dLbl>
            <c:dLbl>
              <c:idx val="17"/>
              <c:tx>
                <c:rich>
                  <a:bodyPr/>
                  <a:lstStyle/>
                  <a:p>
                    <a:pPr>
                      <a:defRPr sz="1200" b="1">
                        <a:solidFill>
                          <a:srgbClr val="3366FF"/>
                        </a:solidFill>
                      </a:defRPr>
                    </a:pPr>
                    <a:r>
                      <a:rPr lang="en-US" sz="1200" b="1" dirty="0">
                        <a:solidFill>
                          <a:srgbClr val="3366FF"/>
                        </a:solidFill>
                      </a:rPr>
                      <a:t>18</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5DD7-9C48-8A3E-831CD34B2266}"/>
                </c:ext>
              </c:extLst>
            </c:dLbl>
            <c:dLbl>
              <c:idx val="18"/>
              <c:tx>
                <c:rich>
                  <a:bodyPr/>
                  <a:lstStyle/>
                  <a:p>
                    <a:pPr>
                      <a:defRPr sz="1200" b="1" baseline="0">
                        <a:solidFill>
                          <a:srgbClr val="3366FF"/>
                        </a:solidFill>
                      </a:defRPr>
                    </a:pPr>
                    <a:r>
                      <a:rPr lang="en-US" sz="1200" b="1" baseline="0" dirty="0">
                        <a:solidFill>
                          <a:srgbClr val="3366FF"/>
                        </a:solidFill>
                      </a:rPr>
                      <a:t>19</a:t>
                    </a:r>
                    <a:endParaRPr lang="en-US" baseline="0"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5DD7-9C48-8A3E-831CD34B2266}"/>
                </c:ext>
              </c:extLst>
            </c:dLbl>
            <c:dLbl>
              <c:idx val="19"/>
              <c:tx>
                <c:rich>
                  <a:bodyPr/>
                  <a:lstStyle/>
                  <a:p>
                    <a:pPr>
                      <a:defRPr sz="1200" b="1">
                        <a:solidFill>
                          <a:srgbClr val="3366FF"/>
                        </a:solidFill>
                      </a:defRPr>
                    </a:pPr>
                    <a:r>
                      <a:rPr lang="en-US" sz="1200" b="1" dirty="0">
                        <a:solidFill>
                          <a:srgbClr val="3366FF"/>
                        </a:solidFill>
                      </a:rPr>
                      <a:t>20</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5DD7-9C48-8A3E-831CD34B2266}"/>
                </c:ext>
              </c:extLst>
            </c:dLbl>
            <c:dLbl>
              <c:idx val="20"/>
              <c:tx>
                <c:rich>
                  <a:bodyPr/>
                  <a:lstStyle/>
                  <a:p>
                    <a:pPr>
                      <a:defRPr sz="1200" b="1">
                        <a:solidFill>
                          <a:srgbClr val="3366FF"/>
                        </a:solidFill>
                      </a:defRPr>
                    </a:pPr>
                    <a:r>
                      <a:rPr lang="en-US" sz="1200" b="1" dirty="0">
                        <a:solidFill>
                          <a:srgbClr val="3366FF"/>
                        </a:solidFill>
                      </a:rPr>
                      <a:t>21</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5DD7-9C48-8A3E-831CD34B2266}"/>
                </c:ext>
              </c:extLst>
            </c:dLbl>
            <c:dLbl>
              <c:idx val="21"/>
              <c:tx>
                <c:rich>
                  <a:bodyPr/>
                  <a:lstStyle/>
                  <a:p>
                    <a:pPr>
                      <a:defRPr sz="1200" b="1">
                        <a:solidFill>
                          <a:srgbClr val="3366FF"/>
                        </a:solidFill>
                      </a:defRPr>
                    </a:pPr>
                    <a:r>
                      <a:rPr lang="en-US" sz="1200" b="1" dirty="0">
                        <a:solidFill>
                          <a:srgbClr val="3366FF"/>
                        </a:solidFill>
                      </a:rPr>
                      <a:t>22</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5DD7-9C48-8A3E-831CD34B2266}"/>
                </c:ext>
              </c:extLst>
            </c:dLbl>
            <c:dLbl>
              <c:idx val="22"/>
              <c:tx>
                <c:rich>
                  <a:bodyPr/>
                  <a:lstStyle/>
                  <a:p>
                    <a:pPr>
                      <a:defRPr sz="1200" b="1">
                        <a:solidFill>
                          <a:srgbClr val="3366FF"/>
                        </a:solidFill>
                      </a:defRPr>
                    </a:pPr>
                    <a:r>
                      <a:rPr lang="en-US" sz="1200" b="1" dirty="0">
                        <a:solidFill>
                          <a:srgbClr val="3366FF"/>
                        </a:solidFill>
                      </a:rPr>
                      <a:t>23</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5DD7-9C48-8A3E-831CD34B2266}"/>
                </c:ext>
              </c:extLst>
            </c:dLbl>
            <c:dLbl>
              <c:idx val="23"/>
              <c:tx>
                <c:rich>
                  <a:bodyPr/>
                  <a:lstStyle/>
                  <a:p>
                    <a:pPr>
                      <a:defRPr sz="1200" b="1">
                        <a:solidFill>
                          <a:srgbClr val="3366FF"/>
                        </a:solidFill>
                      </a:defRPr>
                    </a:pPr>
                    <a:r>
                      <a:rPr lang="en-US" sz="1200" b="1" dirty="0">
                        <a:solidFill>
                          <a:srgbClr val="3366FF"/>
                        </a:solidFill>
                      </a:rPr>
                      <a:t>24</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5DD7-9C48-8A3E-831CD34B2266}"/>
                </c:ext>
              </c:extLst>
            </c:dLbl>
            <c:dLbl>
              <c:idx val="24"/>
              <c:tx>
                <c:rich>
                  <a:bodyPr/>
                  <a:lstStyle/>
                  <a:p>
                    <a:pPr>
                      <a:defRPr sz="1200" b="1">
                        <a:solidFill>
                          <a:srgbClr val="3366FF"/>
                        </a:solidFill>
                      </a:defRPr>
                    </a:pPr>
                    <a:r>
                      <a:rPr lang="en-US" sz="1200" b="1" dirty="0">
                        <a:solidFill>
                          <a:srgbClr val="3366FF"/>
                        </a:solidFill>
                      </a:rPr>
                      <a:t>25</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5DD7-9C48-8A3E-831CD34B2266}"/>
                </c:ext>
              </c:extLst>
            </c:dLbl>
            <c:dLbl>
              <c:idx val="25"/>
              <c:tx>
                <c:rich>
                  <a:bodyPr/>
                  <a:lstStyle/>
                  <a:p>
                    <a:pPr>
                      <a:defRPr sz="1200" b="1">
                        <a:solidFill>
                          <a:srgbClr val="3366FF"/>
                        </a:solidFill>
                      </a:defRPr>
                    </a:pPr>
                    <a:r>
                      <a:rPr lang="en-US" sz="1200" b="1" dirty="0">
                        <a:solidFill>
                          <a:srgbClr val="3366FF"/>
                        </a:solidFill>
                      </a:rPr>
                      <a:t>26</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5DD7-9C48-8A3E-831CD34B2266}"/>
                </c:ext>
              </c:extLst>
            </c:dLbl>
            <c:dLbl>
              <c:idx val="26"/>
              <c:tx>
                <c:rich>
                  <a:bodyPr/>
                  <a:lstStyle/>
                  <a:p>
                    <a:pPr>
                      <a:defRPr sz="1200" b="1">
                        <a:solidFill>
                          <a:srgbClr val="3366FF"/>
                        </a:solidFill>
                      </a:defRPr>
                    </a:pPr>
                    <a:r>
                      <a:rPr lang="en-US" sz="1200" b="1" dirty="0">
                        <a:solidFill>
                          <a:srgbClr val="3366FF"/>
                        </a:solidFill>
                      </a:rPr>
                      <a:t>27</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5DD7-9C48-8A3E-831CD34B2266}"/>
                </c:ext>
              </c:extLst>
            </c:dLbl>
            <c:dLbl>
              <c:idx val="27"/>
              <c:tx>
                <c:rich>
                  <a:bodyPr/>
                  <a:lstStyle/>
                  <a:p>
                    <a:pPr>
                      <a:defRPr sz="1200" b="1">
                        <a:solidFill>
                          <a:srgbClr val="3366FF"/>
                        </a:solidFill>
                      </a:defRPr>
                    </a:pPr>
                    <a:r>
                      <a:rPr lang="en-US" sz="1200" b="1" dirty="0">
                        <a:solidFill>
                          <a:srgbClr val="3366FF"/>
                        </a:solidFill>
                      </a:rPr>
                      <a:t>28</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5DD7-9C48-8A3E-831CD34B2266}"/>
                </c:ext>
              </c:extLst>
            </c:dLbl>
            <c:dLbl>
              <c:idx val="28"/>
              <c:tx>
                <c:rich>
                  <a:bodyPr/>
                  <a:lstStyle/>
                  <a:p>
                    <a:pPr>
                      <a:defRPr sz="1200" b="1">
                        <a:solidFill>
                          <a:srgbClr val="3366FF"/>
                        </a:solidFill>
                      </a:defRPr>
                    </a:pPr>
                    <a:r>
                      <a:rPr lang="en-US" sz="1200" b="1" dirty="0">
                        <a:solidFill>
                          <a:srgbClr val="3366FF"/>
                        </a:solidFill>
                      </a:rPr>
                      <a:t>29</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5DD7-9C48-8A3E-831CD34B2266}"/>
                </c:ext>
              </c:extLst>
            </c:dLbl>
            <c:dLbl>
              <c:idx val="29"/>
              <c:tx>
                <c:rich>
                  <a:bodyPr/>
                  <a:lstStyle/>
                  <a:p>
                    <a:pPr>
                      <a:defRPr sz="1200" b="1">
                        <a:solidFill>
                          <a:srgbClr val="3366FF"/>
                        </a:solidFill>
                      </a:defRPr>
                    </a:pPr>
                    <a:r>
                      <a:rPr lang="en-US" sz="1200" b="1" dirty="0">
                        <a:solidFill>
                          <a:srgbClr val="3366FF"/>
                        </a:solidFill>
                      </a:rPr>
                      <a:t>30</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5DD7-9C48-8A3E-831CD34B2266}"/>
                </c:ext>
              </c:extLst>
            </c:dLbl>
            <c:dLbl>
              <c:idx val="30"/>
              <c:tx>
                <c:rich>
                  <a:bodyPr/>
                  <a:lstStyle/>
                  <a:p>
                    <a:pPr>
                      <a:defRPr sz="1200" b="1">
                        <a:solidFill>
                          <a:srgbClr val="3366FF"/>
                        </a:solidFill>
                      </a:defRPr>
                    </a:pPr>
                    <a:r>
                      <a:rPr lang="en-US" sz="1200" b="1" dirty="0">
                        <a:solidFill>
                          <a:srgbClr val="3366FF"/>
                        </a:solidFill>
                      </a:rPr>
                      <a:t>31</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5DD7-9C48-8A3E-831CD34B2266}"/>
                </c:ext>
              </c:extLst>
            </c:dLbl>
            <c:dLbl>
              <c:idx val="31"/>
              <c:tx>
                <c:rich>
                  <a:bodyPr/>
                  <a:lstStyle/>
                  <a:p>
                    <a:pPr>
                      <a:defRPr sz="1200" b="1" baseline="0">
                        <a:solidFill>
                          <a:srgbClr val="3366FF"/>
                        </a:solidFill>
                      </a:defRPr>
                    </a:pPr>
                    <a:r>
                      <a:rPr lang="en-US" sz="1200" b="1" baseline="0" dirty="0">
                        <a:solidFill>
                          <a:srgbClr val="3366FF"/>
                        </a:solidFill>
                      </a:rPr>
                      <a:t>32</a:t>
                    </a:r>
                    <a:endParaRPr lang="en-US" baseline="0"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5DD7-9C48-8A3E-831CD34B2266}"/>
                </c:ext>
              </c:extLst>
            </c:dLbl>
            <c:dLbl>
              <c:idx val="32"/>
              <c:tx>
                <c:rich>
                  <a:bodyPr/>
                  <a:lstStyle/>
                  <a:p>
                    <a:pPr>
                      <a:defRPr sz="1200" b="1">
                        <a:solidFill>
                          <a:srgbClr val="3366FF"/>
                        </a:solidFill>
                      </a:defRPr>
                    </a:pPr>
                    <a:r>
                      <a:rPr lang="en-US" sz="1200" b="1" dirty="0">
                        <a:solidFill>
                          <a:srgbClr val="3366FF"/>
                        </a:solidFill>
                      </a:rPr>
                      <a:t>33</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5DD7-9C48-8A3E-831CD34B2266}"/>
                </c:ext>
              </c:extLst>
            </c:dLbl>
            <c:dLbl>
              <c:idx val="33"/>
              <c:tx>
                <c:rich>
                  <a:bodyPr/>
                  <a:lstStyle/>
                  <a:p>
                    <a:pPr>
                      <a:defRPr sz="1200" b="1">
                        <a:solidFill>
                          <a:srgbClr val="008000"/>
                        </a:solidFill>
                      </a:defRPr>
                    </a:pPr>
                    <a:r>
                      <a:rPr lang="en-US" sz="1200" b="1" dirty="0">
                        <a:solidFill>
                          <a:srgbClr val="008000"/>
                        </a:solidFill>
                      </a:rPr>
                      <a:t>34</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5DD7-9C48-8A3E-831CD34B2266}"/>
                </c:ext>
              </c:extLst>
            </c:dLbl>
            <c:dLbl>
              <c:idx val="34"/>
              <c:tx>
                <c:rich>
                  <a:bodyPr/>
                  <a:lstStyle/>
                  <a:p>
                    <a:pPr>
                      <a:defRPr sz="1200" b="1">
                        <a:solidFill>
                          <a:srgbClr val="008000"/>
                        </a:solidFill>
                      </a:defRPr>
                    </a:pPr>
                    <a:r>
                      <a:rPr lang="en-US" sz="1200" b="1" dirty="0">
                        <a:solidFill>
                          <a:srgbClr val="008000"/>
                        </a:solidFill>
                      </a:rPr>
                      <a:t>35</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5DD7-9C48-8A3E-831CD34B2266}"/>
                </c:ext>
              </c:extLst>
            </c:dLbl>
            <c:dLbl>
              <c:idx val="35"/>
              <c:tx>
                <c:rich>
                  <a:bodyPr/>
                  <a:lstStyle/>
                  <a:p>
                    <a:pPr>
                      <a:defRPr sz="1200" b="1">
                        <a:solidFill>
                          <a:srgbClr val="008000"/>
                        </a:solidFill>
                      </a:defRPr>
                    </a:pPr>
                    <a:r>
                      <a:rPr lang="en-US" sz="1200" b="1" dirty="0">
                        <a:solidFill>
                          <a:srgbClr val="008000"/>
                        </a:solidFill>
                      </a:rPr>
                      <a:t>36</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5DD7-9C48-8A3E-831CD34B2266}"/>
                </c:ext>
              </c:extLst>
            </c:dLbl>
            <c:dLbl>
              <c:idx val="36"/>
              <c:tx>
                <c:rich>
                  <a:bodyPr/>
                  <a:lstStyle/>
                  <a:p>
                    <a:pPr>
                      <a:defRPr sz="1200" b="1">
                        <a:solidFill>
                          <a:srgbClr val="008000"/>
                        </a:solidFill>
                      </a:defRPr>
                    </a:pPr>
                    <a:r>
                      <a:rPr lang="en-US" sz="1200" b="1" dirty="0">
                        <a:solidFill>
                          <a:srgbClr val="008000"/>
                        </a:solidFill>
                      </a:rPr>
                      <a:t>37</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5DD7-9C48-8A3E-831CD34B2266}"/>
                </c:ext>
              </c:extLst>
            </c:dLbl>
            <c:dLbl>
              <c:idx val="37"/>
              <c:tx>
                <c:rich>
                  <a:bodyPr/>
                  <a:lstStyle/>
                  <a:p>
                    <a:pPr>
                      <a:defRPr sz="1200" b="1" baseline="0">
                        <a:solidFill>
                          <a:srgbClr val="008000"/>
                        </a:solidFill>
                      </a:defRPr>
                    </a:pPr>
                    <a:r>
                      <a:rPr lang="en-US" sz="1200" b="1" baseline="0" dirty="0">
                        <a:solidFill>
                          <a:srgbClr val="008000"/>
                        </a:solidFill>
                      </a:rPr>
                      <a:t>38</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5DD7-9C48-8A3E-831CD34B2266}"/>
                </c:ext>
              </c:extLst>
            </c:dLbl>
            <c:dLbl>
              <c:idx val="38"/>
              <c:tx>
                <c:rich>
                  <a:bodyPr/>
                  <a:lstStyle/>
                  <a:p>
                    <a:pPr>
                      <a:defRPr sz="1200" b="1">
                        <a:solidFill>
                          <a:srgbClr val="008000"/>
                        </a:solidFill>
                      </a:defRPr>
                    </a:pPr>
                    <a:r>
                      <a:rPr lang="en-US" sz="1200" b="1" dirty="0">
                        <a:solidFill>
                          <a:srgbClr val="008000"/>
                        </a:solidFill>
                      </a:rPr>
                      <a:t>39</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6-5DD7-9C48-8A3E-831CD34B2266}"/>
                </c:ext>
              </c:extLst>
            </c:dLbl>
            <c:dLbl>
              <c:idx val="39"/>
              <c:tx>
                <c:rich>
                  <a:bodyPr/>
                  <a:lstStyle/>
                  <a:p>
                    <a:pPr>
                      <a:defRPr sz="1200" b="1" baseline="0">
                        <a:solidFill>
                          <a:srgbClr val="008000"/>
                        </a:solidFill>
                      </a:defRPr>
                    </a:pPr>
                    <a:r>
                      <a:rPr lang="en-US" sz="1200" b="1" baseline="0" dirty="0">
                        <a:solidFill>
                          <a:srgbClr val="008000"/>
                        </a:solidFill>
                      </a:rPr>
                      <a:t>40</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7-5DD7-9C48-8A3E-831CD34B2266}"/>
                </c:ext>
              </c:extLst>
            </c:dLbl>
            <c:dLbl>
              <c:idx val="40"/>
              <c:tx>
                <c:rich>
                  <a:bodyPr/>
                  <a:lstStyle/>
                  <a:p>
                    <a:pPr>
                      <a:defRPr sz="1200" b="1" baseline="0">
                        <a:solidFill>
                          <a:srgbClr val="008000"/>
                        </a:solidFill>
                      </a:defRPr>
                    </a:pPr>
                    <a:r>
                      <a:rPr lang="en-US" b="1" baseline="0" dirty="0">
                        <a:solidFill>
                          <a:srgbClr val="008000"/>
                        </a:solidFill>
                      </a:rPr>
                      <a:t>41</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8-5DD7-9C48-8A3E-831CD34B2266}"/>
                </c:ext>
              </c:extLst>
            </c:dLbl>
            <c:dLbl>
              <c:idx val="41"/>
              <c:tx>
                <c:rich>
                  <a:bodyPr/>
                  <a:lstStyle/>
                  <a:p>
                    <a:pPr>
                      <a:defRPr sz="1200" b="1" baseline="0">
                        <a:solidFill>
                          <a:srgbClr val="008000"/>
                        </a:solidFill>
                      </a:defRPr>
                    </a:pPr>
                    <a:r>
                      <a:rPr lang="en-US" b="1" baseline="0" dirty="0">
                        <a:solidFill>
                          <a:srgbClr val="008000"/>
                        </a:solidFill>
                      </a:rPr>
                      <a:t>42</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9-5DD7-9C48-8A3E-831CD34B2266}"/>
                </c:ext>
              </c:extLst>
            </c:dLbl>
            <c:dLbl>
              <c:idx val="42"/>
              <c:tx>
                <c:rich>
                  <a:bodyPr/>
                  <a:lstStyle/>
                  <a:p>
                    <a:pPr>
                      <a:defRPr sz="1200" b="1">
                        <a:solidFill>
                          <a:srgbClr val="FF6600"/>
                        </a:solidFill>
                      </a:defRPr>
                    </a:pPr>
                    <a:r>
                      <a:rPr lang="en-US" b="1" dirty="0">
                        <a:solidFill>
                          <a:srgbClr val="FF6600"/>
                        </a:solidFill>
                      </a:rPr>
                      <a:t>43</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A-5DD7-9C48-8A3E-831CD34B2266}"/>
                </c:ext>
              </c:extLst>
            </c:dLbl>
            <c:dLbl>
              <c:idx val="43"/>
              <c:tx>
                <c:rich>
                  <a:bodyPr/>
                  <a:lstStyle/>
                  <a:p>
                    <a:pPr>
                      <a:defRPr sz="1200" b="1" baseline="0">
                        <a:solidFill>
                          <a:srgbClr val="FF6600"/>
                        </a:solidFill>
                      </a:defRPr>
                    </a:pPr>
                    <a:r>
                      <a:rPr lang="en-US" b="1" baseline="0" dirty="0">
                        <a:solidFill>
                          <a:srgbClr val="FF6600"/>
                        </a:solidFill>
                      </a:rPr>
                      <a:t>44</a:t>
                    </a:r>
                    <a:endParaRPr lang="en-US" baseline="0"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B-5DD7-9C48-8A3E-831CD34B2266}"/>
                </c:ext>
              </c:extLst>
            </c:dLbl>
            <c:dLbl>
              <c:idx val="44"/>
              <c:tx>
                <c:rich>
                  <a:bodyPr/>
                  <a:lstStyle/>
                  <a:p>
                    <a:pPr>
                      <a:defRPr sz="1200" b="1">
                        <a:solidFill>
                          <a:srgbClr val="FF6600"/>
                        </a:solidFill>
                      </a:defRPr>
                    </a:pPr>
                    <a:r>
                      <a:rPr lang="en-US" b="1" dirty="0">
                        <a:solidFill>
                          <a:srgbClr val="FF6600"/>
                        </a:solidFill>
                      </a:rPr>
                      <a:t>45</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C-5DD7-9C48-8A3E-831CD34B2266}"/>
                </c:ext>
              </c:extLst>
            </c:dLbl>
            <c:dLbl>
              <c:idx val="45"/>
              <c:tx>
                <c:rich>
                  <a:bodyPr/>
                  <a:lstStyle/>
                  <a:p>
                    <a:pPr>
                      <a:defRPr sz="1200" b="1">
                        <a:solidFill>
                          <a:srgbClr val="FF6600"/>
                        </a:solidFill>
                      </a:defRPr>
                    </a:pPr>
                    <a:r>
                      <a:rPr lang="en-US" b="1" dirty="0">
                        <a:solidFill>
                          <a:srgbClr val="FF6600"/>
                        </a:solidFill>
                      </a:rPr>
                      <a:t>46</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D-5DD7-9C48-8A3E-831CD34B2266}"/>
                </c:ext>
              </c:extLst>
            </c:dLbl>
            <c:dLbl>
              <c:idx val="46"/>
              <c:tx>
                <c:rich>
                  <a:bodyPr/>
                  <a:lstStyle/>
                  <a:p>
                    <a:pPr>
                      <a:defRPr sz="1200" b="1">
                        <a:solidFill>
                          <a:srgbClr val="FF6600"/>
                        </a:solidFill>
                      </a:defRPr>
                    </a:pPr>
                    <a:r>
                      <a:rPr lang="en-US" b="1" dirty="0">
                        <a:solidFill>
                          <a:srgbClr val="FF6600"/>
                        </a:solidFill>
                      </a:rPr>
                      <a:t>47</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E-5DD7-9C48-8A3E-831CD34B2266}"/>
                </c:ext>
              </c:extLst>
            </c:dLbl>
            <c:dLbl>
              <c:idx val="47"/>
              <c:tx>
                <c:rich>
                  <a:bodyPr/>
                  <a:lstStyle/>
                  <a:p>
                    <a:pPr>
                      <a:defRPr sz="1200" b="1">
                        <a:solidFill>
                          <a:srgbClr val="FF6600"/>
                        </a:solidFill>
                      </a:defRPr>
                    </a:pPr>
                    <a:r>
                      <a:rPr lang="en-US" b="1" dirty="0">
                        <a:solidFill>
                          <a:srgbClr val="FF6600"/>
                        </a:solidFill>
                      </a:rPr>
                      <a:t>48</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F-5DD7-9C48-8A3E-831CD34B2266}"/>
                </c:ext>
              </c:extLst>
            </c:dLbl>
            <c:dLbl>
              <c:idx val="48"/>
              <c:tx>
                <c:rich>
                  <a:bodyPr/>
                  <a:lstStyle/>
                  <a:p>
                    <a:pPr>
                      <a:defRPr sz="1200" b="1" baseline="0">
                        <a:solidFill>
                          <a:srgbClr val="FF6600"/>
                        </a:solidFill>
                      </a:defRPr>
                    </a:pPr>
                    <a:r>
                      <a:rPr lang="en-US" baseline="0" dirty="0">
                        <a:solidFill>
                          <a:srgbClr val="FF6600"/>
                        </a:solidFill>
                      </a:rPr>
                      <a:t>49</a:t>
                    </a:r>
                  </a:p>
                </c:rich>
              </c:tx>
              <c:spPr>
                <a:noFill/>
                <a:ln>
                  <a:noFill/>
                </a:ln>
                <a:effectLst/>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BF7-4D44-B015-D3918E5E9548}"/>
                </c:ext>
              </c:extLst>
            </c:dLbl>
            <c:dLbl>
              <c:idx val="49"/>
              <c:tx>
                <c:rich>
                  <a:bodyPr/>
                  <a:lstStyle/>
                  <a:p>
                    <a:pPr>
                      <a:defRPr sz="1200" b="1" baseline="0">
                        <a:solidFill>
                          <a:srgbClr val="FF6600"/>
                        </a:solidFill>
                      </a:defRPr>
                    </a:pPr>
                    <a:r>
                      <a:rPr lang="en-US" dirty="0"/>
                      <a:t>50</a:t>
                    </a:r>
                  </a:p>
                </c:rich>
              </c:tx>
              <c:spPr>
                <a:noFill/>
                <a:ln>
                  <a:noFill/>
                </a:ln>
                <a:effectLst/>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9BF7-4D44-B015-D3918E5E9548}"/>
                </c:ext>
              </c:extLst>
            </c:dLbl>
            <c:spPr>
              <a:noFill/>
              <a:ln>
                <a:noFill/>
              </a:ln>
              <a:effectLst/>
            </c:spPr>
            <c:txPr>
              <a:bodyPr/>
              <a:lstStyle/>
              <a:p>
                <a:pPr>
                  <a:defRPr sz="1200" b="1"/>
                </a:pPr>
                <a:endParaRPr lang="en-US"/>
              </a:p>
            </c:txPr>
            <c:dLblPos val="ctr"/>
            <c:showLegendKey val="0"/>
            <c:showVal val="0"/>
            <c:showCatName val="1"/>
            <c:showSerName val="0"/>
            <c:showPercent val="0"/>
            <c:showBubbleSize val="0"/>
            <c:showLeaderLines val="0"/>
            <c:extLst>
              <c:ext xmlns:c15="http://schemas.microsoft.com/office/drawing/2012/chart" uri="{CE6537A1-D6FC-4f65-9D91-7224C49458BB}">
                <c15:showLeaderLines val="0"/>
              </c:ext>
            </c:extLst>
          </c:dLbls>
          <c:xVal>
            <c:numRef>
              <c:f>Sheet1!$A$2:$A$51</c:f>
              <c:numCache>
                <c:formatCode>0%</c:formatCode>
                <c:ptCount val="50"/>
                <c:pt idx="0">
                  <c:v>0.57670979667282807</c:v>
                </c:pt>
                <c:pt idx="1">
                  <c:v>0.73382624768946392</c:v>
                </c:pt>
                <c:pt idx="2">
                  <c:v>0.65491651205936918</c:v>
                </c:pt>
                <c:pt idx="3">
                  <c:v>0.45825602968460111</c:v>
                </c:pt>
                <c:pt idx="4">
                  <c:v>0.3996282527881041</c:v>
                </c:pt>
                <c:pt idx="5">
                  <c:v>0.51571164510166356</c:v>
                </c:pt>
                <c:pt idx="6">
                  <c:v>0</c:v>
                </c:pt>
                <c:pt idx="7">
                  <c:v>0.38148148148148148</c:v>
                </c:pt>
                <c:pt idx="8">
                  <c:v>0.55904059040590404</c:v>
                </c:pt>
                <c:pt idx="9">
                  <c:v>0.38077634011090572</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0.38786764705882354</c:v>
                </c:pt>
                <c:pt idx="30">
                  <c:v>0.37867647058823528</c:v>
                </c:pt>
                <c:pt idx="31">
                  <c:v>0.27205882352941174</c:v>
                </c:pt>
                <c:pt idx="32">
                  <c:v>0.52757352941176472</c:v>
                </c:pt>
                <c:pt idx="33">
                  <c:v>0.7034990791896869</c:v>
                </c:pt>
                <c:pt idx="34">
                  <c:v>0.52398523985239853</c:v>
                </c:pt>
                <c:pt idx="35">
                  <c:v>0.67771639042357279</c:v>
                </c:pt>
                <c:pt idx="36">
                  <c:v>0.80036968576709799</c:v>
                </c:pt>
                <c:pt idx="37">
                  <c:v>0.6141414141414141</c:v>
                </c:pt>
                <c:pt idx="38">
                  <c:v>0.42297650130548303</c:v>
                </c:pt>
                <c:pt idx="39">
                  <c:v>0.40384615384615385</c:v>
                </c:pt>
                <c:pt idx="40">
                  <c:v>0.41935483870967744</c:v>
                </c:pt>
                <c:pt idx="41">
                  <c:v>0.41509433962264153</c:v>
                </c:pt>
                <c:pt idx="42">
                  <c:v>0.90548204158790169</c:v>
                </c:pt>
                <c:pt idx="43">
                  <c:v>0.50653594771241828</c:v>
                </c:pt>
                <c:pt idx="44">
                  <c:v>0.42553191489361702</c:v>
                </c:pt>
                <c:pt idx="45">
                  <c:v>0.5535714285714286</c:v>
                </c:pt>
                <c:pt idx="46">
                  <c:v>0.40099009900990101</c:v>
                </c:pt>
                <c:pt idx="47">
                  <c:v>0.52631578947368418</c:v>
                </c:pt>
                <c:pt idx="48">
                  <c:v>0.87470997679814388</c:v>
                </c:pt>
                <c:pt idx="49">
                  <c:v>0.6912751677852349</c:v>
                </c:pt>
              </c:numCache>
            </c:numRef>
          </c:xVal>
          <c:yVal>
            <c:numRef>
              <c:f>Sheet1!$B$2:$B$51</c:f>
              <c:numCache>
                <c:formatCode>0.0000</c:formatCode>
                <c:ptCount val="50"/>
                <c:pt idx="0">
                  <c:v>0.50742073151799783</c:v>
                </c:pt>
                <c:pt idx="1">
                  <c:v>0.50160660297146498</c:v>
                </c:pt>
                <c:pt idx="2">
                  <c:v>0.72363824846692437</c:v>
                </c:pt>
                <c:pt idx="3">
                  <c:v>0.52636975193246793</c:v>
                </c:pt>
                <c:pt idx="4">
                  <c:v>0.44651152489622342</c:v>
                </c:pt>
                <c:pt idx="5">
                  <c:v>0.59397030675774076</c:v>
                </c:pt>
                <c:pt idx="6">
                  <c:v>0</c:v>
                </c:pt>
                <c:pt idx="7">
                  <c:v>0.54968041923057021</c:v>
                </c:pt>
                <c:pt idx="8">
                  <c:v>0.64566376144814219</c:v>
                </c:pt>
                <c:pt idx="9">
                  <c:v>0.57031896711800878</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0.54579606062769814</c:v>
                </c:pt>
                <c:pt idx="30">
                  <c:v>0.46075598966539066</c:v>
                </c:pt>
                <c:pt idx="31">
                  <c:v>0.50418019425133109</c:v>
                </c:pt>
                <c:pt idx="32">
                  <c:v>0.56495952757558321</c:v>
                </c:pt>
                <c:pt idx="33">
                  <c:v>0.60290078206256348</c:v>
                </c:pt>
                <c:pt idx="34">
                  <c:v>0.45039214350344181</c:v>
                </c:pt>
                <c:pt idx="35">
                  <c:v>0.77682538949241664</c:v>
                </c:pt>
                <c:pt idx="36">
                  <c:v>0.46775875297105185</c:v>
                </c:pt>
                <c:pt idx="37">
                  <c:v>0.50111491770542405</c:v>
                </c:pt>
                <c:pt idx="38">
                  <c:v>0.58384287660618461</c:v>
                </c:pt>
                <c:pt idx="39">
                  <c:v>0.3559796860977702</c:v>
                </c:pt>
                <c:pt idx="40">
                  <c:v>0.37180180390150758</c:v>
                </c:pt>
                <c:pt idx="41">
                  <c:v>0.41011698302828492</c:v>
                </c:pt>
                <c:pt idx="42">
                  <c:v>0.23333094012940278</c:v>
                </c:pt>
                <c:pt idx="43">
                  <c:v>0.37512775179972052</c:v>
                </c:pt>
                <c:pt idx="44">
                  <c:v>0.42194653419702655</c:v>
                </c:pt>
                <c:pt idx="45">
                  <c:v>0.32710758981656279</c:v>
                </c:pt>
                <c:pt idx="46">
                  <c:v>0.3512341698336966</c:v>
                </c:pt>
                <c:pt idx="47">
                  <c:v>0.19017890003220592</c:v>
                </c:pt>
                <c:pt idx="48">
                  <c:v>0.16225045983097325</c:v>
                </c:pt>
                <c:pt idx="49">
                  <c:v>0.24589376501464183</c:v>
                </c:pt>
              </c:numCache>
            </c:numRef>
          </c:yVal>
          <c:smooth val="0"/>
          <c:extLst>
            <c:ext xmlns:c16="http://schemas.microsoft.com/office/drawing/2014/chart" uri="{C3380CC4-5D6E-409C-BE32-E72D297353CC}">
              <c16:uniqueId val="{00000030-5DD7-9C48-8A3E-831CD34B2266}"/>
            </c:ext>
          </c:extLst>
        </c:ser>
        <c:dLbls>
          <c:showLegendKey val="0"/>
          <c:showVal val="0"/>
          <c:showCatName val="0"/>
          <c:showSerName val="0"/>
          <c:showPercent val="0"/>
          <c:showBubbleSize val="0"/>
        </c:dLbls>
        <c:axId val="-2042477608"/>
        <c:axId val="-2042472008"/>
      </c:scatterChart>
      <c:valAx>
        <c:axId val="-2042477608"/>
        <c:scaling>
          <c:orientation val="minMax"/>
          <c:max val="1"/>
          <c:min val="0"/>
        </c:scaling>
        <c:delete val="0"/>
        <c:axPos val="b"/>
        <c:title>
          <c:tx>
            <c:rich>
              <a:bodyPr/>
              <a:lstStyle/>
              <a:p>
                <a:pPr>
                  <a:defRPr sz="1000"/>
                </a:pPr>
                <a:r>
                  <a:rPr lang="en-US" sz="1000" dirty="0"/>
                  <a:t>Perception Rating (8-10)</a:t>
                </a:r>
              </a:p>
            </c:rich>
          </c:tx>
          <c:overlay val="0"/>
        </c:title>
        <c:numFmt formatCode="0%" sourceLinked="1"/>
        <c:majorTickMark val="out"/>
        <c:minorTickMark val="none"/>
        <c:tickLblPos val="nextTo"/>
        <c:txPr>
          <a:bodyPr/>
          <a:lstStyle/>
          <a:p>
            <a:pPr>
              <a:defRPr sz="800"/>
            </a:pPr>
            <a:endParaRPr lang="en-US"/>
          </a:p>
        </c:txPr>
        <c:crossAx val="-2042472008"/>
        <c:crosses val="autoZero"/>
        <c:crossBetween val="midCat"/>
      </c:valAx>
      <c:valAx>
        <c:axId val="-2042472008"/>
        <c:scaling>
          <c:orientation val="minMax"/>
          <c:max val="0.8"/>
          <c:min val="0.1"/>
        </c:scaling>
        <c:delete val="0"/>
        <c:axPos val="l"/>
        <c:title>
          <c:tx>
            <c:rich>
              <a:bodyPr rot="-5400000" vert="horz"/>
              <a:lstStyle/>
              <a:p>
                <a:pPr>
                  <a:defRPr sz="1000"/>
                </a:pPr>
                <a:r>
                  <a:rPr lang="en-US" sz="1000" dirty="0"/>
                  <a:t>Impact on Quality of</a:t>
                </a:r>
                <a:r>
                  <a:rPr lang="en-US" sz="1000" baseline="0" dirty="0"/>
                  <a:t> Overall Experience</a:t>
                </a:r>
                <a:endParaRPr lang="en-US" sz="1000" dirty="0"/>
              </a:p>
            </c:rich>
          </c:tx>
          <c:overlay val="0"/>
        </c:title>
        <c:numFmt formatCode="0.0000" sourceLinked="1"/>
        <c:majorTickMark val="out"/>
        <c:minorTickMark val="none"/>
        <c:tickLblPos val="nextTo"/>
        <c:txPr>
          <a:bodyPr/>
          <a:lstStyle/>
          <a:p>
            <a:pPr>
              <a:defRPr sz="800"/>
            </a:pPr>
            <a:endParaRPr lang="en-US"/>
          </a:p>
        </c:txPr>
        <c:crossAx val="-2042477608"/>
        <c:crosses val="autoZero"/>
        <c:crossBetween val="midCat"/>
      </c:valAx>
      <c:spPr>
        <a:noFill/>
        <a:ln w="25400">
          <a:solidFill>
            <a:schemeClr val="tx1"/>
          </a:solidFill>
        </a:ln>
      </c:spPr>
    </c:plotArea>
    <c:plotVisOnly val="1"/>
    <c:dispBlanksAs val="gap"/>
    <c:showDLblsOverMax val="0"/>
  </c:chart>
  <c:txPr>
    <a:bodyPr/>
    <a:lstStyle/>
    <a:p>
      <a:pPr>
        <a:defRPr sz="1800"/>
      </a:pPr>
      <a:endParaRPr lang="en-US"/>
    </a:p>
  </c:txPr>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aseline="0" dirty="0"/>
              <a:t>Key Metrics – All Students</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Ease of offering opinions/feedback to GT</c:v>
                </c:pt>
                <c:pt idx="1">
                  <c:v>Responsiveness from GT to input/feedback</c:v>
                </c:pt>
                <c:pt idx="2">
                  <c:v>Ease of offering opinions/feedback to program of study</c:v>
                </c:pt>
                <c:pt idx="3">
                  <c:v>Responsiveness from program of study to input/feedback</c:v>
                </c:pt>
              </c:strCache>
            </c:strRef>
          </c:cat>
          <c:val>
            <c:numRef>
              <c:f>Sheet1!$B$2:$B$5</c:f>
              <c:numCache>
                <c:formatCode>0%</c:formatCode>
                <c:ptCount val="4"/>
                <c:pt idx="0">
                  <c:v>0.35774175517048629</c:v>
                </c:pt>
                <c:pt idx="1">
                  <c:v>0.43264393515930688</c:v>
                </c:pt>
                <c:pt idx="2">
                  <c:v>0.28228060368921187</c:v>
                </c:pt>
                <c:pt idx="3">
                  <c:v>0.34991615427613193</c:v>
                </c:pt>
              </c:numCache>
            </c:numRef>
          </c:val>
          <c:extLst>
            <c:ext xmlns:c16="http://schemas.microsoft.com/office/drawing/2014/chart" uri="{C3380CC4-5D6E-409C-BE32-E72D297353CC}">
              <c16:uniqueId val="{00000000-7D21-784E-B906-270C6175AD8B}"/>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Ease of offering opinions/feedback to GT</c:v>
                </c:pt>
                <c:pt idx="1">
                  <c:v>Responsiveness from GT to input/feedback</c:v>
                </c:pt>
                <c:pt idx="2">
                  <c:v>Ease of offering opinions/feedback to program of study</c:v>
                </c:pt>
                <c:pt idx="3">
                  <c:v>Responsiveness from program of study to input/feedback</c:v>
                </c:pt>
              </c:strCache>
            </c:strRef>
          </c:cat>
          <c:val>
            <c:numRef>
              <c:f>Sheet1!$C$2:$C$5</c:f>
              <c:numCache>
                <c:formatCode>0%</c:formatCode>
                <c:ptCount val="4"/>
                <c:pt idx="0">
                  <c:v>0.28675237562884293</c:v>
                </c:pt>
                <c:pt idx="1">
                  <c:v>0.25600894354387926</c:v>
                </c:pt>
                <c:pt idx="2">
                  <c:v>0.26607043040804917</c:v>
                </c:pt>
                <c:pt idx="3">
                  <c:v>0.25153717160424821</c:v>
                </c:pt>
              </c:numCache>
            </c:numRef>
          </c:val>
          <c:extLst>
            <c:ext xmlns:c16="http://schemas.microsoft.com/office/drawing/2014/chart" uri="{C3380CC4-5D6E-409C-BE32-E72D297353CC}">
              <c16:uniqueId val="{00000001-7D21-784E-B906-270C6175AD8B}"/>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Ease of offering opinions/feedback to GT</c:v>
                </c:pt>
                <c:pt idx="1">
                  <c:v>Responsiveness from GT to input/feedback</c:v>
                </c:pt>
                <c:pt idx="2">
                  <c:v>Ease of offering opinions/feedback to program of study</c:v>
                </c:pt>
                <c:pt idx="3">
                  <c:v>Responsiveness from program of study to input/feedback</c:v>
                </c:pt>
              </c:strCache>
            </c:strRef>
          </c:cat>
          <c:val>
            <c:numRef>
              <c:f>Sheet1!$D$2:$D$5</c:f>
              <c:numCache>
                <c:formatCode>0%</c:formatCode>
                <c:ptCount val="4"/>
                <c:pt idx="0">
                  <c:v>0.35550586920067079</c:v>
                </c:pt>
                <c:pt idx="1">
                  <c:v>0.31134712129681386</c:v>
                </c:pt>
                <c:pt idx="2">
                  <c:v>0.45164896590273895</c:v>
                </c:pt>
                <c:pt idx="3">
                  <c:v>0.39854667411961991</c:v>
                </c:pt>
              </c:numCache>
            </c:numRef>
          </c:val>
          <c:extLst>
            <c:ext xmlns:c16="http://schemas.microsoft.com/office/drawing/2014/chart" uri="{C3380CC4-5D6E-409C-BE32-E72D297353CC}">
              <c16:uniqueId val="{00000002-7D21-784E-B906-270C6175AD8B}"/>
            </c:ext>
          </c:extLst>
        </c:ser>
        <c:dLbls>
          <c:showLegendKey val="0"/>
          <c:showVal val="0"/>
          <c:showCatName val="0"/>
          <c:showSerName val="0"/>
          <c:showPercent val="0"/>
          <c:showBubbleSize val="0"/>
        </c:dLbls>
        <c:gapWidth val="50"/>
        <c:overlap val="100"/>
        <c:axId val="2087434168"/>
        <c:axId val="2087437672"/>
      </c:barChart>
      <c:catAx>
        <c:axId val="2087434168"/>
        <c:scaling>
          <c:orientation val="maxMin"/>
        </c:scaling>
        <c:delete val="0"/>
        <c:axPos val="l"/>
        <c:numFmt formatCode="General" sourceLinked="0"/>
        <c:majorTickMark val="out"/>
        <c:minorTickMark val="none"/>
        <c:tickLblPos val="nextTo"/>
        <c:txPr>
          <a:bodyPr/>
          <a:lstStyle/>
          <a:p>
            <a:pPr>
              <a:defRPr sz="1000"/>
            </a:pPr>
            <a:endParaRPr lang="en-US"/>
          </a:p>
        </c:txPr>
        <c:crossAx val="2087437672"/>
        <c:crosses val="autoZero"/>
        <c:auto val="1"/>
        <c:lblAlgn val="ctr"/>
        <c:lblOffset val="100"/>
        <c:noMultiLvlLbl val="0"/>
      </c:catAx>
      <c:valAx>
        <c:axId val="2087437672"/>
        <c:scaling>
          <c:orientation val="minMax"/>
          <c:max val="1"/>
          <c:min val="0"/>
        </c:scaling>
        <c:delete val="1"/>
        <c:axPos val="t"/>
        <c:numFmt formatCode="0%" sourceLinked="1"/>
        <c:majorTickMark val="out"/>
        <c:minorTickMark val="none"/>
        <c:tickLblPos val="nextTo"/>
        <c:crossAx val="2087434168"/>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UNDERSTANDING THE DRIVERS OF QUALITY OF OVERALL EXPERIENCE</a:t>
            </a:r>
          </a:p>
          <a:p>
            <a:pPr>
              <a:defRPr sz="1200"/>
            </a:pPr>
            <a:r>
              <a:rPr lang="en-US" sz="1200" dirty="0"/>
              <a:t>Derived</a:t>
            </a:r>
            <a:r>
              <a:rPr lang="en-US" sz="1200" baseline="0" dirty="0"/>
              <a:t> Importance – Ph.D</a:t>
            </a:r>
            <a:endParaRPr lang="en-US" sz="1200" dirty="0"/>
          </a:p>
        </c:rich>
      </c:tx>
      <c:overlay val="0"/>
    </c:title>
    <c:autoTitleDeleted val="0"/>
    <c:plotArea>
      <c:layout>
        <c:manualLayout>
          <c:layoutTarget val="inner"/>
          <c:xMode val="edge"/>
          <c:yMode val="edge"/>
          <c:x val="0.49676528150744198"/>
          <c:y val="9.7461928934010095E-2"/>
          <c:w val="0.45988211733648898"/>
          <c:h val="0.86954314720812198"/>
        </c:manualLayout>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FF00"/>
                </a:gs>
              </a:gsLst>
              <a:lin ang="1620000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0-1B97-8947-B5DC-7D79B58AE3D2}"/>
              </c:ext>
            </c:extLst>
          </c:dPt>
          <c:dPt>
            <c:idx val="1"/>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1-1B97-8947-B5DC-7D79B58AE3D2}"/>
              </c:ext>
            </c:extLst>
          </c:dPt>
          <c:dPt>
            <c:idx val="2"/>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2-1B97-8947-B5DC-7D79B58AE3D2}"/>
              </c:ext>
            </c:extLst>
          </c:dPt>
          <c:dPt>
            <c:idx val="3"/>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3-1B97-8947-B5DC-7D79B58AE3D2}"/>
              </c:ext>
            </c:extLst>
          </c:dPt>
          <c:dPt>
            <c:idx val="4"/>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4-1B97-8947-B5DC-7D79B58AE3D2}"/>
              </c:ext>
            </c:extLst>
          </c:dPt>
          <c:dPt>
            <c:idx val="5"/>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5-1B97-8947-B5DC-7D79B58AE3D2}"/>
              </c:ext>
            </c:extLst>
          </c:dPt>
          <c:dPt>
            <c:idx val="6"/>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6-1B97-8947-B5DC-7D79B58AE3D2}"/>
              </c:ext>
            </c:extLst>
          </c:dPt>
          <c:dPt>
            <c:idx val="7"/>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B-1B97-8947-B5DC-7D79B58AE3D2}"/>
              </c:ext>
            </c:extLst>
          </c:dPt>
          <c:dPt>
            <c:idx val="8"/>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D-1B97-8947-B5DC-7D79B58AE3D2}"/>
              </c:ext>
            </c:extLst>
          </c:dPt>
          <c:dPt>
            <c:idx val="9"/>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E-1B97-8947-B5DC-7D79B58AE3D2}"/>
              </c:ext>
            </c:extLst>
          </c:dPt>
          <c:dPt>
            <c:idx val="10"/>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F-1B97-8947-B5DC-7D79B58AE3D2}"/>
              </c:ext>
            </c:extLst>
          </c:dPt>
          <c:dPt>
            <c:idx val="11"/>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0-1B97-8947-B5DC-7D79B58AE3D2}"/>
              </c:ext>
            </c:extLst>
          </c:dPt>
          <c:dPt>
            <c:idx val="12"/>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1-1B97-8947-B5DC-7D79B58AE3D2}"/>
              </c:ext>
            </c:extLst>
          </c:dPt>
          <c:dPt>
            <c:idx val="13"/>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7-1B97-8947-B5DC-7D79B58AE3D2}"/>
              </c:ext>
            </c:extLst>
          </c:dPt>
          <c:dPt>
            <c:idx val="14"/>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8-1B97-8947-B5DC-7D79B58AE3D2}"/>
              </c:ext>
            </c:extLst>
          </c:dPt>
          <c:dPt>
            <c:idx val="15"/>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2-1B97-8947-B5DC-7D79B58AE3D2}"/>
              </c:ext>
            </c:extLst>
          </c:dPt>
          <c:dPt>
            <c:idx val="16"/>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3-1B97-8947-B5DC-7D79B58AE3D2}"/>
              </c:ext>
            </c:extLst>
          </c:dPt>
          <c:dPt>
            <c:idx val="17"/>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9-1B97-8947-B5DC-7D79B58AE3D2}"/>
              </c:ext>
            </c:extLst>
          </c:dPt>
          <c:dPt>
            <c:idx val="18"/>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4-1B97-8947-B5DC-7D79B58AE3D2}"/>
              </c:ext>
            </c:extLst>
          </c:dPt>
          <c:dPt>
            <c:idx val="19"/>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C-1B97-8947-B5DC-7D79B58AE3D2}"/>
              </c:ext>
            </c:extLst>
          </c:dPt>
          <c:dPt>
            <c:idx val="20"/>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A-1B97-8947-B5DC-7D79B58AE3D2}"/>
              </c:ext>
            </c:extLst>
          </c:dPt>
          <c:dPt>
            <c:idx val="21"/>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5-1B97-8947-B5DC-7D79B58AE3D2}"/>
              </c:ext>
            </c:extLst>
          </c:dPt>
          <c:dPt>
            <c:idx val="22"/>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16-1B97-8947-B5DC-7D79B58AE3D2}"/>
              </c:ext>
            </c:extLst>
          </c:dPt>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Sheet1!$A$2:$A$24</c:f>
              <c:strCache>
                <c:ptCount val="23"/>
                <c:pt idx="0">
                  <c:v>Support of students by faculty</c:v>
                </c:pt>
                <c:pt idx="1">
                  <c:v>Confident that faculty care about my well-being</c:v>
                </c:pt>
                <c:pt idx="2">
                  <c:v>Program support for my personal commitments</c:v>
                </c:pt>
                <c:pt idx="3">
                  <c:v>Students have opportunity to influence program decisions</c:v>
                </c:pt>
                <c:pt idx="4">
                  <c:v>Availability of professional development opportunities</c:v>
                </c:pt>
                <c:pt idx="5">
                  <c:v>Program encourages informal mentoring from other students</c:v>
                </c:pt>
                <c:pt idx="6">
                  <c:v>Made aware of opportunities to interact across academic disciplines</c:v>
                </c:pt>
                <c:pt idx="7">
                  <c:v>Adequate support for students with academic difficulties</c:v>
                </c:pt>
                <c:pt idx="8">
                  <c:v>Advice on research for my thesis / guided project topic </c:v>
                </c:pt>
                <c:pt idx="9">
                  <c:v>Comfortable sharing professional goals with project advisor</c:v>
                </c:pt>
                <c:pt idx="10">
                  <c:v>Assistance with thesis / guided project topic proposal </c:v>
                </c:pt>
                <c:pt idx="11">
                  <c:v>Selection of a thesis / guided project topic</c:v>
                </c:pt>
                <c:pt idx="12">
                  <c:v>Project advisor provides clear expectations</c:v>
                </c:pt>
                <c:pt idx="13">
                  <c:v>Availability of social engagement opportunities</c:v>
                </c:pt>
                <c:pt idx="14">
                  <c:v>Effectiveness of orientation to understand process of completing degree</c:v>
                </c:pt>
                <c:pt idx="15">
                  <c:v>Guidance on career options in academia </c:v>
                </c:pt>
                <c:pt idx="16">
                  <c:v>Advisor demonstrates concern for my personal well-being</c:v>
                </c:pt>
                <c:pt idx="17">
                  <c:v>Mentoring on navigating the systems/culture of graduate education </c:v>
                </c:pt>
                <c:pt idx="18">
                  <c:v>Feedback on progress/next steps on my thesis/guided project topic </c:v>
                </c:pt>
                <c:pt idx="19">
                  <c:v>Quality of teaching </c:v>
                </c:pt>
                <c:pt idx="20">
                  <c:v>Course selection </c:v>
                </c:pt>
                <c:pt idx="21">
                  <c:v>Respectful and non-exploitative relationship with faculty</c:v>
                </c:pt>
                <c:pt idx="22">
                  <c:v>Guidance on non-academic or other professional career options </c:v>
                </c:pt>
              </c:strCache>
            </c:strRef>
          </c:cat>
          <c:val>
            <c:numRef>
              <c:f>Sheet1!$B$2:$B$24</c:f>
              <c:numCache>
                <c:formatCode>0.0000</c:formatCode>
                <c:ptCount val="23"/>
                <c:pt idx="0">
                  <c:v>0.75499874627982566</c:v>
                </c:pt>
                <c:pt idx="1">
                  <c:v>0.70333404868401617</c:v>
                </c:pt>
                <c:pt idx="2">
                  <c:v>0.65410313581121649</c:v>
                </c:pt>
                <c:pt idx="3">
                  <c:v>0.59369698078770761</c:v>
                </c:pt>
                <c:pt idx="4">
                  <c:v>0.59041408476177859</c:v>
                </c:pt>
                <c:pt idx="5">
                  <c:v>0.57215890823657856</c:v>
                </c:pt>
                <c:pt idx="6">
                  <c:v>0.57181881960097658</c:v>
                </c:pt>
                <c:pt idx="7">
                  <c:v>0.56576485867509296</c:v>
                </c:pt>
                <c:pt idx="8">
                  <c:v>0.56278951667793364</c:v>
                </c:pt>
                <c:pt idx="9">
                  <c:v>0.55513855015325819</c:v>
                </c:pt>
                <c:pt idx="10">
                  <c:v>0.54144636403558866</c:v>
                </c:pt>
                <c:pt idx="11">
                  <c:v>0.54020492790327157</c:v>
                </c:pt>
                <c:pt idx="12">
                  <c:v>0.52587307340414169</c:v>
                </c:pt>
                <c:pt idx="13">
                  <c:v>0.52526350010659617</c:v>
                </c:pt>
                <c:pt idx="14">
                  <c:v>0.52280307530817371</c:v>
                </c:pt>
                <c:pt idx="15">
                  <c:v>0.51811151790593424</c:v>
                </c:pt>
                <c:pt idx="16">
                  <c:v>0.51605863433439514</c:v>
                </c:pt>
                <c:pt idx="17">
                  <c:v>0.51555508302134134</c:v>
                </c:pt>
                <c:pt idx="18">
                  <c:v>0.51497314420957507</c:v>
                </c:pt>
                <c:pt idx="19">
                  <c:v>0.51336679504304272</c:v>
                </c:pt>
                <c:pt idx="20">
                  <c:v>0.51247294546071254</c:v>
                </c:pt>
                <c:pt idx="21">
                  <c:v>0.51195801269775987</c:v>
                </c:pt>
                <c:pt idx="22">
                  <c:v>0.50839340835369695</c:v>
                </c:pt>
              </c:numCache>
            </c:numRef>
          </c:val>
          <c:extLst>
            <c:ext xmlns:c16="http://schemas.microsoft.com/office/drawing/2014/chart" uri="{C3380CC4-5D6E-409C-BE32-E72D297353CC}">
              <c16:uniqueId val="{00000000-0AC4-2349-9747-389E9A06CFC2}"/>
            </c:ext>
          </c:extLst>
        </c:ser>
        <c:dLbls>
          <c:showLegendKey val="0"/>
          <c:showVal val="0"/>
          <c:showCatName val="0"/>
          <c:showSerName val="0"/>
          <c:showPercent val="0"/>
          <c:showBubbleSize val="0"/>
        </c:dLbls>
        <c:gapWidth val="50"/>
        <c:axId val="-2041093352"/>
        <c:axId val="-2041090344"/>
      </c:barChart>
      <c:catAx>
        <c:axId val="-2041093352"/>
        <c:scaling>
          <c:orientation val="maxMin"/>
        </c:scaling>
        <c:delete val="0"/>
        <c:axPos val="l"/>
        <c:numFmt formatCode="General" sourceLinked="0"/>
        <c:majorTickMark val="out"/>
        <c:minorTickMark val="none"/>
        <c:tickLblPos val="nextTo"/>
        <c:txPr>
          <a:bodyPr/>
          <a:lstStyle/>
          <a:p>
            <a:pPr>
              <a:defRPr sz="800"/>
            </a:pPr>
            <a:endParaRPr lang="en-US"/>
          </a:p>
        </c:txPr>
        <c:crossAx val="-2041090344"/>
        <c:crosses val="autoZero"/>
        <c:auto val="1"/>
        <c:lblAlgn val="ctr"/>
        <c:lblOffset val="100"/>
        <c:noMultiLvlLbl val="0"/>
      </c:catAx>
      <c:valAx>
        <c:axId val="-2041090344"/>
        <c:scaling>
          <c:orientation val="minMax"/>
          <c:max val="0.8"/>
          <c:min val="0"/>
        </c:scaling>
        <c:delete val="1"/>
        <c:axPos val="t"/>
        <c:numFmt formatCode="0.0000" sourceLinked="1"/>
        <c:majorTickMark val="out"/>
        <c:minorTickMark val="none"/>
        <c:tickLblPos val="nextTo"/>
        <c:crossAx val="-204109335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UNDERSTANDING THE DRIVERS OF QUALITY OF OVERALL EXPERIENCE</a:t>
            </a:r>
          </a:p>
          <a:p>
            <a:pPr>
              <a:defRPr sz="1200"/>
            </a:pPr>
            <a:r>
              <a:rPr lang="en-US" sz="1200" dirty="0"/>
              <a:t>Derived</a:t>
            </a:r>
            <a:r>
              <a:rPr lang="en-US" sz="1200" baseline="0" dirty="0"/>
              <a:t> Importance – Ph.D</a:t>
            </a:r>
            <a:endParaRPr lang="en-US" sz="1200" dirty="0"/>
          </a:p>
        </c:rich>
      </c:tx>
      <c:overlay val="0"/>
    </c:title>
    <c:autoTitleDeleted val="0"/>
    <c:plotArea>
      <c:layout>
        <c:manualLayout>
          <c:layoutTarget val="inner"/>
          <c:xMode val="edge"/>
          <c:yMode val="edge"/>
          <c:x val="0.49676528150744198"/>
          <c:y val="9.7461928934010095E-2"/>
          <c:w val="0.45988211733648898"/>
          <c:h val="0.86954314720812198"/>
        </c:manualLayout>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FF00"/>
                </a:gs>
              </a:gsLst>
              <a:lin ang="1620000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0-EAD1-7D44-B138-570FCFE6C70C}"/>
              </c:ext>
            </c:extLst>
          </c:dPt>
          <c:dPt>
            <c:idx val="1"/>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9-EAD1-7D44-B138-570FCFE6C70C}"/>
              </c:ext>
            </c:extLst>
          </c:dPt>
          <c:dPt>
            <c:idx val="2"/>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A-EAD1-7D44-B138-570FCFE6C70C}"/>
              </c:ext>
            </c:extLst>
          </c:dPt>
          <c:dPt>
            <c:idx val="3"/>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2-EAD1-7D44-B138-570FCFE6C70C}"/>
              </c:ext>
            </c:extLst>
          </c:dPt>
          <c:dPt>
            <c:idx val="4"/>
            <c:invertIfNegative val="0"/>
            <c:bubble3D val="0"/>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tLst>
              <c:ext xmlns:c16="http://schemas.microsoft.com/office/drawing/2014/chart" uri="{C3380CC4-5D6E-409C-BE32-E72D297353CC}">
                <c16:uniqueId val="{00000001-EAD1-7D44-B138-570FCFE6C70C}"/>
              </c:ext>
            </c:extLst>
          </c:dPt>
          <c:dPt>
            <c:idx val="5"/>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B-EAD1-7D44-B138-570FCFE6C70C}"/>
              </c:ext>
            </c:extLst>
          </c:dPt>
          <c:dPt>
            <c:idx val="6"/>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C-EAD1-7D44-B138-570FCFE6C70C}"/>
              </c:ext>
            </c:extLst>
          </c:dPt>
          <c:dPt>
            <c:idx val="7"/>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D-EAD1-7D44-B138-570FCFE6C70C}"/>
              </c:ext>
            </c:extLst>
          </c:dPt>
          <c:dPt>
            <c:idx val="8"/>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3-EAD1-7D44-B138-570FCFE6C70C}"/>
              </c:ext>
            </c:extLst>
          </c:dPt>
          <c:dPt>
            <c:idx val="9"/>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4-EAD1-7D44-B138-570FCFE6C70C}"/>
              </c:ext>
            </c:extLst>
          </c:dPt>
          <c:dPt>
            <c:idx val="10"/>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5-EAD1-7D44-B138-570FCFE6C70C}"/>
              </c:ext>
            </c:extLst>
          </c:dPt>
          <c:dPt>
            <c:idx val="11"/>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0F-EAD1-7D44-B138-570FCFE6C70C}"/>
              </c:ext>
            </c:extLst>
          </c:dPt>
          <c:dPt>
            <c:idx val="12"/>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6-EAD1-7D44-B138-570FCFE6C70C}"/>
              </c:ext>
            </c:extLst>
          </c:dPt>
          <c:dPt>
            <c:idx val="13"/>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7-EAD1-7D44-B138-570FCFE6C70C}"/>
              </c:ext>
            </c:extLst>
          </c:dPt>
          <c:dPt>
            <c:idx val="14"/>
            <c:invertIfNegative val="0"/>
            <c:bubble3D val="0"/>
            <c:spPr>
              <a:gradFill flip="none" rotWithShape="1">
                <a:gsLst>
                  <a:gs pos="0">
                    <a:srgbClr val="000000">
                      <a:alpha val="75000"/>
                    </a:srgbClr>
                  </a:gs>
                  <a:gs pos="100000">
                    <a:srgbClr val="000000">
                      <a:alpha val="75000"/>
                    </a:srgbClr>
                  </a:gs>
                  <a:gs pos="50000">
                    <a:srgbClr val="3366FF"/>
                  </a:gs>
                </a:gsLst>
                <a:lin ang="16200000" scaled="0"/>
                <a:tileRect/>
              </a:gradFill>
              <a:ln>
                <a:solidFill>
                  <a:schemeClr val="tx1"/>
                </a:solidFill>
              </a:ln>
            </c:spPr>
            <c:extLst>
              <c:ext xmlns:c16="http://schemas.microsoft.com/office/drawing/2014/chart" uri="{C3380CC4-5D6E-409C-BE32-E72D297353CC}">
                <c16:uniqueId val="{0000000E-EAD1-7D44-B138-570FCFE6C70C}"/>
              </c:ext>
            </c:extLst>
          </c:dPt>
          <c:dPt>
            <c:idx val="15"/>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0-EAD1-7D44-B138-570FCFE6C70C}"/>
              </c:ext>
            </c:extLst>
          </c:dPt>
          <c:dPt>
            <c:idx val="16"/>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8-EAD1-7D44-B138-570FCFE6C70C}"/>
              </c:ext>
            </c:extLst>
          </c:dPt>
          <c:dPt>
            <c:idx val="17"/>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1-EAD1-7D44-B138-570FCFE6C70C}"/>
              </c:ext>
            </c:extLst>
          </c:dPt>
          <c:dPt>
            <c:idx val="18"/>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2-EAD1-7D44-B138-570FCFE6C70C}"/>
              </c:ext>
            </c:extLst>
          </c:dPt>
          <c:dPt>
            <c:idx val="19"/>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3-EAD1-7D44-B138-570FCFE6C70C}"/>
              </c:ext>
            </c:extLst>
          </c:dPt>
          <c:dPt>
            <c:idx val="20"/>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4-EAD1-7D44-B138-570FCFE6C70C}"/>
              </c:ext>
            </c:extLst>
          </c:dPt>
          <c:dPt>
            <c:idx val="21"/>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5-EAD1-7D44-B138-570FCFE6C70C}"/>
              </c:ext>
            </c:extLst>
          </c:dPt>
          <c:dPt>
            <c:idx val="22"/>
            <c:invertIfNegative val="0"/>
            <c:bubble3D val="0"/>
            <c:spPr>
              <a:gradFill flip="none" rotWithShape="1">
                <a:gsLst>
                  <a:gs pos="0">
                    <a:srgbClr val="000000">
                      <a:alpha val="75000"/>
                    </a:srgbClr>
                  </a:gs>
                  <a:gs pos="100000">
                    <a:srgbClr val="000000">
                      <a:alpha val="75000"/>
                    </a:srgbClr>
                  </a:gs>
                  <a:gs pos="50000">
                    <a:srgbClr val="FF6600"/>
                  </a:gs>
                </a:gsLst>
                <a:lin ang="16200000" scaled="0"/>
                <a:tileRect/>
              </a:gradFill>
              <a:ln>
                <a:solidFill>
                  <a:schemeClr val="tx1"/>
                </a:solidFill>
              </a:ln>
            </c:spPr>
            <c:extLst>
              <c:ext xmlns:c16="http://schemas.microsoft.com/office/drawing/2014/chart" uri="{C3380CC4-5D6E-409C-BE32-E72D297353CC}">
                <c16:uniqueId val="{00000016-EAD1-7D44-B138-570FCFE6C70C}"/>
              </c:ext>
            </c:extLst>
          </c:dPt>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Sheet1!$A$2:$A$24</c:f>
              <c:strCache>
                <c:ptCount val="23"/>
                <c:pt idx="0">
                  <c:v>Support of students for each other</c:v>
                </c:pt>
                <c:pt idx="1">
                  <c:v>Comfort in speaking about personal issues impacting work</c:v>
                </c:pt>
                <c:pt idx="2">
                  <c:v>Satisfied with degree of access/interaction with project advisor</c:v>
                </c:pt>
                <c:pt idx="3">
                  <c:v>Relevance of required courses to my professional objectives </c:v>
                </c:pt>
                <c:pt idx="4">
                  <c:v>Preparation for qualifying exams </c:v>
                </c:pt>
                <c:pt idx="5">
                  <c:v>Project advisor treats me in a professional manner</c:v>
                </c:pt>
                <c:pt idx="6">
                  <c:v>Advice on writing and reviewing publications </c:v>
                </c:pt>
                <c:pt idx="7">
                  <c:v>Advice on writing and revising the thesis / guided project topic </c:v>
                </c:pt>
                <c:pt idx="8">
                  <c:v>Courses are up-to-date in my field</c:v>
                </c:pt>
                <c:pt idx="9">
                  <c:v>Information to pass Ph.D qualifying exams clearly conveyed</c:v>
                </c:pt>
                <c:pt idx="10">
                  <c:v>Clarity of graduation requirements </c:v>
                </c:pt>
                <c:pt idx="11">
                  <c:v>Program/dept. has resources to find financial support</c:v>
                </c:pt>
                <c:pt idx="12">
                  <c:v>Availability of courses I need to complete my degree </c:v>
                </c:pt>
                <c:pt idx="13">
                  <c:v>Sufficient feedback for students not passing Ph.D qualifying exams</c:v>
                </c:pt>
                <c:pt idx="14">
                  <c:v>Know where to get help in addressing issues with advisor</c:v>
                </c:pt>
                <c:pt idx="15">
                  <c:v>Comfort in approaching program/dept. about financial support</c:v>
                </c:pt>
                <c:pt idx="16">
                  <c:v>Ph.D qualifying exams assess student's ability fairly</c:v>
                </c:pt>
                <c:pt idx="17">
                  <c:v>Belief that I ain getting paid fairly for program work</c:v>
                </c:pt>
                <c:pt idx="18">
                  <c:v>Students are provided adequate information about financial support</c:v>
                </c:pt>
                <c:pt idx="19">
                  <c:v>Confident that I have funds to complete graduate education</c:v>
                </c:pt>
                <c:pt idx="20">
                  <c:v>Compensation level is comparable to that of comparable institutions</c:v>
                </c:pt>
                <c:pt idx="21">
                  <c:v>Take home pay is competitive to that of comparable institutions</c:v>
                </c:pt>
                <c:pt idx="22">
                  <c:v>Clarity in understanding cost-of-living prior to attendance</c:v>
                </c:pt>
              </c:strCache>
            </c:strRef>
          </c:cat>
          <c:val>
            <c:numRef>
              <c:f>Sheet1!$B$2:$B$24</c:f>
              <c:numCache>
                <c:formatCode>0.0000</c:formatCode>
                <c:ptCount val="23"/>
                <c:pt idx="0">
                  <c:v>0.50818436728189875</c:v>
                </c:pt>
                <c:pt idx="1">
                  <c:v>0.50606802085309288</c:v>
                </c:pt>
                <c:pt idx="2">
                  <c:v>0.4990866959873197</c:v>
                </c:pt>
                <c:pt idx="3">
                  <c:v>0.48659723444152386</c:v>
                </c:pt>
                <c:pt idx="4">
                  <c:v>0.48460593391220602</c:v>
                </c:pt>
                <c:pt idx="5">
                  <c:v>0.48114916571486005</c:v>
                </c:pt>
                <c:pt idx="6">
                  <c:v>0.47878822137789451</c:v>
                </c:pt>
                <c:pt idx="7">
                  <c:v>0.47444920549212488</c:v>
                </c:pt>
                <c:pt idx="8">
                  <c:v>0.45874518011171361</c:v>
                </c:pt>
                <c:pt idx="9">
                  <c:v>0.42996242097676801</c:v>
                </c:pt>
                <c:pt idx="10">
                  <c:v>0.42554924323548965</c:v>
                </c:pt>
                <c:pt idx="11">
                  <c:v>0.41889367726826665</c:v>
                </c:pt>
                <c:pt idx="12">
                  <c:v>0.41071402647503308</c:v>
                </c:pt>
                <c:pt idx="13">
                  <c:v>0.40954542787794507</c:v>
                </c:pt>
                <c:pt idx="14">
                  <c:v>0.40277115331839891</c:v>
                </c:pt>
                <c:pt idx="15">
                  <c:v>0.39709333654308759</c:v>
                </c:pt>
                <c:pt idx="16">
                  <c:v>0.38957213204481883</c:v>
                </c:pt>
                <c:pt idx="17">
                  <c:v>0.38323894022134852</c:v>
                </c:pt>
                <c:pt idx="18">
                  <c:v>0.33013697576856604</c:v>
                </c:pt>
                <c:pt idx="19">
                  <c:v>0.3134169961395511</c:v>
                </c:pt>
                <c:pt idx="20">
                  <c:v>0.30772510602204867</c:v>
                </c:pt>
                <c:pt idx="21">
                  <c:v>0.29915152004603884</c:v>
                </c:pt>
                <c:pt idx="22">
                  <c:v>0.22048141161205881</c:v>
                </c:pt>
              </c:numCache>
            </c:numRef>
          </c:val>
          <c:extLst>
            <c:ext xmlns:c16="http://schemas.microsoft.com/office/drawing/2014/chart" uri="{C3380CC4-5D6E-409C-BE32-E72D297353CC}">
              <c16:uniqueId val="{00000000-0AC4-2349-9747-389E9A06CFC2}"/>
            </c:ext>
          </c:extLst>
        </c:ser>
        <c:dLbls>
          <c:showLegendKey val="0"/>
          <c:showVal val="0"/>
          <c:showCatName val="0"/>
          <c:showSerName val="0"/>
          <c:showPercent val="0"/>
          <c:showBubbleSize val="0"/>
        </c:dLbls>
        <c:gapWidth val="50"/>
        <c:axId val="-2041093352"/>
        <c:axId val="-2041090344"/>
      </c:barChart>
      <c:catAx>
        <c:axId val="-2041093352"/>
        <c:scaling>
          <c:orientation val="maxMin"/>
        </c:scaling>
        <c:delete val="0"/>
        <c:axPos val="l"/>
        <c:numFmt formatCode="General" sourceLinked="0"/>
        <c:majorTickMark val="out"/>
        <c:minorTickMark val="none"/>
        <c:tickLblPos val="nextTo"/>
        <c:txPr>
          <a:bodyPr/>
          <a:lstStyle/>
          <a:p>
            <a:pPr>
              <a:defRPr sz="800"/>
            </a:pPr>
            <a:endParaRPr lang="en-US"/>
          </a:p>
        </c:txPr>
        <c:crossAx val="-2041090344"/>
        <c:crosses val="autoZero"/>
        <c:auto val="1"/>
        <c:lblAlgn val="ctr"/>
        <c:lblOffset val="100"/>
        <c:noMultiLvlLbl val="0"/>
      </c:catAx>
      <c:valAx>
        <c:axId val="-2041090344"/>
        <c:scaling>
          <c:orientation val="minMax"/>
          <c:max val="0.8"/>
          <c:min val="0"/>
        </c:scaling>
        <c:delete val="1"/>
        <c:axPos val="t"/>
        <c:numFmt formatCode="0.0000" sourceLinked="1"/>
        <c:majorTickMark val="out"/>
        <c:minorTickMark val="none"/>
        <c:tickLblPos val="nextTo"/>
        <c:crossAx val="-204109335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Perception Improvement</a:t>
            </a:r>
            <a:r>
              <a:rPr lang="en-US" sz="1200" baseline="0" dirty="0"/>
              <a:t> Analysis – Ph.D</a:t>
            </a:r>
            <a:endParaRPr lang="en-US" sz="1200" dirty="0"/>
          </a:p>
        </c:rich>
      </c:tx>
      <c:overlay val="0"/>
    </c:title>
    <c:autoTitleDeleted val="0"/>
    <c:plotArea>
      <c:layout>
        <c:manualLayout>
          <c:layoutTarget val="inner"/>
          <c:xMode val="edge"/>
          <c:yMode val="edge"/>
          <c:x val="9.1154280057098094E-2"/>
          <c:y val="8.5000000000000006E-2"/>
          <c:w val="0.88019443293272503"/>
          <c:h val="0.81175769506084505"/>
        </c:manualLayout>
      </c:layout>
      <c:scatterChart>
        <c:scatterStyle val="lineMarker"/>
        <c:varyColors val="0"/>
        <c:ser>
          <c:idx val="0"/>
          <c:order val="0"/>
          <c:tx>
            <c:strRef>
              <c:f>Sheet1!$B$1</c:f>
              <c:strCache>
                <c:ptCount val="1"/>
                <c:pt idx="0">
                  <c:v>Y-Value 1</c:v>
                </c:pt>
              </c:strCache>
            </c:strRef>
          </c:tx>
          <c:spPr>
            <a:ln w="47625">
              <a:noFill/>
            </a:ln>
          </c:spPr>
          <c:marker>
            <c:symbol val="none"/>
          </c:marker>
          <c:dPt>
            <c:idx val="1"/>
            <c:bubble3D val="0"/>
            <c:extLst>
              <c:ext xmlns:c16="http://schemas.microsoft.com/office/drawing/2014/chart" uri="{C3380CC4-5D6E-409C-BE32-E72D297353CC}">
                <c16:uniqueId val="{00000000-5DD7-9C48-8A3E-831CD34B2266}"/>
              </c:ext>
            </c:extLst>
          </c:dPt>
          <c:dPt>
            <c:idx val="3"/>
            <c:bubble3D val="0"/>
            <c:extLst>
              <c:ext xmlns:c16="http://schemas.microsoft.com/office/drawing/2014/chart" uri="{C3380CC4-5D6E-409C-BE32-E72D297353CC}">
                <c16:uniqueId val="{00000001-5DD7-9C48-8A3E-831CD34B2266}"/>
              </c:ext>
            </c:extLst>
          </c:dPt>
          <c:dPt>
            <c:idx val="6"/>
            <c:bubble3D val="0"/>
            <c:extLst>
              <c:ext xmlns:c16="http://schemas.microsoft.com/office/drawing/2014/chart" uri="{C3380CC4-5D6E-409C-BE32-E72D297353CC}">
                <c16:uniqueId val="{00000002-5DD7-9C48-8A3E-831CD34B2266}"/>
              </c:ext>
            </c:extLst>
          </c:dPt>
          <c:dPt>
            <c:idx val="7"/>
            <c:bubble3D val="0"/>
            <c:extLst>
              <c:ext xmlns:c16="http://schemas.microsoft.com/office/drawing/2014/chart" uri="{C3380CC4-5D6E-409C-BE32-E72D297353CC}">
                <c16:uniqueId val="{00000003-5DD7-9C48-8A3E-831CD34B2266}"/>
              </c:ext>
            </c:extLst>
          </c:dPt>
          <c:dPt>
            <c:idx val="10"/>
            <c:bubble3D val="0"/>
            <c:extLst>
              <c:ext xmlns:c16="http://schemas.microsoft.com/office/drawing/2014/chart" uri="{C3380CC4-5D6E-409C-BE32-E72D297353CC}">
                <c16:uniqueId val="{00000004-5DD7-9C48-8A3E-831CD34B2266}"/>
              </c:ext>
            </c:extLst>
          </c:dPt>
          <c:dPt>
            <c:idx val="11"/>
            <c:bubble3D val="0"/>
            <c:extLst>
              <c:ext xmlns:c16="http://schemas.microsoft.com/office/drawing/2014/chart" uri="{C3380CC4-5D6E-409C-BE32-E72D297353CC}">
                <c16:uniqueId val="{00000005-5DD7-9C48-8A3E-831CD34B2266}"/>
              </c:ext>
            </c:extLst>
          </c:dPt>
          <c:dPt>
            <c:idx val="17"/>
            <c:bubble3D val="0"/>
            <c:extLst>
              <c:ext xmlns:c16="http://schemas.microsoft.com/office/drawing/2014/chart" uri="{C3380CC4-5D6E-409C-BE32-E72D297353CC}">
                <c16:uniqueId val="{00000006-5DD7-9C48-8A3E-831CD34B2266}"/>
              </c:ext>
            </c:extLst>
          </c:dPt>
          <c:dPt>
            <c:idx val="23"/>
            <c:bubble3D val="0"/>
            <c:extLst>
              <c:ext xmlns:c16="http://schemas.microsoft.com/office/drawing/2014/chart" uri="{C3380CC4-5D6E-409C-BE32-E72D297353CC}">
                <c16:uniqueId val="{00000007-5DD7-9C48-8A3E-831CD34B2266}"/>
              </c:ext>
            </c:extLst>
          </c:dPt>
          <c:dPt>
            <c:idx val="29"/>
            <c:bubble3D val="0"/>
            <c:extLst>
              <c:ext xmlns:c16="http://schemas.microsoft.com/office/drawing/2014/chart" uri="{C3380CC4-5D6E-409C-BE32-E72D297353CC}">
                <c16:uniqueId val="{00000008-5DD7-9C48-8A3E-831CD34B2266}"/>
              </c:ext>
            </c:extLst>
          </c:dPt>
          <c:dPt>
            <c:idx val="31"/>
            <c:bubble3D val="0"/>
            <c:extLst>
              <c:ext xmlns:c16="http://schemas.microsoft.com/office/drawing/2014/chart" uri="{C3380CC4-5D6E-409C-BE32-E72D297353CC}">
                <c16:uniqueId val="{00000009-5DD7-9C48-8A3E-831CD34B2266}"/>
              </c:ext>
            </c:extLst>
          </c:dPt>
          <c:dPt>
            <c:idx val="32"/>
            <c:bubble3D val="0"/>
            <c:extLst>
              <c:ext xmlns:c16="http://schemas.microsoft.com/office/drawing/2014/chart" uri="{C3380CC4-5D6E-409C-BE32-E72D297353CC}">
                <c16:uniqueId val="{0000000A-5DD7-9C48-8A3E-831CD34B2266}"/>
              </c:ext>
            </c:extLst>
          </c:dPt>
          <c:dLbls>
            <c:dLbl>
              <c:idx val="0"/>
              <c:tx>
                <c:rich>
                  <a:bodyPr/>
                  <a:lstStyle/>
                  <a:p>
                    <a:pPr>
                      <a:defRPr sz="1200" b="1">
                        <a:solidFill>
                          <a:srgbClr val="FF0000"/>
                        </a:solidFill>
                      </a:defRPr>
                    </a:pPr>
                    <a:r>
                      <a:rPr lang="en-US" sz="1200" b="1" dirty="0">
                        <a:solidFill>
                          <a:srgbClr val="FF0000"/>
                        </a:solidFill>
                      </a:rPr>
                      <a:t>1</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5DD7-9C48-8A3E-831CD34B2266}"/>
                </c:ext>
              </c:extLst>
            </c:dLbl>
            <c:dLbl>
              <c:idx val="1"/>
              <c:tx>
                <c:rich>
                  <a:bodyPr/>
                  <a:lstStyle/>
                  <a:p>
                    <a:pPr>
                      <a:defRPr sz="1200" b="1">
                        <a:solidFill>
                          <a:srgbClr val="FF0000"/>
                        </a:solidFill>
                      </a:defRPr>
                    </a:pPr>
                    <a:r>
                      <a:rPr lang="en-US" sz="1200" b="1" dirty="0">
                        <a:solidFill>
                          <a:srgbClr val="FF0000"/>
                        </a:solidFill>
                      </a:rPr>
                      <a:t>2</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DD7-9C48-8A3E-831CD34B2266}"/>
                </c:ext>
              </c:extLst>
            </c:dLbl>
            <c:dLbl>
              <c:idx val="2"/>
              <c:tx>
                <c:rich>
                  <a:bodyPr/>
                  <a:lstStyle/>
                  <a:p>
                    <a:pPr>
                      <a:defRPr sz="1200" b="1">
                        <a:solidFill>
                          <a:srgbClr val="FF0000"/>
                        </a:solidFill>
                      </a:defRPr>
                    </a:pPr>
                    <a:r>
                      <a:rPr lang="en-US" sz="1200" b="1" dirty="0">
                        <a:solidFill>
                          <a:srgbClr val="FF0000"/>
                        </a:solidFill>
                      </a:rPr>
                      <a:t>3</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5DD7-9C48-8A3E-831CD34B2266}"/>
                </c:ext>
              </c:extLst>
            </c:dLbl>
            <c:dLbl>
              <c:idx val="3"/>
              <c:tx>
                <c:rich>
                  <a:bodyPr/>
                  <a:lstStyle/>
                  <a:p>
                    <a:pPr>
                      <a:defRPr sz="1200" b="1">
                        <a:solidFill>
                          <a:srgbClr val="FF0000"/>
                        </a:solidFill>
                      </a:defRPr>
                    </a:pPr>
                    <a:r>
                      <a:rPr lang="en-US" sz="1200" b="1" dirty="0">
                        <a:solidFill>
                          <a:srgbClr val="FF0000"/>
                        </a:solidFill>
                      </a:rPr>
                      <a:t>4</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5DD7-9C48-8A3E-831CD34B2266}"/>
                </c:ext>
              </c:extLst>
            </c:dLbl>
            <c:dLbl>
              <c:idx val="4"/>
              <c:tx>
                <c:rich>
                  <a:bodyPr/>
                  <a:lstStyle/>
                  <a:p>
                    <a:pPr>
                      <a:defRPr sz="1200" b="1">
                        <a:solidFill>
                          <a:srgbClr val="FF0000"/>
                        </a:solidFill>
                      </a:defRPr>
                    </a:pPr>
                    <a:r>
                      <a:rPr lang="en-US" sz="1200" b="1" dirty="0">
                        <a:solidFill>
                          <a:srgbClr val="FF0000"/>
                        </a:solidFill>
                      </a:rPr>
                      <a:t>5</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5DD7-9C48-8A3E-831CD34B2266}"/>
                </c:ext>
              </c:extLst>
            </c:dLbl>
            <c:dLbl>
              <c:idx val="5"/>
              <c:tx>
                <c:rich>
                  <a:bodyPr/>
                  <a:lstStyle/>
                  <a:p>
                    <a:pPr>
                      <a:defRPr sz="1200" b="1">
                        <a:solidFill>
                          <a:srgbClr val="FF0000"/>
                        </a:solidFill>
                      </a:defRPr>
                    </a:pPr>
                    <a:r>
                      <a:rPr lang="en-US" sz="1200" b="1" dirty="0">
                        <a:solidFill>
                          <a:srgbClr val="FF0000"/>
                        </a:solidFill>
                      </a:rPr>
                      <a:t>6</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5DD7-9C48-8A3E-831CD34B2266}"/>
                </c:ext>
              </c:extLst>
            </c:dLbl>
            <c:dLbl>
              <c:idx val="6"/>
              <c:tx>
                <c:rich>
                  <a:bodyPr/>
                  <a:lstStyle/>
                  <a:p>
                    <a:pPr>
                      <a:defRPr sz="1200" b="1">
                        <a:solidFill>
                          <a:srgbClr val="FF0000"/>
                        </a:solidFill>
                      </a:defRPr>
                    </a:pPr>
                    <a:r>
                      <a:rPr lang="en-US" sz="1200" b="1" dirty="0">
                        <a:solidFill>
                          <a:srgbClr val="FF0000"/>
                        </a:solidFill>
                      </a:rPr>
                      <a:t>7</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5DD7-9C48-8A3E-831CD34B2266}"/>
                </c:ext>
              </c:extLst>
            </c:dLbl>
            <c:dLbl>
              <c:idx val="7"/>
              <c:tx>
                <c:rich>
                  <a:bodyPr/>
                  <a:lstStyle/>
                  <a:p>
                    <a:pPr>
                      <a:defRPr sz="1200" b="1">
                        <a:solidFill>
                          <a:srgbClr val="FF0000"/>
                        </a:solidFill>
                      </a:defRPr>
                    </a:pPr>
                    <a:r>
                      <a:rPr lang="en-US" sz="1200" b="1" dirty="0">
                        <a:solidFill>
                          <a:srgbClr val="FF0000"/>
                        </a:solidFill>
                      </a:rPr>
                      <a:t>8</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5DD7-9C48-8A3E-831CD34B2266}"/>
                </c:ext>
              </c:extLst>
            </c:dLbl>
            <c:dLbl>
              <c:idx val="8"/>
              <c:tx>
                <c:rich>
                  <a:bodyPr/>
                  <a:lstStyle/>
                  <a:p>
                    <a:pPr>
                      <a:defRPr sz="1200" b="1">
                        <a:solidFill>
                          <a:srgbClr val="FF0000"/>
                        </a:solidFill>
                      </a:defRPr>
                    </a:pPr>
                    <a:r>
                      <a:rPr lang="en-US" sz="1200" b="1" dirty="0">
                        <a:solidFill>
                          <a:srgbClr val="FF0000"/>
                        </a:solidFill>
                      </a:rPr>
                      <a:t>9</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5DD7-9C48-8A3E-831CD34B2266}"/>
                </c:ext>
              </c:extLst>
            </c:dLbl>
            <c:dLbl>
              <c:idx val="9"/>
              <c:tx>
                <c:rich>
                  <a:bodyPr/>
                  <a:lstStyle/>
                  <a:p>
                    <a:pPr>
                      <a:defRPr sz="1200" b="1">
                        <a:solidFill>
                          <a:srgbClr val="FF0000"/>
                        </a:solidFill>
                      </a:defRPr>
                    </a:pPr>
                    <a:r>
                      <a:rPr lang="en-US" sz="1200" b="1" dirty="0">
                        <a:solidFill>
                          <a:srgbClr val="FF0000"/>
                        </a:solidFill>
                      </a:rPr>
                      <a:t>10</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5DD7-9C48-8A3E-831CD34B2266}"/>
                </c:ext>
              </c:extLst>
            </c:dLbl>
            <c:dLbl>
              <c:idx val="10"/>
              <c:tx>
                <c:rich>
                  <a:bodyPr/>
                  <a:lstStyle/>
                  <a:p>
                    <a:pPr>
                      <a:defRPr sz="1200" b="1">
                        <a:solidFill>
                          <a:srgbClr val="FF0000"/>
                        </a:solidFill>
                      </a:defRPr>
                    </a:pPr>
                    <a:r>
                      <a:rPr lang="en-US" sz="1200" b="1" dirty="0">
                        <a:solidFill>
                          <a:srgbClr val="FF0000"/>
                        </a:solidFill>
                      </a:rPr>
                      <a:t>11</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5DD7-9C48-8A3E-831CD34B2266}"/>
                </c:ext>
              </c:extLst>
            </c:dLbl>
            <c:dLbl>
              <c:idx val="11"/>
              <c:tx>
                <c:rich>
                  <a:bodyPr/>
                  <a:lstStyle/>
                  <a:p>
                    <a:pPr>
                      <a:defRPr sz="1200" b="1">
                        <a:solidFill>
                          <a:srgbClr val="FF0000"/>
                        </a:solidFill>
                      </a:defRPr>
                    </a:pPr>
                    <a:r>
                      <a:rPr lang="en-US" sz="1200" b="1" dirty="0">
                        <a:solidFill>
                          <a:srgbClr val="FF0000"/>
                        </a:solidFill>
                      </a:rPr>
                      <a:t>12</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5DD7-9C48-8A3E-831CD34B2266}"/>
                </c:ext>
              </c:extLst>
            </c:dLbl>
            <c:dLbl>
              <c:idx val="12"/>
              <c:tx>
                <c:rich>
                  <a:bodyPr/>
                  <a:lstStyle/>
                  <a:p>
                    <a:pPr>
                      <a:defRPr sz="1200" b="1">
                        <a:solidFill>
                          <a:srgbClr val="FF0000"/>
                        </a:solidFill>
                      </a:defRPr>
                    </a:pPr>
                    <a:r>
                      <a:rPr lang="en-US" sz="1200" b="1" dirty="0">
                        <a:solidFill>
                          <a:srgbClr val="FF0000"/>
                        </a:solidFill>
                      </a:rPr>
                      <a:t>13</a:t>
                    </a:r>
                    <a:endParaRPr lang="en-US" dirty="0">
                      <a:solidFill>
                        <a:srgbClr val="FF0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5DD7-9C48-8A3E-831CD34B2266}"/>
                </c:ext>
              </c:extLst>
            </c:dLbl>
            <c:dLbl>
              <c:idx val="13"/>
              <c:tx>
                <c:rich>
                  <a:bodyPr/>
                  <a:lstStyle/>
                  <a:p>
                    <a:pPr>
                      <a:defRPr sz="1200" b="1">
                        <a:solidFill>
                          <a:srgbClr val="3366FF"/>
                        </a:solidFill>
                      </a:defRPr>
                    </a:pPr>
                    <a:r>
                      <a:rPr lang="en-US" sz="1200" b="1" dirty="0">
                        <a:solidFill>
                          <a:srgbClr val="3366FF"/>
                        </a:solidFill>
                      </a:rPr>
                      <a:t>14</a:t>
                    </a:r>
                    <a:endParaRPr lang="en-US" b="1"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5DD7-9C48-8A3E-831CD34B2266}"/>
                </c:ext>
              </c:extLst>
            </c:dLbl>
            <c:dLbl>
              <c:idx val="14"/>
              <c:tx>
                <c:rich>
                  <a:bodyPr/>
                  <a:lstStyle/>
                  <a:p>
                    <a:pPr>
                      <a:defRPr sz="1200" b="1">
                        <a:solidFill>
                          <a:srgbClr val="3366FF"/>
                        </a:solidFill>
                      </a:defRPr>
                    </a:pPr>
                    <a:r>
                      <a:rPr lang="en-US" sz="1200" b="1" dirty="0">
                        <a:solidFill>
                          <a:srgbClr val="3366FF"/>
                        </a:solidFill>
                      </a:rPr>
                      <a:t>15</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5DD7-9C48-8A3E-831CD34B2266}"/>
                </c:ext>
              </c:extLst>
            </c:dLbl>
            <c:dLbl>
              <c:idx val="15"/>
              <c:tx>
                <c:rich>
                  <a:bodyPr/>
                  <a:lstStyle/>
                  <a:p>
                    <a:pPr>
                      <a:defRPr sz="1200" b="1">
                        <a:solidFill>
                          <a:srgbClr val="3366FF"/>
                        </a:solidFill>
                      </a:defRPr>
                    </a:pPr>
                    <a:r>
                      <a:rPr lang="en-US" sz="1200" b="1" dirty="0">
                        <a:solidFill>
                          <a:srgbClr val="3366FF"/>
                        </a:solidFill>
                      </a:rPr>
                      <a:t>16</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5DD7-9C48-8A3E-831CD34B2266}"/>
                </c:ext>
              </c:extLst>
            </c:dLbl>
            <c:dLbl>
              <c:idx val="16"/>
              <c:tx>
                <c:rich>
                  <a:bodyPr/>
                  <a:lstStyle/>
                  <a:p>
                    <a:pPr>
                      <a:defRPr sz="1200" b="1">
                        <a:solidFill>
                          <a:srgbClr val="3366FF"/>
                        </a:solidFill>
                      </a:defRPr>
                    </a:pPr>
                    <a:r>
                      <a:rPr lang="en-US" sz="1200" b="1" dirty="0">
                        <a:solidFill>
                          <a:srgbClr val="3366FF"/>
                        </a:solidFill>
                      </a:rPr>
                      <a:t>17</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5DD7-9C48-8A3E-831CD34B2266}"/>
                </c:ext>
              </c:extLst>
            </c:dLbl>
            <c:dLbl>
              <c:idx val="17"/>
              <c:tx>
                <c:rich>
                  <a:bodyPr/>
                  <a:lstStyle/>
                  <a:p>
                    <a:pPr>
                      <a:defRPr sz="1200" b="1">
                        <a:solidFill>
                          <a:srgbClr val="3366FF"/>
                        </a:solidFill>
                      </a:defRPr>
                    </a:pPr>
                    <a:r>
                      <a:rPr lang="en-US" sz="1200" b="1" dirty="0">
                        <a:solidFill>
                          <a:srgbClr val="3366FF"/>
                        </a:solidFill>
                      </a:rPr>
                      <a:t>18</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5DD7-9C48-8A3E-831CD34B2266}"/>
                </c:ext>
              </c:extLst>
            </c:dLbl>
            <c:dLbl>
              <c:idx val="18"/>
              <c:tx>
                <c:rich>
                  <a:bodyPr/>
                  <a:lstStyle/>
                  <a:p>
                    <a:pPr>
                      <a:defRPr sz="1200" b="1" baseline="0">
                        <a:solidFill>
                          <a:srgbClr val="3366FF"/>
                        </a:solidFill>
                      </a:defRPr>
                    </a:pPr>
                    <a:r>
                      <a:rPr lang="en-US" sz="1200" b="1" baseline="0" dirty="0">
                        <a:solidFill>
                          <a:srgbClr val="3366FF"/>
                        </a:solidFill>
                      </a:rPr>
                      <a:t>19</a:t>
                    </a:r>
                    <a:endParaRPr lang="en-US" baseline="0"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5DD7-9C48-8A3E-831CD34B2266}"/>
                </c:ext>
              </c:extLst>
            </c:dLbl>
            <c:dLbl>
              <c:idx val="19"/>
              <c:tx>
                <c:rich>
                  <a:bodyPr/>
                  <a:lstStyle/>
                  <a:p>
                    <a:pPr>
                      <a:defRPr sz="1200" b="1">
                        <a:solidFill>
                          <a:srgbClr val="3366FF"/>
                        </a:solidFill>
                      </a:defRPr>
                    </a:pPr>
                    <a:r>
                      <a:rPr lang="en-US" sz="1200" b="1" dirty="0">
                        <a:solidFill>
                          <a:srgbClr val="3366FF"/>
                        </a:solidFill>
                      </a:rPr>
                      <a:t>20</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5DD7-9C48-8A3E-831CD34B2266}"/>
                </c:ext>
              </c:extLst>
            </c:dLbl>
            <c:dLbl>
              <c:idx val="20"/>
              <c:tx>
                <c:rich>
                  <a:bodyPr/>
                  <a:lstStyle/>
                  <a:p>
                    <a:pPr>
                      <a:defRPr sz="1200" b="1">
                        <a:solidFill>
                          <a:srgbClr val="3366FF"/>
                        </a:solidFill>
                      </a:defRPr>
                    </a:pPr>
                    <a:r>
                      <a:rPr lang="en-US" sz="1200" b="1" dirty="0">
                        <a:solidFill>
                          <a:srgbClr val="3366FF"/>
                        </a:solidFill>
                      </a:rPr>
                      <a:t>21</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5DD7-9C48-8A3E-831CD34B2266}"/>
                </c:ext>
              </c:extLst>
            </c:dLbl>
            <c:dLbl>
              <c:idx val="21"/>
              <c:tx>
                <c:rich>
                  <a:bodyPr/>
                  <a:lstStyle/>
                  <a:p>
                    <a:pPr>
                      <a:defRPr sz="1200" b="1">
                        <a:solidFill>
                          <a:srgbClr val="3366FF"/>
                        </a:solidFill>
                      </a:defRPr>
                    </a:pPr>
                    <a:r>
                      <a:rPr lang="en-US" sz="1200" b="1" dirty="0">
                        <a:solidFill>
                          <a:srgbClr val="3366FF"/>
                        </a:solidFill>
                      </a:rPr>
                      <a:t>22</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5DD7-9C48-8A3E-831CD34B2266}"/>
                </c:ext>
              </c:extLst>
            </c:dLbl>
            <c:dLbl>
              <c:idx val="22"/>
              <c:tx>
                <c:rich>
                  <a:bodyPr/>
                  <a:lstStyle/>
                  <a:p>
                    <a:pPr>
                      <a:defRPr sz="1200" b="1">
                        <a:solidFill>
                          <a:srgbClr val="3366FF"/>
                        </a:solidFill>
                      </a:defRPr>
                    </a:pPr>
                    <a:r>
                      <a:rPr lang="en-US" sz="1200" b="1" dirty="0">
                        <a:solidFill>
                          <a:srgbClr val="3366FF"/>
                        </a:solidFill>
                      </a:rPr>
                      <a:t>23</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5DD7-9C48-8A3E-831CD34B2266}"/>
                </c:ext>
              </c:extLst>
            </c:dLbl>
            <c:dLbl>
              <c:idx val="23"/>
              <c:tx>
                <c:rich>
                  <a:bodyPr/>
                  <a:lstStyle/>
                  <a:p>
                    <a:pPr>
                      <a:defRPr sz="1200" b="1">
                        <a:solidFill>
                          <a:srgbClr val="3366FF"/>
                        </a:solidFill>
                      </a:defRPr>
                    </a:pPr>
                    <a:r>
                      <a:rPr lang="en-US" sz="1200" b="1" dirty="0">
                        <a:solidFill>
                          <a:srgbClr val="3366FF"/>
                        </a:solidFill>
                      </a:rPr>
                      <a:t>24</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5DD7-9C48-8A3E-831CD34B2266}"/>
                </c:ext>
              </c:extLst>
            </c:dLbl>
            <c:dLbl>
              <c:idx val="24"/>
              <c:tx>
                <c:rich>
                  <a:bodyPr/>
                  <a:lstStyle/>
                  <a:p>
                    <a:pPr>
                      <a:defRPr sz="1200" b="1">
                        <a:solidFill>
                          <a:srgbClr val="3366FF"/>
                        </a:solidFill>
                      </a:defRPr>
                    </a:pPr>
                    <a:r>
                      <a:rPr lang="en-US" sz="1200" b="1" dirty="0">
                        <a:solidFill>
                          <a:srgbClr val="3366FF"/>
                        </a:solidFill>
                      </a:rPr>
                      <a:t>25</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5DD7-9C48-8A3E-831CD34B2266}"/>
                </c:ext>
              </c:extLst>
            </c:dLbl>
            <c:dLbl>
              <c:idx val="25"/>
              <c:tx>
                <c:rich>
                  <a:bodyPr/>
                  <a:lstStyle/>
                  <a:p>
                    <a:pPr>
                      <a:defRPr sz="1200" b="1">
                        <a:solidFill>
                          <a:srgbClr val="3366FF"/>
                        </a:solidFill>
                      </a:defRPr>
                    </a:pPr>
                    <a:r>
                      <a:rPr lang="en-US" sz="1200" b="1" dirty="0">
                        <a:solidFill>
                          <a:srgbClr val="3366FF"/>
                        </a:solidFill>
                      </a:rPr>
                      <a:t>26</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5DD7-9C48-8A3E-831CD34B2266}"/>
                </c:ext>
              </c:extLst>
            </c:dLbl>
            <c:dLbl>
              <c:idx val="26"/>
              <c:tx>
                <c:rich>
                  <a:bodyPr/>
                  <a:lstStyle/>
                  <a:p>
                    <a:pPr>
                      <a:defRPr sz="1200" b="1">
                        <a:solidFill>
                          <a:srgbClr val="3366FF"/>
                        </a:solidFill>
                      </a:defRPr>
                    </a:pPr>
                    <a:r>
                      <a:rPr lang="en-US" sz="1200" b="1" dirty="0">
                        <a:solidFill>
                          <a:srgbClr val="3366FF"/>
                        </a:solidFill>
                      </a:rPr>
                      <a:t>27</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5DD7-9C48-8A3E-831CD34B2266}"/>
                </c:ext>
              </c:extLst>
            </c:dLbl>
            <c:dLbl>
              <c:idx val="27"/>
              <c:tx>
                <c:rich>
                  <a:bodyPr/>
                  <a:lstStyle/>
                  <a:p>
                    <a:pPr>
                      <a:defRPr sz="1200" b="1">
                        <a:solidFill>
                          <a:srgbClr val="3366FF"/>
                        </a:solidFill>
                      </a:defRPr>
                    </a:pPr>
                    <a:r>
                      <a:rPr lang="en-US" sz="1200" b="1" dirty="0">
                        <a:solidFill>
                          <a:srgbClr val="3366FF"/>
                        </a:solidFill>
                      </a:rPr>
                      <a:t>28</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5DD7-9C48-8A3E-831CD34B2266}"/>
                </c:ext>
              </c:extLst>
            </c:dLbl>
            <c:dLbl>
              <c:idx val="28"/>
              <c:tx>
                <c:rich>
                  <a:bodyPr/>
                  <a:lstStyle/>
                  <a:p>
                    <a:pPr>
                      <a:defRPr sz="1200" b="1">
                        <a:solidFill>
                          <a:srgbClr val="3366FF"/>
                        </a:solidFill>
                      </a:defRPr>
                    </a:pPr>
                    <a:r>
                      <a:rPr lang="en-US" sz="1200" b="1" dirty="0">
                        <a:solidFill>
                          <a:srgbClr val="3366FF"/>
                        </a:solidFill>
                      </a:rPr>
                      <a:t>29</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5DD7-9C48-8A3E-831CD34B2266}"/>
                </c:ext>
              </c:extLst>
            </c:dLbl>
            <c:dLbl>
              <c:idx val="29"/>
              <c:tx>
                <c:rich>
                  <a:bodyPr/>
                  <a:lstStyle/>
                  <a:p>
                    <a:pPr>
                      <a:defRPr sz="1200" b="1">
                        <a:solidFill>
                          <a:srgbClr val="3366FF"/>
                        </a:solidFill>
                      </a:defRPr>
                    </a:pPr>
                    <a:r>
                      <a:rPr lang="en-US" sz="1200" b="1" dirty="0">
                        <a:solidFill>
                          <a:srgbClr val="3366FF"/>
                        </a:solidFill>
                      </a:rPr>
                      <a:t>30</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5DD7-9C48-8A3E-831CD34B2266}"/>
                </c:ext>
              </c:extLst>
            </c:dLbl>
            <c:dLbl>
              <c:idx val="30"/>
              <c:tx>
                <c:rich>
                  <a:bodyPr/>
                  <a:lstStyle/>
                  <a:p>
                    <a:pPr>
                      <a:defRPr sz="1200" b="1">
                        <a:solidFill>
                          <a:srgbClr val="3366FF"/>
                        </a:solidFill>
                      </a:defRPr>
                    </a:pPr>
                    <a:r>
                      <a:rPr lang="en-US" sz="1200" b="1" dirty="0">
                        <a:solidFill>
                          <a:srgbClr val="3366FF"/>
                        </a:solidFill>
                      </a:rPr>
                      <a:t>31</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5DD7-9C48-8A3E-831CD34B2266}"/>
                </c:ext>
              </c:extLst>
            </c:dLbl>
            <c:dLbl>
              <c:idx val="31"/>
              <c:tx>
                <c:rich>
                  <a:bodyPr/>
                  <a:lstStyle/>
                  <a:p>
                    <a:pPr>
                      <a:defRPr sz="1200" b="1" baseline="0">
                        <a:solidFill>
                          <a:srgbClr val="3366FF"/>
                        </a:solidFill>
                      </a:defRPr>
                    </a:pPr>
                    <a:r>
                      <a:rPr lang="en-US" sz="1200" b="1" baseline="0" dirty="0">
                        <a:solidFill>
                          <a:srgbClr val="3366FF"/>
                        </a:solidFill>
                      </a:rPr>
                      <a:t>32</a:t>
                    </a:r>
                    <a:endParaRPr lang="en-US" baseline="0"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5DD7-9C48-8A3E-831CD34B2266}"/>
                </c:ext>
              </c:extLst>
            </c:dLbl>
            <c:dLbl>
              <c:idx val="32"/>
              <c:tx>
                <c:rich>
                  <a:bodyPr/>
                  <a:lstStyle/>
                  <a:p>
                    <a:pPr>
                      <a:defRPr sz="1200" b="1">
                        <a:solidFill>
                          <a:srgbClr val="3366FF"/>
                        </a:solidFill>
                      </a:defRPr>
                    </a:pPr>
                    <a:r>
                      <a:rPr lang="en-US" sz="1200" b="1" dirty="0">
                        <a:solidFill>
                          <a:srgbClr val="3366FF"/>
                        </a:solidFill>
                      </a:rPr>
                      <a:t>33</a:t>
                    </a:r>
                    <a:endParaRPr lang="en-US" dirty="0">
                      <a:solidFill>
                        <a:srgbClr val="3366FF"/>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5DD7-9C48-8A3E-831CD34B2266}"/>
                </c:ext>
              </c:extLst>
            </c:dLbl>
            <c:dLbl>
              <c:idx val="33"/>
              <c:tx>
                <c:rich>
                  <a:bodyPr/>
                  <a:lstStyle/>
                  <a:p>
                    <a:pPr>
                      <a:defRPr sz="1200" b="1">
                        <a:solidFill>
                          <a:srgbClr val="008000"/>
                        </a:solidFill>
                      </a:defRPr>
                    </a:pPr>
                    <a:r>
                      <a:rPr lang="en-US" sz="1200" b="1" dirty="0">
                        <a:solidFill>
                          <a:srgbClr val="008000"/>
                        </a:solidFill>
                      </a:rPr>
                      <a:t>34</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5DD7-9C48-8A3E-831CD34B2266}"/>
                </c:ext>
              </c:extLst>
            </c:dLbl>
            <c:dLbl>
              <c:idx val="34"/>
              <c:tx>
                <c:rich>
                  <a:bodyPr/>
                  <a:lstStyle/>
                  <a:p>
                    <a:pPr>
                      <a:defRPr sz="1200" b="1">
                        <a:solidFill>
                          <a:srgbClr val="008000"/>
                        </a:solidFill>
                      </a:defRPr>
                    </a:pPr>
                    <a:r>
                      <a:rPr lang="en-US" sz="1200" b="1" dirty="0">
                        <a:solidFill>
                          <a:srgbClr val="008000"/>
                        </a:solidFill>
                      </a:rPr>
                      <a:t>35</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5DD7-9C48-8A3E-831CD34B2266}"/>
                </c:ext>
              </c:extLst>
            </c:dLbl>
            <c:dLbl>
              <c:idx val="35"/>
              <c:tx>
                <c:rich>
                  <a:bodyPr/>
                  <a:lstStyle/>
                  <a:p>
                    <a:pPr>
                      <a:defRPr sz="1200" b="1">
                        <a:solidFill>
                          <a:srgbClr val="008000"/>
                        </a:solidFill>
                      </a:defRPr>
                    </a:pPr>
                    <a:r>
                      <a:rPr lang="en-US" sz="1200" b="1" dirty="0">
                        <a:solidFill>
                          <a:srgbClr val="008000"/>
                        </a:solidFill>
                      </a:rPr>
                      <a:t>36</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5DD7-9C48-8A3E-831CD34B2266}"/>
                </c:ext>
              </c:extLst>
            </c:dLbl>
            <c:dLbl>
              <c:idx val="36"/>
              <c:tx>
                <c:rich>
                  <a:bodyPr/>
                  <a:lstStyle/>
                  <a:p>
                    <a:pPr>
                      <a:defRPr sz="1200" b="1">
                        <a:solidFill>
                          <a:srgbClr val="008000"/>
                        </a:solidFill>
                      </a:defRPr>
                    </a:pPr>
                    <a:r>
                      <a:rPr lang="en-US" sz="1200" b="1" dirty="0">
                        <a:solidFill>
                          <a:srgbClr val="008000"/>
                        </a:solidFill>
                      </a:rPr>
                      <a:t>37</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5DD7-9C48-8A3E-831CD34B2266}"/>
                </c:ext>
              </c:extLst>
            </c:dLbl>
            <c:dLbl>
              <c:idx val="37"/>
              <c:tx>
                <c:rich>
                  <a:bodyPr/>
                  <a:lstStyle/>
                  <a:p>
                    <a:pPr>
                      <a:defRPr sz="1200" b="1" baseline="0">
                        <a:solidFill>
                          <a:srgbClr val="008000"/>
                        </a:solidFill>
                      </a:defRPr>
                    </a:pPr>
                    <a:r>
                      <a:rPr lang="en-US" sz="1200" b="1" baseline="0" dirty="0">
                        <a:solidFill>
                          <a:srgbClr val="008000"/>
                        </a:solidFill>
                      </a:rPr>
                      <a:t>38</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5DD7-9C48-8A3E-831CD34B2266}"/>
                </c:ext>
              </c:extLst>
            </c:dLbl>
            <c:dLbl>
              <c:idx val="38"/>
              <c:tx>
                <c:rich>
                  <a:bodyPr/>
                  <a:lstStyle/>
                  <a:p>
                    <a:pPr>
                      <a:defRPr sz="1200" b="1">
                        <a:solidFill>
                          <a:srgbClr val="008000"/>
                        </a:solidFill>
                      </a:defRPr>
                    </a:pPr>
                    <a:r>
                      <a:rPr lang="en-US" sz="1200" b="1" dirty="0">
                        <a:solidFill>
                          <a:srgbClr val="008000"/>
                        </a:solidFill>
                      </a:rPr>
                      <a:t>39</a:t>
                    </a:r>
                    <a:endParaRPr lang="en-US"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6-5DD7-9C48-8A3E-831CD34B2266}"/>
                </c:ext>
              </c:extLst>
            </c:dLbl>
            <c:dLbl>
              <c:idx val="39"/>
              <c:tx>
                <c:rich>
                  <a:bodyPr/>
                  <a:lstStyle/>
                  <a:p>
                    <a:pPr>
                      <a:defRPr sz="1200" b="1" baseline="0">
                        <a:solidFill>
                          <a:srgbClr val="008000"/>
                        </a:solidFill>
                      </a:defRPr>
                    </a:pPr>
                    <a:r>
                      <a:rPr lang="en-US" sz="1200" b="1" baseline="0" dirty="0">
                        <a:solidFill>
                          <a:srgbClr val="008000"/>
                        </a:solidFill>
                      </a:rPr>
                      <a:t>40</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7-5DD7-9C48-8A3E-831CD34B2266}"/>
                </c:ext>
              </c:extLst>
            </c:dLbl>
            <c:dLbl>
              <c:idx val="40"/>
              <c:tx>
                <c:rich>
                  <a:bodyPr/>
                  <a:lstStyle/>
                  <a:p>
                    <a:pPr>
                      <a:defRPr sz="1200" b="1" baseline="0">
                        <a:solidFill>
                          <a:srgbClr val="008000"/>
                        </a:solidFill>
                      </a:defRPr>
                    </a:pPr>
                    <a:r>
                      <a:rPr lang="en-US" b="1" baseline="0" dirty="0">
                        <a:solidFill>
                          <a:srgbClr val="008000"/>
                        </a:solidFill>
                      </a:rPr>
                      <a:t>41</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8-5DD7-9C48-8A3E-831CD34B2266}"/>
                </c:ext>
              </c:extLst>
            </c:dLbl>
            <c:dLbl>
              <c:idx val="41"/>
              <c:tx>
                <c:rich>
                  <a:bodyPr/>
                  <a:lstStyle/>
                  <a:p>
                    <a:pPr>
                      <a:defRPr sz="1200" b="1" baseline="0">
                        <a:solidFill>
                          <a:srgbClr val="008000"/>
                        </a:solidFill>
                      </a:defRPr>
                    </a:pPr>
                    <a:r>
                      <a:rPr lang="en-US" b="1" baseline="0" dirty="0">
                        <a:solidFill>
                          <a:srgbClr val="008000"/>
                        </a:solidFill>
                      </a:rPr>
                      <a:t>42</a:t>
                    </a:r>
                    <a:endParaRPr lang="en-US" baseline="0" dirty="0">
                      <a:solidFill>
                        <a:srgbClr val="0080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9-5DD7-9C48-8A3E-831CD34B2266}"/>
                </c:ext>
              </c:extLst>
            </c:dLbl>
            <c:dLbl>
              <c:idx val="42"/>
              <c:tx>
                <c:rich>
                  <a:bodyPr/>
                  <a:lstStyle/>
                  <a:p>
                    <a:pPr>
                      <a:defRPr sz="1200" b="1">
                        <a:solidFill>
                          <a:srgbClr val="FF6600"/>
                        </a:solidFill>
                      </a:defRPr>
                    </a:pPr>
                    <a:r>
                      <a:rPr lang="en-US" b="1" dirty="0">
                        <a:solidFill>
                          <a:srgbClr val="FF6600"/>
                        </a:solidFill>
                      </a:rPr>
                      <a:t>43</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A-5DD7-9C48-8A3E-831CD34B2266}"/>
                </c:ext>
              </c:extLst>
            </c:dLbl>
            <c:dLbl>
              <c:idx val="43"/>
              <c:tx>
                <c:rich>
                  <a:bodyPr/>
                  <a:lstStyle/>
                  <a:p>
                    <a:pPr>
                      <a:defRPr sz="1200" b="1" baseline="0">
                        <a:solidFill>
                          <a:srgbClr val="FF6600"/>
                        </a:solidFill>
                      </a:defRPr>
                    </a:pPr>
                    <a:r>
                      <a:rPr lang="en-US" b="1" baseline="0" dirty="0">
                        <a:solidFill>
                          <a:srgbClr val="FF6600"/>
                        </a:solidFill>
                      </a:rPr>
                      <a:t>44</a:t>
                    </a:r>
                    <a:endParaRPr lang="en-US" baseline="0"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B-5DD7-9C48-8A3E-831CD34B2266}"/>
                </c:ext>
              </c:extLst>
            </c:dLbl>
            <c:dLbl>
              <c:idx val="44"/>
              <c:tx>
                <c:rich>
                  <a:bodyPr/>
                  <a:lstStyle/>
                  <a:p>
                    <a:pPr>
                      <a:defRPr sz="1200" b="1">
                        <a:solidFill>
                          <a:srgbClr val="FF6600"/>
                        </a:solidFill>
                      </a:defRPr>
                    </a:pPr>
                    <a:r>
                      <a:rPr lang="en-US" b="1" dirty="0">
                        <a:solidFill>
                          <a:srgbClr val="FF6600"/>
                        </a:solidFill>
                      </a:rPr>
                      <a:t>45</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C-5DD7-9C48-8A3E-831CD34B2266}"/>
                </c:ext>
              </c:extLst>
            </c:dLbl>
            <c:dLbl>
              <c:idx val="45"/>
              <c:tx>
                <c:rich>
                  <a:bodyPr/>
                  <a:lstStyle/>
                  <a:p>
                    <a:pPr>
                      <a:defRPr sz="1200" b="1">
                        <a:solidFill>
                          <a:srgbClr val="FF6600"/>
                        </a:solidFill>
                      </a:defRPr>
                    </a:pPr>
                    <a:r>
                      <a:rPr lang="en-US" b="1" dirty="0">
                        <a:solidFill>
                          <a:srgbClr val="FF6600"/>
                        </a:solidFill>
                      </a:rPr>
                      <a:t>46</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D-5DD7-9C48-8A3E-831CD34B2266}"/>
                </c:ext>
              </c:extLst>
            </c:dLbl>
            <c:dLbl>
              <c:idx val="46"/>
              <c:tx>
                <c:rich>
                  <a:bodyPr/>
                  <a:lstStyle/>
                  <a:p>
                    <a:pPr>
                      <a:defRPr sz="1200" b="1">
                        <a:solidFill>
                          <a:srgbClr val="FF6600"/>
                        </a:solidFill>
                      </a:defRPr>
                    </a:pPr>
                    <a:r>
                      <a:rPr lang="en-US" b="1" dirty="0">
                        <a:solidFill>
                          <a:srgbClr val="FF6600"/>
                        </a:solidFill>
                      </a:rPr>
                      <a:t>47</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E-5DD7-9C48-8A3E-831CD34B2266}"/>
                </c:ext>
              </c:extLst>
            </c:dLbl>
            <c:dLbl>
              <c:idx val="47"/>
              <c:tx>
                <c:rich>
                  <a:bodyPr/>
                  <a:lstStyle/>
                  <a:p>
                    <a:pPr>
                      <a:defRPr sz="1200" b="1">
                        <a:solidFill>
                          <a:srgbClr val="FF6600"/>
                        </a:solidFill>
                      </a:defRPr>
                    </a:pPr>
                    <a:r>
                      <a:rPr lang="en-US" b="1" dirty="0">
                        <a:solidFill>
                          <a:srgbClr val="FF6600"/>
                        </a:solidFill>
                      </a:rPr>
                      <a:t>48</a:t>
                    </a:r>
                    <a:endParaRPr lang="en-US" dirty="0">
                      <a:solidFill>
                        <a:srgbClr val="FF6600"/>
                      </a:solidFill>
                    </a:endParaRPr>
                  </a:p>
                </c:rich>
              </c:tx>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F-5DD7-9C48-8A3E-831CD34B2266}"/>
                </c:ext>
              </c:extLst>
            </c:dLbl>
            <c:dLbl>
              <c:idx val="48"/>
              <c:tx>
                <c:rich>
                  <a:bodyPr/>
                  <a:lstStyle/>
                  <a:p>
                    <a:pPr>
                      <a:defRPr sz="1200" b="1" baseline="0">
                        <a:solidFill>
                          <a:srgbClr val="FF6600"/>
                        </a:solidFill>
                      </a:defRPr>
                    </a:pPr>
                    <a:r>
                      <a:rPr lang="en-US" baseline="0" dirty="0">
                        <a:solidFill>
                          <a:srgbClr val="FF6600"/>
                        </a:solidFill>
                      </a:rPr>
                      <a:t>49</a:t>
                    </a:r>
                  </a:p>
                </c:rich>
              </c:tx>
              <c:spPr>
                <a:noFill/>
                <a:ln>
                  <a:noFill/>
                </a:ln>
                <a:effectLst/>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BF7-4D44-B015-D3918E5E9548}"/>
                </c:ext>
              </c:extLst>
            </c:dLbl>
            <c:dLbl>
              <c:idx val="49"/>
              <c:tx>
                <c:rich>
                  <a:bodyPr/>
                  <a:lstStyle/>
                  <a:p>
                    <a:pPr>
                      <a:defRPr sz="1200" b="1" baseline="0">
                        <a:solidFill>
                          <a:srgbClr val="FF6600"/>
                        </a:solidFill>
                      </a:defRPr>
                    </a:pPr>
                    <a:r>
                      <a:rPr lang="en-US" dirty="0"/>
                      <a:t>50</a:t>
                    </a:r>
                  </a:p>
                </c:rich>
              </c:tx>
              <c:spPr>
                <a:noFill/>
                <a:ln>
                  <a:noFill/>
                </a:ln>
                <a:effectLst/>
              </c:spPr>
              <c:dLblPos val="ctr"/>
              <c:showLegendKey val="0"/>
              <c:showVal val="0"/>
              <c:showCatName val="1"/>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9BF7-4D44-B015-D3918E5E9548}"/>
                </c:ext>
              </c:extLst>
            </c:dLbl>
            <c:spPr>
              <a:noFill/>
              <a:ln>
                <a:noFill/>
              </a:ln>
              <a:effectLst/>
            </c:spPr>
            <c:txPr>
              <a:bodyPr/>
              <a:lstStyle/>
              <a:p>
                <a:pPr>
                  <a:defRPr sz="1200" b="1"/>
                </a:pPr>
                <a:endParaRPr lang="en-US"/>
              </a:p>
            </c:txPr>
            <c:dLblPos val="ctr"/>
            <c:showLegendKey val="0"/>
            <c:showVal val="0"/>
            <c:showCatName val="1"/>
            <c:showSerName val="0"/>
            <c:showPercent val="0"/>
            <c:showBubbleSize val="0"/>
            <c:showLeaderLines val="0"/>
            <c:extLst>
              <c:ext xmlns:c15="http://schemas.microsoft.com/office/drawing/2012/chart" uri="{CE6537A1-D6FC-4f65-9D91-7224C49458BB}">
                <c15:showLeaderLines val="0"/>
              </c:ext>
            </c:extLst>
          </c:dLbls>
          <c:xVal>
            <c:numRef>
              <c:f>Sheet1!$A$2:$A$51</c:f>
              <c:numCache>
                <c:formatCode>0%</c:formatCode>
                <c:ptCount val="50"/>
                <c:pt idx="0">
                  <c:v>0.48396501457725949</c:v>
                </c:pt>
                <c:pt idx="1">
                  <c:v>0.65502183406113534</c:v>
                </c:pt>
                <c:pt idx="2">
                  <c:v>0.52761627906976749</c:v>
                </c:pt>
                <c:pt idx="3">
                  <c:v>0.388646288209607</c:v>
                </c:pt>
                <c:pt idx="4">
                  <c:v>0.41775836972343522</c:v>
                </c:pt>
                <c:pt idx="5">
                  <c:v>0.35901162790697677</c:v>
                </c:pt>
                <c:pt idx="6">
                  <c:v>0.38046647230320702</c:v>
                </c:pt>
                <c:pt idx="7">
                  <c:v>0.388646288209607</c:v>
                </c:pt>
                <c:pt idx="8">
                  <c:v>0.49781659388646288</c:v>
                </c:pt>
                <c:pt idx="9">
                  <c:v>0.32262773722627736</c:v>
                </c:pt>
                <c:pt idx="10">
                  <c:v>0.45863570391872277</c:v>
                </c:pt>
                <c:pt idx="11">
                  <c:v>0.45283018867924529</c:v>
                </c:pt>
                <c:pt idx="12">
                  <c:v>0.45283018867924529</c:v>
                </c:pt>
                <c:pt idx="13">
                  <c:v>0.62554426705370103</c:v>
                </c:pt>
                <c:pt idx="14">
                  <c:v>0.60232220609579101</c:v>
                </c:pt>
                <c:pt idx="15">
                  <c:v>0.62844702467343971</c:v>
                </c:pt>
                <c:pt idx="16">
                  <c:v>0.59796806966618288</c:v>
                </c:pt>
                <c:pt idx="17">
                  <c:v>0.60522496371552981</c:v>
                </c:pt>
                <c:pt idx="18">
                  <c:v>0.58490566037735847</c:v>
                </c:pt>
                <c:pt idx="19">
                  <c:v>0.50507982583454281</c:v>
                </c:pt>
                <c:pt idx="20">
                  <c:v>0.44412191582002902</c:v>
                </c:pt>
                <c:pt idx="21">
                  <c:v>0.76342525399129169</c:v>
                </c:pt>
                <c:pt idx="22">
                  <c:v>0.6342525399129173</c:v>
                </c:pt>
                <c:pt idx="23">
                  <c:v>0.56168359941944845</c:v>
                </c:pt>
                <c:pt idx="24">
                  <c:v>0.69666182873730043</c:v>
                </c:pt>
                <c:pt idx="25">
                  <c:v>0.48911465892597966</c:v>
                </c:pt>
                <c:pt idx="26">
                  <c:v>0.65892597968069666</c:v>
                </c:pt>
                <c:pt idx="27">
                  <c:v>0.51523947750362842</c:v>
                </c:pt>
                <c:pt idx="28">
                  <c:v>0.70101596516690856</c:v>
                </c:pt>
                <c:pt idx="29">
                  <c:v>0</c:v>
                </c:pt>
                <c:pt idx="30">
                  <c:v>0</c:v>
                </c:pt>
                <c:pt idx="31">
                  <c:v>0</c:v>
                </c:pt>
                <c:pt idx="32">
                  <c:v>0</c:v>
                </c:pt>
                <c:pt idx="33">
                  <c:v>0.46423357664233578</c:v>
                </c:pt>
                <c:pt idx="34">
                  <c:v>0.53430656934306564</c:v>
                </c:pt>
                <c:pt idx="35">
                  <c:v>0.50730994152046782</c:v>
                </c:pt>
                <c:pt idx="36">
                  <c:v>0.6598540145985401</c:v>
                </c:pt>
                <c:pt idx="37">
                  <c:v>0.59332321699544766</c:v>
                </c:pt>
                <c:pt idx="38">
                  <c:v>0.32374100719424459</c:v>
                </c:pt>
                <c:pt idx="39">
                  <c:v>0.41827768014059752</c:v>
                </c:pt>
                <c:pt idx="40">
                  <c:v>0.54026845637583898</c:v>
                </c:pt>
                <c:pt idx="41">
                  <c:v>0.37669376693766937</c:v>
                </c:pt>
                <c:pt idx="42">
                  <c:v>0.28696925329428991</c:v>
                </c:pt>
                <c:pt idx="43">
                  <c:v>0.13414634146341464</c:v>
                </c:pt>
                <c:pt idx="44">
                  <c:v>0.15372670807453417</c:v>
                </c:pt>
                <c:pt idx="45">
                  <c:v>0.18059701492537314</c:v>
                </c:pt>
                <c:pt idx="46">
                  <c:v>0.18092105263157895</c:v>
                </c:pt>
                <c:pt idx="47">
                  <c:v>0.15286624203821655</c:v>
                </c:pt>
                <c:pt idx="48">
                  <c:v>0.41543026706231456</c:v>
                </c:pt>
                <c:pt idx="49">
                  <c:v>0.12913385826771653</c:v>
                </c:pt>
              </c:numCache>
            </c:numRef>
          </c:xVal>
          <c:yVal>
            <c:numRef>
              <c:f>Sheet1!$B$2:$B$51</c:f>
              <c:numCache>
                <c:formatCode>0.0000</c:formatCode>
                <c:ptCount val="50"/>
                <c:pt idx="0">
                  <c:v>0.52280307530817371</c:v>
                </c:pt>
                <c:pt idx="1">
                  <c:v>0.50818436728189875</c:v>
                </c:pt>
                <c:pt idx="2">
                  <c:v>0.75499874627982566</c:v>
                </c:pt>
                <c:pt idx="3">
                  <c:v>0.59041408476177859</c:v>
                </c:pt>
                <c:pt idx="4">
                  <c:v>0.52526350010659617</c:v>
                </c:pt>
                <c:pt idx="5">
                  <c:v>0.65410313581121649</c:v>
                </c:pt>
                <c:pt idx="6">
                  <c:v>0.57215890823657856</c:v>
                </c:pt>
                <c:pt idx="7">
                  <c:v>0.57181881960097658</c:v>
                </c:pt>
                <c:pt idx="8">
                  <c:v>0.70333404868401617</c:v>
                </c:pt>
                <c:pt idx="9">
                  <c:v>0.59369698078770761</c:v>
                </c:pt>
                <c:pt idx="10">
                  <c:v>0.51555508302134134</c:v>
                </c:pt>
                <c:pt idx="11">
                  <c:v>0.51247294546071254</c:v>
                </c:pt>
                <c:pt idx="12">
                  <c:v>0.48460593391220602</c:v>
                </c:pt>
                <c:pt idx="13">
                  <c:v>0.54020492790327157</c:v>
                </c:pt>
                <c:pt idx="14">
                  <c:v>0.54144636403558866</c:v>
                </c:pt>
                <c:pt idx="15">
                  <c:v>0.56278951667793364</c:v>
                </c:pt>
                <c:pt idx="16">
                  <c:v>0.47444920549212488</c:v>
                </c:pt>
                <c:pt idx="17">
                  <c:v>0.47878822137789451</c:v>
                </c:pt>
                <c:pt idx="18">
                  <c:v>0.51497314420957507</c:v>
                </c:pt>
                <c:pt idx="19">
                  <c:v>0.51811151790593424</c:v>
                </c:pt>
                <c:pt idx="20">
                  <c:v>0.50839340835369695</c:v>
                </c:pt>
                <c:pt idx="21">
                  <c:v>0.48114916571486005</c:v>
                </c:pt>
                <c:pt idx="22">
                  <c:v>0.4990866959873197</c:v>
                </c:pt>
                <c:pt idx="23">
                  <c:v>0.52587307340414169</c:v>
                </c:pt>
                <c:pt idx="24">
                  <c:v>0.55513855015325819</c:v>
                </c:pt>
                <c:pt idx="25">
                  <c:v>0.40277115331839891</c:v>
                </c:pt>
                <c:pt idx="26">
                  <c:v>0.51605863433439514</c:v>
                </c:pt>
                <c:pt idx="27">
                  <c:v>0.50606802085309288</c:v>
                </c:pt>
                <c:pt idx="28">
                  <c:v>0.51195801269775987</c:v>
                </c:pt>
                <c:pt idx="29">
                  <c:v>0</c:v>
                </c:pt>
                <c:pt idx="30">
                  <c:v>0</c:v>
                </c:pt>
                <c:pt idx="31">
                  <c:v>0</c:v>
                </c:pt>
                <c:pt idx="32">
                  <c:v>0</c:v>
                </c:pt>
                <c:pt idx="33">
                  <c:v>0.48659723444152386</c:v>
                </c:pt>
                <c:pt idx="34">
                  <c:v>0.41071402647503308</c:v>
                </c:pt>
                <c:pt idx="35">
                  <c:v>0.51336679504304272</c:v>
                </c:pt>
                <c:pt idx="36">
                  <c:v>0.42554924323548965</c:v>
                </c:pt>
                <c:pt idx="37">
                  <c:v>0.45874518011171361</c:v>
                </c:pt>
                <c:pt idx="38">
                  <c:v>0.56576485867509296</c:v>
                </c:pt>
                <c:pt idx="39">
                  <c:v>0.38957213204481883</c:v>
                </c:pt>
                <c:pt idx="40">
                  <c:v>0.42996242097676801</c:v>
                </c:pt>
                <c:pt idx="41">
                  <c:v>0.40954542787794507</c:v>
                </c:pt>
                <c:pt idx="42">
                  <c:v>0.22048141161205881</c:v>
                </c:pt>
                <c:pt idx="43">
                  <c:v>0.33013697576856604</c:v>
                </c:pt>
                <c:pt idx="44">
                  <c:v>0.39709333654308759</c:v>
                </c:pt>
                <c:pt idx="45">
                  <c:v>0.38323894022134852</c:v>
                </c:pt>
                <c:pt idx="46">
                  <c:v>0.41889367726826665</c:v>
                </c:pt>
                <c:pt idx="47">
                  <c:v>0.30772510602204867</c:v>
                </c:pt>
                <c:pt idx="48">
                  <c:v>0.3134169961395511</c:v>
                </c:pt>
                <c:pt idx="49">
                  <c:v>0.29915152004603884</c:v>
                </c:pt>
              </c:numCache>
            </c:numRef>
          </c:yVal>
          <c:smooth val="0"/>
          <c:extLst>
            <c:ext xmlns:c16="http://schemas.microsoft.com/office/drawing/2014/chart" uri="{C3380CC4-5D6E-409C-BE32-E72D297353CC}">
              <c16:uniqueId val="{00000030-5DD7-9C48-8A3E-831CD34B2266}"/>
            </c:ext>
          </c:extLst>
        </c:ser>
        <c:dLbls>
          <c:showLegendKey val="0"/>
          <c:showVal val="0"/>
          <c:showCatName val="0"/>
          <c:showSerName val="0"/>
          <c:showPercent val="0"/>
          <c:showBubbleSize val="0"/>
        </c:dLbls>
        <c:axId val="-2042477608"/>
        <c:axId val="-2042472008"/>
      </c:scatterChart>
      <c:valAx>
        <c:axId val="-2042477608"/>
        <c:scaling>
          <c:orientation val="minMax"/>
          <c:max val="1"/>
          <c:min val="0"/>
        </c:scaling>
        <c:delete val="0"/>
        <c:axPos val="b"/>
        <c:title>
          <c:tx>
            <c:rich>
              <a:bodyPr/>
              <a:lstStyle/>
              <a:p>
                <a:pPr>
                  <a:defRPr sz="1000"/>
                </a:pPr>
                <a:r>
                  <a:rPr lang="en-US" sz="1000" dirty="0"/>
                  <a:t>Perception Rating (8-10)</a:t>
                </a:r>
              </a:p>
            </c:rich>
          </c:tx>
          <c:overlay val="0"/>
        </c:title>
        <c:numFmt formatCode="0%" sourceLinked="1"/>
        <c:majorTickMark val="out"/>
        <c:minorTickMark val="none"/>
        <c:tickLblPos val="nextTo"/>
        <c:txPr>
          <a:bodyPr/>
          <a:lstStyle/>
          <a:p>
            <a:pPr>
              <a:defRPr sz="800"/>
            </a:pPr>
            <a:endParaRPr lang="en-US"/>
          </a:p>
        </c:txPr>
        <c:crossAx val="-2042472008"/>
        <c:crosses val="autoZero"/>
        <c:crossBetween val="midCat"/>
      </c:valAx>
      <c:valAx>
        <c:axId val="-2042472008"/>
        <c:scaling>
          <c:orientation val="minMax"/>
          <c:max val="0.8"/>
          <c:min val="0.1"/>
        </c:scaling>
        <c:delete val="0"/>
        <c:axPos val="l"/>
        <c:title>
          <c:tx>
            <c:rich>
              <a:bodyPr rot="-5400000" vert="horz"/>
              <a:lstStyle/>
              <a:p>
                <a:pPr>
                  <a:defRPr sz="1000"/>
                </a:pPr>
                <a:r>
                  <a:rPr lang="en-US" sz="1000" dirty="0"/>
                  <a:t>Impact on Quality of</a:t>
                </a:r>
                <a:r>
                  <a:rPr lang="en-US" sz="1000" baseline="0" dirty="0"/>
                  <a:t> Overall Experience</a:t>
                </a:r>
                <a:endParaRPr lang="en-US" sz="1000" dirty="0"/>
              </a:p>
            </c:rich>
          </c:tx>
          <c:overlay val="0"/>
        </c:title>
        <c:numFmt formatCode="0.0000" sourceLinked="1"/>
        <c:majorTickMark val="out"/>
        <c:minorTickMark val="none"/>
        <c:tickLblPos val="nextTo"/>
        <c:txPr>
          <a:bodyPr/>
          <a:lstStyle/>
          <a:p>
            <a:pPr>
              <a:defRPr sz="800"/>
            </a:pPr>
            <a:endParaRPr lang="en-US"/>
          </a:p>
        </c:txPr>
        <c:crossAx val="-2042477608"/>
        <c:crosses val="autoZero"/>
        <c:crossBetween val="midCat"/>
      </c:valAx>
      <c:spPr>
        <a:noFill/>
        <a:ln w="25400">
          <a:solidFill>
            <a:schemeClr val="tx1"/>
          </a:solidFill>
        </a:ln>
      </c:spPr>
    </c:plotArea>
    <c:plotVisOnly val="1"/>
    <c:dispBlanksAs val="gap"/>
    <c:showDLblsOverMax val="0"/>
  </c:chart>
  <c:txPr>
    <a:bodyPr/>
    <a:lstStyle/>
    <a:p>
      <a:pPr>
        <a:defRPr sz="1800"/>
      </a:pPr>
      <a:endParaRPr lang="en-US"/>
    </a:p>
  </c:txPr>
  <c:externalData r:id="rId2">
    <c:autoUpdate val="0"/>
  </c:externalData>
  <c:userShapes r:id="rId3"/>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rgbClr val="000000"/>
                </a:solidFill>
                <a:latin typeface="Arial" charset="0"/>
                <a:ea typeface="Arial" charset="0"/>
                <a:cs typeface="Arial" charset="0"/>
              </a:defRPr>
            </a:pPr>
            <a:r>
              <a:rPr lang="en-US" sz="1200" b="1" baseline="0" dirty="0">
                <a:solidFill>
                  <a:srgbClr val="000000"/>
                </a:solidFill>
                <a:latin typeface="Arial" charset="0"/>
                <a:ea typeface="Arial" charset="0"/>
                <a:cs typeface="Arial" charset="0"/>
              </a:rPr>
              <a:t>Comparison of Attribute Evaluations</a:t>
            </a:r>
          </a:p>
          <a:p>
            <a:pPr>
              <a:defRPr sz="1200" b="1" i="0" u="none" strike="noStrike" kern="1200" spc="0" baseline="0">
                <a:solidFill>
                  <a:srgbClr val="000000"/>
                </a:solidFill>
                <a:latin typeface="Arial" charset="0"/>
                <a:ea typeface="Arial" charset="0"/>
                <a:cs typeface="Arial" charset="0"/>
              </a:defRPr>
            </a:pPr>
            <a:r>
              <a:rPr lang="en-US" sz="1200" b="1" baseline="0" dirty="0">
                <a:solidFill>
                  <a:srgbClr val="000000"/>
                </a:solidFill>
                <a:latin typeface="Arial" charset="0"/>
                <a:ea typeface="Arial" charset="0"/>
                <a:cs typeface="Arial" charset="0"/>
              </a:rPr>
              <a:t>2019 versus 2016</a:t>
            </a:r>
          </a:p>
          <a:p>
            <a:pPr>
              <a:defRPr sz="1200" b="1" i="0" u="none" strike="noStrike" kern="1200" spc="0" baseline="0">
                <a:solidFill>
                  <a:srgbClr val="000000"/>
                </a:solidFill>
                <a:latin typeface="Arial" charset="0"/>
                <a:ea typeface="Arial" charset="0"/>
                <a:cs typeface="Arial" charset="0"/>
              </a:defRPr>
            </a:pPr>
            <a:r>
              <a:rPr lang="en-US" sz="1200" b="1" baseline="0" dirty="0">
                <a:solidFill>
                  <a:srgbClr val="000000"/>
                </a:solidFill>
                <a:latin typeface="Arial" charset="0"/>
                <a:ea typeface="Arial" charset="0"/>
                <a:cs typeface="Arial" charset="0"/>
              </a:rPr>
              <a:t>- Master’s CAMPUS -</a:t>
            </a:r>
          </a:p>
        </c:rich>
      </c:tx>
      <c:overlay val="0"/>
      <c:spPr>
        <a:noFill/>
        <a:ln>
          <a:noFill/>
        </a:ln>
        <a:effectLst/>
      </c:spPr>
    </c:title>
    <c:autoTitleDeleted val="0"/>
    <c:plotArea>
      <c:layout/>
      <c:scatterChart>
        <c:scatterStyle val="lineMarker"/>
        <c:varyColors val="0"/>
        <c:ser>
          <c:idx val="0"/>
          <c:order val="0"/>
          <c:tx>
            <c:strRef>
              <c:f>Sheet1!$B$1</c:f>
              <c:strCache>
                <c:ptCount val="1"/>
                <c:pt idx="0">
                  <c:v>2019</c:v>
                </c:pt>
              </c:strCache>
            </c:strRef>
          </c:tx>
          <c:spPr>
            <a:ln w="25400" cap="rnd">
              <a:noFill/>
              <a:round/>
            </a:ln>
            <a:effectLst/>
          </c:spPr>
          <c:marker>
            <c:symbol val="none"/>
          </c:marker>
          <c:dPt>
            <c:idx val="4"/>
            <c:bubble3D val="0"/>
            <c:extLst>
              <c:ext xmlns:c16="http://schemas.microsoft.com/office/drawing/2014/chart" uri="{C3380CC4-5D6E-409C-BE32-E72D297353CC}">
                <c16:uniqueId val="{00000000-6313-7B43-BCC3-DFF809FBF756}"/>
              </c:ext>
            </c:extLst>
          </c:dPt>
          <c:dPt>
            <c:idx val="5"/>
            <c:bubble3D val="0"/>
            <c:extLst>
              <c:ext xmlns:c16="http://schemas.microsoft.com/office/drawing/2014/chart" uri="{C3380CC4-5D6E-409C-BE32-E72D297353CC}">
                <c16:uniqueId val="{00000001-6313-7B43-BCC3-DFF809FBF756}"/>
              </c:ext>
            </c:extLst>
          </c:dPt>
          <c:dPt>
            <c:idx val="6"/>
            <c:bubble3D val="0"/>
            <c:extLst>
              <c:ext xmlns:c16="http://schemas.microsoft.com/office/drawing/2014/chart" uri="{C3380CC4-5D6E-409C-BE32-E72D297353CC}">
                <c16:uniqueId val="{00000002-6313-7B43-BCC3-DFF809FBF756}"/>
              </c:ext>
            </c:extLst>
          </c:dPt>
          <c:dPt>
            <c:idx val="7"/>
            <c:bubble3D val="0"/>
            <c:extLst>
              <c:ext xmlns:c16="http://schemas.microsoft.com/office/drawing/2014/chart" uri="{C3380CC4-5D6E-409C-BE32-E72D297353CC}">
                <c16:uniqueId val="{00000003-6313-7B43-BCC3-DFF809FBF756}"/>
              </c:ext>
            </c:extLst>
          </c:dPt>
          <c:dPt>
            <c:idx val="8"/>
            <c:bubble3D val="0"/>
            <c:extLst>
              <c:ext xmlns:c16="http://schemas.microsoft.com/office/drawing/2014/chart" uri="{C3380CC4-5D6E-409C-BE32-E72D297353CC}">
                <c16:uniqueId val="{00000004-6313-7B43-BCC3-DFF809FBF756}"/>
              </c:ext>
            </c:extLst>
          </c:dPt>
          <c:dPt>
            <c:idx val="9"/>
            <c:bubble3D val="0"/>
            <c:extLst>
              <c:ext xmlns:c16="http://schemas.microsoft.com/office/drawing/2014/chart" uri="{C3380CC4-5D6E-409C-BE32-E72D297353CC}">
                <c16:uniqueId val="{00000005-6313-7B43-BCC3-DFF809FBF756}"/>
              </c:ext>
            </c:extLst>
          </c:dPt>
          <c:dPt>
            <c:idx val="10"/>
            <c:bubble3D val="0"/>
            <c:extLst>
              <c:ext xmlns:c16="http://schemas.microsoft.com/office/drawing/2014/chart" uri="{C3380CC4-5D6E-409C-BE32-E72D297353CC}">
                <c16:uniqueId val="{00000006-6313-7B43-BCC3-DFF809FBF756}"/>
              </c:ext>
            </c:extLst>
          </c:dPt>
          <c:dPt>
            <c:idx val="11"/>
            <c:bubble3D val="0"/>
            <c:extLst>
              <c:ext xmlns:c16="http://schemas.microsoft.com/office/drawing/2014/chart" uri="{C3380CC4-5D6E-409C-BE32-E72D297353CC}">
                <c16:uniqueId val="{00000007-6313-7B43-BCC3-DFF809FBF756}"/>
              </c:ext>
            </c:extLst>
          </c:dPt>
          <c:dLbls>
            <c:dLbl>
              <c:idx val="0"/>
              <c:tx>
                <c:rich>
                  <a:bodyPr wrap="square" lIns="38100" tIns="19050" rIns="38100" bIns="19050" anchor="ctr">
                    <a:spAutoFit/>
                  </a:bodyPr>
                  <a:lstStyle/>
                  <a:p>
                    <a:pPr>
                      <a:defRPr sz="800" b="1">
                        <a:solidFill>
                          <a:srgbClr val="FF0000"/>
                        </a:solidFill>
                      </a:defRPr>
                    </a:pPr>
                    <a:r>
                      <a:rPr lang="en-US" sz="800" dirty="0">
                        <a:solidFill>
                          <a:srgbClr val="FF0000"/>
                        </a:solidFill>
                      </a:rPr>
                      <a:t>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6313-7B43-BCC3-DFF809FBF756}"/>
                </c:ext>
              </c:extLst>
            </c:dLbl>
            <c:dLbl>
              <c:idx val="1"/>
              <c:tx>
                <c:rich>
                  <a:bodyPr wrap="square" lIns="38100" tIns="19050" rIns="38100" bIns="19050" anchor="ctr">
                    <a:spAutoFit/>
                  </a:bodyPr>
                  <a:lstStyle/>
                  <a:p>
                    <a:pPr>
                      <a:defRPr sz="800" b="1">
                        <a:solidFill>
                          <a:srgbClr val="FF0000"/>
                        </a:solidFill>
                      </a:defRPr>
                    </a:pPr>
                    <a:r>
                      <a:rPr lang="en-US" sz="800" dirty="0">
                        <a:solidFill>
                          <a:srgbClr val="FF0000"/>
                        </a:solidFill>
                      </a:rPr>
                      <a:t>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6313-7B43-BCC3-DFF809FBF756}"/>
                </c:ext>
              </c:extLst>
            </c:dLbl>
            <c:dLbl>
              <c:idx val="2"/>
              <c:tx>
                <c:rich>
                  <a:bodyPr wrap="square" lIns="38100" tIns="19050" rIns="38100" bIns="19050" anchor="ctr">
                    <a:spAutoFit/>
                  </a:bodyPr>
                  <a:lstStyle/>
                  <a:p>
                    <a:pPr>
                      <a:defRPr sz="800" b="1">
                        <a:solidFill>
                          <a:srgbClr val="FF0000"/>
                        </a:solidFill>
                      </a:defRPr>
                    </a:pPr>
                    <a:r>
                      <a:rPr lang="en-US" sz="800" dirty="0">
                        <a:solidFill>
                          <a:srgbClr val="FF0000"/>
                        </a:solidFill>
                      </a:rPr>
                      <a:t>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6313-7B43-BCC3-DFF809FBF756}"/>
                </c:ext>
              </c:extLst>
            </c:dLbl>
            <c:dLbl>
              <c:idx val="3"/>
              <c:tx>
                <c:rich>
                  <a:bodyPr wrap="square" lIns="38100" tIns="19050" rIns="38100" bIns="19050" anchor="ctr">
                    <a:spAutoFit/>
                  </a:bodyPr>
                  <a:lstStyle/>
                  <a:p>
                    <a:pPr>
                      <a:defRPr sz="800" b="1">
                        <a:solidFill>
                          <a:srgbClr val="FF0000"/>
                        </a:solidFill>
                      </a:defRPr>
                    </a:pPr>
                    <a:r>
                      <a:rPr lang="en-US" sz="800" dirty="0">
                        <a:solidFill>
                          <a:srgbClr val="FF0000"/>
                        </a:solidFill>
                      </a:rPr>
                      <a:t>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6313-7B43-BCC3-DFF809FBF756}"/>
                </c:ext>
              </c:extLst>
            </c:dLbl>
            <c:dLbl>
              <c:idx val="4"/>
              <c:tx>
                <c:rich>
                  <a:bodyPr wrap="square" lIns="38100" tIns="19050" rIns="38100" bIns="19050" anchor="ctr">
                    <a:spAutoFit/>
                  </a:bodyPr>
                  <a:lstStyle/>
                  <a:p>
                    <a:pPr>
                      <a:defRPr sz="800" b="1">
                        <a:solidFill>
                          <a:srgbClr val="FF0000"/>
                        </a:solidFill>
                      </a:defRPr>
                    </a:pPr>
                    <a:r>
                      <a:rPr lang="en-US" sz="800" dirty="0">
                        <a:solidFill>
                          <a:srgbClr val="FF0000"/>
                        </a:solidFill>
                      </a:rPr>
                      <a:t>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313-7B43-BCC3-DFF809FBF756}"/>
                </c:ext>
              </c:extLst>
            </c:dLbl>
            <c:dLbl>
              <c:idx val="5"/>
              <c:tx>
                <c:rich>
                  <a:bodyPr wrap="square" lIns="38100" tIns="19050" rIns="38100" bIns="19050" anchor="ctr">
                    <a:spAutoFit/>
                  </a:bodyPr>
                  <a:lstStyle/>
                  <a:p>
                    <a:pPr>
                      <a:defRPr sz="800" b="1">
                        <a:solidFill>
                          <a:srgbClr val="FF0000"/>
                        </a:solidFill>
                      </a:defRPr>
                    </a:pPr>
                    <a:r>
                      <a:rPr lang="en-US" sz="800" dirty="0">
                        <a:solidFill>
                          <a:srgbClr val="FF0000"/>
                        </a:solidFill>
                      </a:rPr>
                      <a:t>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6313-7B43-BCC3-DFF809FBF756}"/>
                </c:ext>
              </c:extLst>
            </c:dLbl>
            <c:dLbl>
              <c:idx val="6"/>
              <c:tx>
                <c:rich>
                  <a:bodyPr wrap="square" lIns="38100" tIns="19050" rIns="38100" bIns="19050" anchor="ctr">
                    <a:spAutoFit/>
                  </a:bodyPr>
                  <a:lstStyle/>
                  <a:p>
                    <a:pPr>
                      <a:defRPr sz="800" b="1">
                        <a:solidFill>
                          <a:srgbClr val="FF0000"/>
                        </a:solidFill>
                      </a:defRPr>
                    </a:pPr>
                    <a:r>
                      <a:rPr lang="en-US" sz="800" dirty="0">
                        <a:solidFill>
                          <a:srgbClr val="FF0000"/>
                        </a:solidFill>
                      </a:rPr>
                      <a:t>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313-7B43-BCC3-DFF809FBF756}"/>
                </c:ext>
              </c:extLst>
            </c:dLbl>
            <c:dLbl>
              <c:idx val="7"/>
              <c:tx>
                <c:rich>
                  <a:bodyPr wrap="square" lIns="38100" tIns="19050" rIns="38100" bIns="19050" anchor="ctr">
                    <a:spAutoFit/>
                  </a:bodyPr>
                  <a:lstStyle/>
                  <a:p>
                    <a:pPr>
                      <a:defRPr sz="800" b="1">
                        <a:solidFill>
                          <a:srgbClr val="FF0000"/>
                        </a:solidFill>
                      </a:defRPr>
                    </a:pPr>
                    <a:r>
                      <a:rPr lang="en-US" sz="800" dirty="0">
                        <a:solidFill>
                          <a:srgbClr val="FF0000"/>
                        </a:solidFill>
                      </a:rPr>
                      <a:t>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6313-7B43-BCC3-DFF809FBF756}"/>
                </c:ext>
              </c:extLst>
            </c:dLbl>
            <c:dLbl>
              <c:idx val="8"/>
              <c:tx>
                <c:rich>
                  <a:bodyPr wrap="square" lIns="38100" tIns="19050" rIns="38100" bIns="19050" anchor="ctr">
                    <a:spAutoFit/>
                  </a:bodyPr>
                  <a:lstStyle/>
                  <a:p>
                    <a:pPr>
                      <a:defRPr sz="800" b="1">
                        <a:solidFill>
                          <a:srgbClr val="FF0000"/>
                        </a:solidFill>
                      </a:defRPr>
                    </a:pPr>
                    <a:r>
                      <a:rPr lang="en-US" sz="800" dirty="0">
                        <a:solidFill>
                          <a:srgbClr val="FF0000"/>
                        </a:solidFill>
                      </a:rPr>
                      <a:t>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6313-7B43-BCC3-DFF809FBF756}"/>
                </c:ext>
              </c:extLst>
            </c:dLbl>
            <c:dLbl>
              <c:idx val="9"/>
              <c:tx>
                <c:rich>
                  <a:bodyPr wrap="square" lIns="38100" tIns="19050" rIns="38100" bIns="19050" anchor="ctr">
                    <a:spAutoFit/>
                  </a:bodyPr>
                  <a:lstStyle/>
                  <a:p>
                    <a:pPr>
                      <a:defRPr sz="800" b="1">
                        <a:solidFill>
                          <a:srgbClr val="FF0000"/>
                        </a:solidFill>
                      </a:defRPr>
                    </a:pPr>
                    <a:r>
                      <a:rPr lang="en-US" sz="800" dirty="0">
                        <a:solidFill>
                          <a:srgbClr val="FF0000"/>
                        </a:solidFill>
                      </a:rPr>
                      <a:t>10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6313-7B43-BCC3-DFF809FBF756}"/>
                </c:ext>
              </c:extLst>
            </c:dLbl>
            <c:dLbl>
              <c:idx val="10"/>
              <c:tx>
                <c:rich>
                  <a:bodyPr wrap="square" lIns="38100" tIns="19050" rIns="38100" bIns="19050" anchor="ctr">
                    <a:spAutoFit/>
                  </a:bodyPr>
                  <a:lstStyle/>
                  <a:p>
                    <a:pPr>
                      <a:defRPr sz="800" b="1">
                        <a:solidFill>
                          <a:srgbClr val="FF0000"/>
                        </a:solidFill>
                      </a:defRPr>
                    </a:pPr>
                    <a:r>
                      <a:rPr lang="en-US" sz="800" dirty="0">
                        <a:solidFill>
                          <a:srgbClr val="FF0000"/>
                        </a:solidFill>
                      </a:rPr>
                      <a:t>11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6313-7B43-BCC3-DFF809FBF756}"/>
                </c:ext>
              </c:extLst>
            </c:dLbl>
            <c:dLbl>
              <c:idx val="11"/>
              <c:tx>
                <c:rich>
                  <a:bodyPr wrap="square" lIns="38100" tIns="19050" rIns="38100" bIns="19050" anchor="ctr">
                    <a:spAutoFit/>
                  </a:bodyPr>
                  <a:lstStyle/>
                  <a:p>
                    <a:pPr>
                      <a:defRPr sz="800" b="1">
                        <a:solidFill>
                          <a:srgbClr val="FF0000"/>
                        </a:solidFill>
                      </a:defRPr>
                    </a:pPr>
                    <a:r>
                      <a:rPr lang="en-US" sz="800" dirty="0">
                        <a:solidFill>
                          <a:srgbClr val="FF0000"/>
                        </a:solidFill>
                      </a:rPr>
                      <a:t>12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6313-7B43-BCC3-DFF809FBF756}"/>
                </c:ext>
              </c:extLst>
            </c:dLbl>
            <c:dLbl>
              <c:idx val="12"/>
              <c:tx>
                <c:rich>
                  <a:bodyPr wrap="square" lIns="38100" tIns="19050" rIns="38100" bIns="19050" anchor="ctr">
                    <a:spAutoFit/>
                  </a:bodyPr>
                  <a:lstStyle/>
                  <a:p>
                    <a:pPr>
                      <a:defRPr sz="800" b="1">
                        <a:solidFill>
                          <a:srgbClr val="FF0000"/>
                        </a:solidFill>
                      </a:defRPr>
                    </a:pPr>
                    <a:r>
                      <a:rPr lang="en-US" sz="800" dirty="0">
                        <a:solidFill>
                          <a:srgbClr val="FF0000"/>
                        </a:solidFill>
                      </a:rPr>
                      <a:t>13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6313-7B43-BCC3-DFF809FBF756}"/>
                </c:ext>
              </c:extLst>
            </c:dLbl>
            <c:dLbl>
              <c:idx val="13"/>
              <c:tx>
                <c:rich>
                  <a:bodyPr wrap="square" lIns="38100" tIns="19050" rIns="38100" bIns="19050" anchor="ctr">
                    <a:spAutoFit/>
                  </a:bodyPr>
                  <a:lstStyle/>
                  <a:p>
                    <a:pPr>
                      <a:defRPr sz="800" b="1">
                        <a:solidFill>
                          <a:srgbClr val="3366FF"/>
                        </a:solidFill>
                      </a:defRPr>
                    </a:pPr>
                    <a:r>
                      <a:rPr lang="en-US" sz="800" dirty="0">
                        <a:solidFill>
                          <a:srgbClr val="3366FF"/>
                        </a:solidFill>
                      </a:rPr>
                      <a:t>14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6313-7B43-BCC3-DFF809FBF756}"/>
                </c:ext>
              </c:extLst>
            </c:dLbl>
            <c:dLbl>
              <c:idx val="14"/>
              <c:tx>
                <c:rich>
                  <a:bodyPr wrap="square" lIns="38100" tIns="19050" rIns="38100" bIns="19050" anchor="ctr">
                    <a:spAutoFit/>
                  </a:bodyPr>
                  <a:lstStyle/>
                  <a:p>
                    <a:pPr>
                      <a:defRPr sz="800" b="1">
                        <a:solidFill>
                          <a:srgbClr val="3366FF"/>
                        </a:solidFill>
                      </a:defRPr>
                    </a:pPr>
                    <a:r>
                      <a:rPr lang="en-US" sz="800" dirty="0">
                        <a:solidFill>
                          <a:srgbClr val="3366FF"/>
                        </a:solidFill>
                      </a:rPr>
                      <a:t>15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6313-7B43-BCC3-DFF809FBF756}"/>
                </c:ext>
              </c:extLst>
            </c:dLbl>
            <c:dLbl>
              <c:idx val="15"/>
              <c:tx>
                <c:rich>
                  <a:bodyPr wrap="square" lIns="38100" tIns="19050" rIns="38100" bIns="19050" anchor="ctr">
                    <a:spAutoFit/>
                  </a:bodyPr>
                  <a:lstStyle/>
                  <a:p>
                    <a:pPr>
                      <a:defRPr sz="800" b="1">
                        <a:solidFill>
                          <a:srgbClr val="3366FF"/>
                        </a:solidFill>
                      </a:defRPr>
                    </a:pPr>
                    <a:r>
                      <a:rPr lang="en-US" sz="800" dirty="0">
                        <a:solidFill>
                          <a:srgbClr val="3366FF"/>
                        </a:solidFill>
                      </a:rPr>
                      <a:t>16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6313-7B43-BCC3-DFF809FBF756}"/>
                </c:ext>
              </c:extLst>
            </c:dLbl>
            <c:dLbl>
              <c:idx val="16"/>
              <c:tx>
                <c:rich>
                  <a:bodyPr wrap="square" lIns="38100" tIns="19050" rIns="38100" bIns="19050" anchor="ctr">
                    <a:spAutoFit/>
                  </a:bodyPr>
                  <a:lstStyle/>
                  <a:p>
                    <a:pPr>
                      <a:defRPr sz="800" b="1">
                        <a:solidFill>
                          <a:srgbClr val="3366FF"/>
                        </a:solidFill>
                      </a:defRPr>
                    </a:pPr>
                    <a:r>
                      <a:rPr lang="en-US" sz="800" dirty="0">
                        <a:solidFill>
                          <a:srgbClr val="3366FF"/>
                        </a:solidFill>
                      </a:rPr>
                      <a:t>17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6313-7B43-BCC3-DFF809FBF756}"/>
                </c:ext>
              </c:extLst>
            </c:dLbl>
            <c:dLbl>
              <c:idx val="17"/>
              <c:tx>
                <c:rich>
                  <a:bodyPr wrap="square" lIns="38100" tIns="19050" rIns="38100" bIns="19050" anchor="ctr">
                    <a:spAutoFit/>
                  </a:bodyPr>
                  <a:lstStyle/>
                  <a:p>
                    <a:pPr>
                      <a:defRPr sz="800" b="1">
                        <a:solidFill>
                          <a:srgbClr val="3366FF"/>
                        </a:solidFill>
                      </a:defRPr>
                    </a:pPr>
                    <a:r>
                      <a:rPr lang="en-US" sz="800" dirty="0">
                        <a:solidFill>
                          <a:srgbClr val="3366FF"/>
                        </a:solidFill>
                      </a:rPr>
                      <a:t>18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6313-7B43-BCC3-DFF809FBF756}"/>
                </c:ext>
              </c:extLst>
            </c:dLbl>
            <c:dLbl>
              <c:idx val="18"/>
              <c:tx>
                <c:rich>
                  <a:bodyPr wrap="square" lIns="38100" tIns="19050" rIns="38100" bIns="19050" anchor="ctr">
                    <a:spAutoFit/>
                  </a:bodyPr>
                  <a:lstStyle/>
                  <a:p>
                    <a:pPr>
                      <a:defRPr sz="800" b="1">
                        <a:solidFill>
                          <a:srgbClr val="3366FF"/>
                        </a:solidFill>
                      </a:defRPr>
                    </a:pPr>
                    <a:r>
                      <a:rPr lang="en-US" sz="800" dirty="0">
                        <a:solidFill>
                          <a:srgbClr val="3366FF"/>
                        </a:solidFill>
                      </a:rPr>
                      <a:t>19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6313-7B43-BCC3-DFF809FBF756}"/>
                </c:ext>
              </c:extLst>
            </c:dLbl>
            <c:dLbl>
              <c:idx val="19"/>
              <c:tx>
                <c:rich>
                  <a:bodyPr wrap="square" lIns="38100" tIns="19050" rIns="38100" bIns="19050" anchor="ctr">
                    <a:spAutoFit/>
                  </a:bodyPr>
                  <a:lstStyle/>
                  <a:p>
                    <a:pPr>
                      <a:defRPr sz="800" b="1">
                        <a:solidFill>
                          <a:srgbClr val="3366FF"/>
                        </a:solidFill>
                      </a:defRPr>
                    </a:pPr>
                    <a:r>
                      <a:rPr lang="en-US" sz="800" dirty="0">
                        <a:solidFill>
                          <a:srgbClr val="3366FF"/>
                        </a:solidFill>
                      </a:rPr>
                      <a:t>20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6313-7B43-BCC3-DFF809FBF756}"/>
                </c:ext>
              </c:extLst>
            </c:dLbl>
            <c:dLbl>
              <c:idx val="20"/>
              <c:tx>
                <c:rich>
                  <a:bodyPr wrap="square" lIns="38100" tIns="19050" rIns="38100" bIns="19050" anchor="ctr">
                    <a:spAutoFit/>
                  </a:bodyPr>
                  <a:lstStyle/>
                  <a:p>
                    <a:pPr>
                      <a:defRPr sz="800" b="1">
                        <a:solidFill>
                          <a:srgbClr val="3366FF"/>
                        </a:solidFill>
                      </a:defRPr>
                    </a:pPr>
                    <a:r>
                      <a:rPr lang="en-US" sz="800" dirty="0">
                        <a:solidFill>
                          <a:srgbClr val="3366FF"/>
                        </a:solidFill>
                      </a:rPr>
                      <a:t>21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6313-7B43-BCC3-DFF809FBF756}"/>
                </c:ext>
              </c:extLst>
            </c:dLbl>
            <c:dLbl>
              <c:idx val="21"/>
              <c:tx>
                <c:rich>
                  <a:bodyPr wrap="square" lIns="38100" tIns="19050" rIns="38100" bIns="19050" anchor="ctr">
                    <a:spAutoFit/>
                  </a:bodyPr>
                  <a:lstStyle/>
                  <a:p>
                    <a:pPr>
                      <a:defRPr sz="800" b="1">
                        <a:solidFill>
                          <a:srgbClr val="3366FF"/>
                        </a:solidFill>
                      </a:defRPr>
                    </a:pPr>
                    <a:r>
                      <a:rPr lang="en-US" sz="800" dirty="0">
                        <a:solidFill>
                          <a:srgbClr val="3366FF"/>
                        </a:solidFill>
                      </a:rPr>
                      <a:t>22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6313-7B43-BCC3-DFF809FBF756}"/>
                </c:ext>
              </c:extLst>
            </c:dLbl>
            <c:dLbl>
              <c:idx val="22"/>
              <c:tx>
                <c:rich>
                  <a:bodyPr wrap="square" lIns="38100" tIns="19050" rIns="38100" bIns="19050" anchor="ctr">
                    <a:spAutoFit/>
                  </a:bodyPr>
                  <a:lstStyle/>
                  <a:p>
                    <a:pPr>
                      <a:defRPr sz="800" b="1">
                        <a:solidFill>
                          <a:srgbClr val="3366FF"/>
                        </a:solidFill>
                      </a:defRPr>
                    </a:pPr>
                    <a:r>
                      <a:rPr lang="en-US" sz="800" dirty="0">
                        <a:solidFill>
                          <a:srgbClr val="3366FF"/>
                        </a:solidFill>
                      </a:rPr>
                      <a:t>23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6313-7B43-BCC3-DFF809FBF756}"/>
                </c:ext>
              </c:extLst>
            </c:dLbl>
            <c:dLbl>
              <c:idx val="23"/>
              <c:tx>
                <c:rich>
                  <a:bodyPr wrap="square" lIns="38100" tIns="19050" rIns="38100" bIns="19050" anchor="ctr">
                    <a:spAutoFit/>
                  </a:bodyPr>
                  <a:lstStyle/>
                  <a:p>
                    <a:pPr>
                      <a:defRPr sz="800" b="1">
                        <a:solidFill>
                          <a:srgbClr val="3366FF"/>
                        </a:solidFill>
                      </a:defRPr>
                    </a:pPr>
                    <a:r>
                      <a:rPr lang="en-US" sz="800" dirty="0">
                        <a:solidFill>
                          <a:srgbClr val="3366FF"/>
                        </a:solidFill>
                      </a:rPr>
                      <a:t>24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6313-7B43-BCC3-DFF809FBF756}"/>
                </c:ext>
              </c:extLst>
            </c:dLbl>
            <c:dLbl>
              <c:idx val="24"/>
              <c:tx>
                <c:rich>
                  <a:bodyPr wrap="square" lIns="38100" tIns="19050" rIns="38100" bIns="19050" anchor="ctr">
                    <a:spAutoFit/>
                  </a:bodyPr>
                  <a:lstStyle/>
                  <a:p>
                    <a:pPr>
                      <a:defRPr sz="800" b="1">
                        <a:solidFill>
                          <a:srgbClr val="3366FF"/>
                        </a:solidFill>
                      </a:defRPr>
                    </a:pPr>
                    <a:r>
                      <a:rPr lang="en-US" sz="800" dirty="0">
                        <a:solidFill>
                          <a:srgbClr val="3366FF"/>
                        </a:solidFill>
                      </a:rPr>
                      <a:t>25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6313-7B43-BCC3-DFF809FBF756}"/>
                </c:ext>
              </c:extLst>
            </c:dLbl>
            <c:dLbl>
              <c:idx val="25"/>
              <c:tx>
                <c:rich>
                  <a:bodyPr wrap="square" lIns="38100" tIns="19050" rIns="38100" bIns="19050" anchor="ctr">
                    <a:spAutoFit/>
                  </a:bodyPr>
                  <a:lstStyle/>
                  <a:p>
                    <a:pPr>
                      <a:defRPr sz="800" b="1">
                        <a:solidFill>
                          <a:srgbClr val="3366FF"/>
                        </a:solidFill>
                      </a:defRPr>
                    </a:pPr>
                    <a:r>
                      <a:rPr lang="en-US" sz="800" dirty="0">
                        <a:solidFill>
                          <a:srgbClr val="3366FF"/>
                        </a:solidFill>
                      </a:rPr>
                      <a:t>26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6313-7B43-BCC3-DFF809FBF756}"/>
                </c:ext>
              </c:extLst>
            </c:dLbl>
            <c:dLbl>
              <c:idx val="26"/>
              <c:tx>
                <c:rich>
                  <a:bodyPr wrap="square" lIns="38100" tIns="19050" rIns="38100" bIns="19050" anchor="ctr">
                    <a:spAutoFit/>
                  </a:bodyPr>
                  <a:lstStyle/>
                  <a:p>
                    <a:pPr>
                      <a:defRPr sz="800" b="1">
                        <a:solidFill>
                          <a:srgbClr val="3366FF"/>
                        </a:solidFill>
                      </a:defRPr>
                    </a:pPr>
                    <a:r>
                      <a:rPr lang="en-US" sz="800" dirty="0">
                        <a:solidFill>
                          <a:srgbClr val="3366FF"/>
                        </a:solidFill>
                      </a:rPr>
                      <a:t>27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6313-7B43-BCC3-DFF809FBF756}"/>
                </c:ext>
              </c:extLst>
            </c:dLbl>
            <c:dLbl>
              <c:idx val="27"/>
              <c:tx>
                <c:rich>
                  <a:bodyPr wrap="square" lIns="38100" tIns="19050" rIns="38100" bIns="19050" anchor="ctr">
                    <a:spAutoFit/>
                  </a:bodyPr>
                  <a:lstStyle/>
                  <a:p>
                    <a:pPr>
                      <a:defRPr sz="800" b="1">
                        <a:solidFill>
                          <a:srgbClr val="3366FF"/>
                        </a:solidFill>
                      </a:defRPr>
                    </a:pPr>
                    <a:r>
                      <a:rPr lang="en-US" sz="800" dirty="0">
                        <a:solidFill>
                          <a:srgbClr val="3366FF"/>
                        </a:solidFill>
                      </a:rPr>
                      <a:t>28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6313-7B43-BCC3-DFF809FBF756}"/>
                </c:ext>
              </c:extLst>
            </c:dLbl>
            <c:dLbl>
              <c:idx val="28"/>
              <c:tx>
                <c:rich>
                  <a:bodyPr wrap="square" lIns="38100" tIns="19050" rIns="38100" bIns="19050" anchor="ctr">
                    <a:spAutoFit/>
                  </a:bodyPr>
                  <a:lstStyle/>
                  <a:p>
                    <a:pPr>
                      <a:defRPr sz="800" b="1">
                        <a:solidFill>
                          <a:srgbClr val="3366FF"/>
                        </a:solidFill>
                      </a:defRPr>
                    </a:pPr>
                    <a:r>
                      <a:rPr lang="en-US" sz="800" dirty="0">
                        <a:solidFill>
                          <a:srgbClr val="3366FF"/>
                        </a:solidFill>
                      </a:rPr>
                      <a:t>29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6313-7B43-BCC3-DFF809FBF756}"/>
                </c:ext>
              </c:extLst>
            </c:dLbl>
            <c:dLbl>
              <c:idx val="29"/>
              <c:tx>
                <c:rich>
                  <a:bodyPr wrap="square" lIns="38100" tIns="19050" rIns="38100" bIns="19050" anchor="ctr">
                    <a:spAutoFit/>
                  </a:bodyPr>
                  <a:lstStyle/>
                  <a:p>
                    <a:pPr>
                      <a:defRPr sz="800" b="1">
                        <a:solidFill>
                          <a:srgbClr val="3366FF"/>
                        </a:solidFill>
                      </a:defRPr>
                    </a:pPr>
                    <a:r>
                      <a:rPr lang="en-US" sz="800" dirty="0">
                        <a:solidFill>
                          <a:srgbClr val="3366FF"/>
                        </a:solidFill>
                      </a:rPr>
                      <a:t>30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6313-7B43-BCC3-DFF809FBF756}"/>
                </c:ext>
              </c:extLst>
            </c:dLbl>
            <c:dLbl>
              <c:idx val="30"/>
              <c:tx>
                <c:rich>
                  <a:bodyPr wrap="square" lIns="38100" tIns="19050" rIns="38100" bIns="19050" anchor="ctr">
                    <a:spAutoFit/>
                  </a:bodyPr>
                  <a:lstStyle/>
                  <a:p>
                    <a:pPr>
                      <a:defRPr sz="800" b="1">
                        <a:solidFill>
                          <a:srgbClr val="3366FF"/>
                        </a:solidFill>
                      </a:defRPr>
                    </a:pPr>
                    <a:r>
                      <a:rPr lang="en-US" sz="800" dirty="0">
                        <a:solidFill>
                          <a:srgbClr val="3366FF"/>
                        </a:solidFill>
                      </a:rPr>
                      <a:t>31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6313-7B43-BCC3-DFF809FBF756}"/>
                </c:ext>
              </c:extLst>
            </c:dLbl>
            <c:dLbl>
              <c:idx val="31"/>
              <c:tx>
                <c:rich>
                  <a:bodyPr wrap="square" lIns="38100" tIns="19050" rIns="38100" bIns="19050" anchor="ctr">
                    <a:spAutoFit/>
                  </a:bodyPr>
                  <a:lstStyle/>
                  <a:p>
                    <a:pPr>
                      <a:defRPr sz="800" b="1">
                        <a:solidFill>
                          <a:srgbClr val="3366FF"/>
                        </a:solidFill>
                      </a:defRPr>
                    </a:pPr>
                    <a:r>
                      <a:rPr lang="en-US" sz="800" dirty="0">
                        <a:solidFill>
                          <a:srgbClr val="3366FF"/>
                        </a:solidFill>
                      </a:rPr>
                      <a:t>32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6313-7B43-BCC3-DFF809FBF756}"/>
                </c:ext>
              </c:extLst>
            </c:dLbl>
            <c:dLbl>
              <c:idx val="32"/>
              <c:tx>
                <c:rich>
                  <a:bodyPr wrap="square" lIns="38100" tIns="19050" rIns="38100" bIns="19050" anchor="ctr">
                    <a:spAutoFit/>
                  </a:bodyPr>
                  <a:lstStyle/>
                  <a:p>
                    <a:pPr>
                      <a:defRPr sz="800" b="1">
                        <a:solidFill>
                          <a:srgbClr val="3366FF"/>
                        </a:solidFill>
                      </a:defRPr>
                    </a:pPr>
                    <a:r>
                      <a:rPr lang="en-US" sz="800" dirty="0">
                        <a:solidFill>
                          <a:srgbClr val="3366FF"/>
                        </a:solidFill>
                      </a:rPr>
                      <a:t>33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6313-7B43-BCC3-DFF809FBF756}"/>
                </c:ext>
              </c:extLst>
            </c:dLbl>
            <c:dLbl>
              <c:idx val="33"/>
              <c:tx>
                <c:rich>
                  <a:bodyPr wrap="square" lIns="38100" tIns="19050" rIns="38100" bIns="19050" anchor="ctr">
                    <a:spAutoFit/>
                  </a:bodyPr>
                  <a:lstStyle/>
                  <a:p>
                    <a:pPr>
                      <a:defRPr sz="800" b="1">
                        <a:solidFill>
                          <a:srgbClr val="008000"/>
                        </a:solidFill>
                      </a:defRPr>
                    </a:pPr>
                    <a:r>
                      <a:rPr lang="en-US" sz="800" dirty="0">
                        <a:solidFill>
                          <a:srgbClr val="008000"/>
                        </a:solidFill>
                      </a:rPr>
                      <a:t>34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6313-7B43-BCC3-DFF809FBF756}"/>
                </c:ext>
              </c:extLst>
            </c:dLbl>
            <c:dLbl>
              <c:idx val="34"/>
              <c:tx>
                <c:rich>
                  <a:bodyPr wrap="square" lIns="38100" tIns="19050" rIns="38100" bIns="19050" anchor="ctr">
                    <a:spAutoFit/>
                  </a:bodyPr>
                  <a:lstStyle/>
                  <a:p>
                    <a:pPr>
                      <a:defRPr sz="800" b="1">
                        <a:solidFill>
                          <a:srgbClr val="008000"/>
                        </a:solidFill>
                      </a:defRPr>
                    </a:pPr>
                    <a:r>
                      <a:rPr lang="en-US" sz="800" dirty="0">
                        <a:solidFill>
                          <a:srgbClr val="008000"/>
                        </a:solidFill>
                      </a:rPr>
                      <a:t>35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6-6313-7B43-BCC3-DFF809FBF756}"/>
                </c:ext>
              </c:extLst>
            </c:dLbl>
            <c:dLbl>
              <c:idx val="35"/>
              <c:tx>
                <c:rich>
                  <a:bodyPr wrap="square" lIns="38100" tIns="19050" rIns="38100" bIns="19050" anchor="ctr">
                    <a:spAutoFit/>
                  </a:bodyPr>
                  <a:lstStyle/>
                  <a:p>
                    <a:pPr>
                      <a:defRPr sz="800" b="1">
                        <a:solidFill>
                          <a:srgbClr val="008000"/>
                        </a:solidFill>
                      </a:defRPr>
                    </a:pPr>
                    <a:r>
                      <a:rPr lang="en-US" sz="800" dirty="0">
                        <a:solidFill>
                          <a:srgbClr val="008000"/>
                        </a:solidFill>
                      </a:rPr>
                      <a:t>36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7-6313-7B43-BCC3-DFF809FBF756}"/>
                </c:ext>
              </c:extLst>
            </c:dLbl>
            <c:dLbl>
              <c:idx val="36"/>
              <c:tx>
                <c:rich>
                  <a:bodyPr wrap="square" lIns="38100" tIns="19050" rIns="38100" bIns="19050" anchor="ctr">
                    <a:spAutoFit/>
                  </a:bodyPr>
                  <a:lstStyle/>
                  <a:p>
                    <a:pPr>
                      <a:defRPr sz="800" b="1">
                        <a:solidFill>
                          <a:srgbClr val="008000"/>
                        </a:solidFill>
                      </a:defRPr>
                    </a:pPr>
                    <a:r>
                      <a:rPr lang="en-US" sz="800" dirty="0">
                        <a:solidFill>
                          <a:srgbClr val="008000"/>
                        </a:solidFill>
                      </a:rPr>
                      <a:t>37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8-6313-7B43-BCC3-DFF809FBF756}"/>
                </c:ext>
              </c:extLst>
            </c:dLbl>
            <c:dLbl>
              <c:idx val="37"/>
              <c:tx>
                <c:rich>
                  <a:bodyPr wrap="square" lIns="38100" tIns="19050" rIns="38100" bIns="19050" anchor="ctr">
                    <a:spAutoFit/>
                  </a:bodyPr>
                  <a:lstStyle/>
                  <a:p>
                    <a:pPr>
                      <a:defRPr sz="800" b="1">
                        <a:solidFill>
                          <a:srgbClr val="008000"/>
                        </a:solidFill>
                      </a:defRPr>
                    </a:pPr>
                    <a:r>
                      <a:rPr lang="en-US" sz="800" dirty="0">
                        <a:solidFill>
                          <a:srgbClr val="008000"/>
                        </a:solidFill>
                      </a:rPr>
                      <a:t>38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9-6313-7B43-BCC3-DFF809FBF756}"/>
                </c:ext>
              </c:extLst>
            </c:dLbl>
            <c:dLbl>
              <c:idx val="38"/>
              <c:tx>
                <c:rich>
                  <a:bodyPr wrap="square" lIns="38100" tIns="19050" rIns="38100" bIns="19050" anchor="ctr">
                    <a:spAutoFit/>
                  </a:bodyPr>
                  <a:lstStyle/>
                  <a:p>
                    <a:pPr>
                      <a:defRPr sz="800" b="1">
                        <a:solidFill>
                          <a:srgbClr val="008000"/>
                        </a:solidFill>
                      </a:defRPr>
                    </a:pPr>
                    <a:r>
                      <a:rPr lang="en-US" sz="800" dirty="0">
                        <a:solidFill>
                          <a:srgbClr val="008000"/>
                        </a:solidFill>
                      </a:rPr>
                      <a:t>39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A-6313-7B43-BCC3-DFF809FBF756}"/>
                </c:ext>
              </c:extLst>
            </c:dLbl>
            <c:dLbl>
              <c:idx val="39"/>
              <c:tx>
                <c:rich>
                  <a:bodyPr wrap="square" lIns="38100" tIns="19050" rIns="38100" bIns="19050" anchor="ctr">
                    <a:spAutoFit/>
                  </a:bodyPr>
                  <a:lstStyle/>
                  <a:p>
                    <a:pPr>
                      <a:defRPr sz="800" b="1">
                        <a:solidFill>
                          <a:srgbClr val="008000"/>
                        </a:solidFill>
                      </a:defRPr>
                    </a:pPr>
                    <a:r>
                      <a:rPr lang="en-US" sz="800" dirty="0">
                        <a:solidFill>
                          <a:srgbClr val="008000"/>
                        </a:solidFill>
                      </a:rPr>
                      <a:t>40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B-6313-7B43-BCC3-DFF809FBF756}"/>
                </c:ext>
              </c:extLst>
            </c:dLbl>
            <c:dLbl>
              <c:idx val="40"/>
              <c:tx>
                <c:rich>
                  <a:bodyPr wrap="square" lIns="38100" tIns="19050" rIns="38100" bIns="19050" anchor="ctr">
                    <a:spAutoFit/>
                  </a:bodyPr>
                  <a:lstStyle/>
                  <a:p>
                    <a:pPr>
                      <a:defRPr sz="800" b="1">
                        <a:solidFill>
                          <a:srgbClr val="008000"/>
                        </a:solidFill>
                      </a:defRPr>
                    </a:pPr>
                    <a:r>
                      <a:rPr lang="en-US" sz="800" dirty="0">
                        <a:solidFill>
                          <a:srgbClr val="008000"/>
                        </a:solidFill>
                      </a:rPr>
                      <a:t>41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C-6313-7B43-BCC3-DFF809FBF756}"/>
                </c:ext>
              </c:extLst>
            </c:dLbl>
            <c:dLbl>
              <c:idx val="41"/>
              <c:tx>
                <c:rich>
                  <a:bodyPr wrap="square" lIns="38100" tIns="19050" rIns="38100" bIns="19050" anchor="ctr">
                    <a:spAutoFit/>
                  </a:bodyPr>
                  <a:lstStyle/>
                  <a:p>
                    <a:pPr>
                      <a:defRPr sz="800" b="1">
                        <a:solidFill>
                          <a:srgbClr val="008000"/>
                        </a:solidFill>
                      </a:defRPr>
                    </a:pPr>
                    <a:r>
                      <a:rPr lang="en-US" sz="800" dirty="0">
                        <a:solidFill>
                          <a:srgbClr val="008000"/>
                        </a:solidFill>
                      </a:rPr>
                      <a:t>42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D-6313-7B43-BCC3-DFF809FBF756}"/>
                </c:ext>
              </c:extLst>
            </c:dLbl>
            <c:dLbl>
              <c:idx val="42"/>
              <c:tx>
                <c:rich>
                  <a:bodyPr wrap="square" lIns="38100" tIns="19050" rIns="38100" bIns="19050" anchor="ctr">
                    <a:spAutoFit/>
                  </a:bodyPr>
                  <a:lstStyle/>
                  <a:p>
                    <a:pPr>
                      <a:defRPr sz="800" b="1">
                        <a:solidFill>
                          <a:srgbClr val="FF6600"/>
                        </a:solidFill>
                      </a:defRPr>
                    </a:pPr>
                    <a:r>
                      <a:rPr lang="en-US" sz="800" dirty="0">
                        <a:solidFill>
                          <a:srgbClr val="FF6600"/>
                        </a:solidFill>
                      </a:rPr>
                      <a:t>43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E-6313-7B43-BCC3-DFF809FBF756}"/>
                </c:ext>
              </c:extLst>
            </c:dLbl>
            <c:dLbl>
              <c:idx val="43"/>
              <c:tx>
                <c:rich>
                  <a:bodyPr wrap="square" lIns="38100" tIns="19050" rIns="38100" bIns="19050" anchor="ctr">
                    <a:spAutoFit/>
                  </a:bodyPr>
                  <a:lstStyle/>
                  <a:p>
                    <a:pPr>
                      <a:defRPr sz="800" b="1">
                        <a:solidFill>
                          <a:srgbClr val="FF6600"/>
                        </a:solidFill>
                      </a:defRPr>
                    </a:pPr>
                    <a:r>
                      <a:rPr lang="en-US" sz="800" dirty="0">
                        <a:solidFill>
                          <a:srgbClr val="FF6600"/>
                        </a:solidFill>
                      </a:rPr>
                      <a:t>44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F-6313-7B43-BCC3-DFF809FBF756}"/>
                </c:ext>
              </c:extLst>
            </c:dLbl>
            <c:dLbl>
              <c:idx val="44"/>
              <c:tx>
                <c:rich>
                  <a:bodyPr wrap="square" lIns="38100" tIns="19050" rIns="38100" bIns="19050" anchor="ctr">
                    <a:spAutoFit/>
                  </a:bodyPr>
                  <a:lstStyle/>
                  <a:p>
                    <a:pPr>
                      <a:defRPr sz="800" b="1">
                        <a:solidFill>
                          <a:srgbClr val="FF6600"/>
                        </a:solidFill>
                      </a:defRPr>
                    </a:pPr>
                    <a:r>
                      <a:rPr lang="en-US" sz="800" dirty="0">
                        <a:solidFill>
                          <a:srgbClr val="FF6600"/>
                        </a:solidFill>
                      </a:rPr>
                      <a:t>45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0-6313-7B43-BCC3-DFF809FBF756}"/>
                </c:ext>
              </c:extLst>
            </c:dLbl>
            <c:dLbl>
              <c:idx val="45"/>
              <c:tx>
                <c:rich>
                  <a:bodyPr wrap="square" lIns="38100" tIns="19050" rIns="38100" bIns="19050" anchor="ctr">
                    <a:spAutoFit/>
                  </a:bodyPr>
                  <a:lstStyle/>
                  <a:p>
                    <a:pPr>
                      <a:defRPr sz="800" b="1">
                        <a:solidFill>
                          <a:srgbClr val="FF6600"/>
                        </a:solidFill>
                      </a:defRPr>
                    </a:pPr>
                    <a:r>
                      <a:rPr lang="en-US" sz="800" dirty="0">
                        <a:solidFill>
                          <a:srgbClr val="FF6600"/>
                        </a:solidFill>
                      </a:rPr>
                      <a:t>46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1-6313-7B43-BCC3-DFF809FBF756}"/>
                </c:ext>
              </c:extLst>
            </c:dLbl>
            <c:dLbl>
              <c:idx val="46"/>
              <c:tx>
                <c:rich>
                  <a:bodyPr wrap="square" lIns="38100" tIns="19050" rIns="38100" bIns="19050" anchor="ctr">
                    <a:spAutoFit/>
                  </a:bodyPr>
                  <a:lstStyle/>
                  <a:p>
                    <a:pPr>
                      <a:defRPr sz="800" b="1">
                        <a:solidFill>
                          <a:srgbClr val="FF6600"/>
                        </a:solidFill>
                      </a:defRPr>
                    </a:pPr>
                    <a:r>
                      <a:rPr lang="en-US" sz="800" dirty="0">
                        <a:solidFill>
                          <a:srgbClr val="FF6600"/>
                        </a:solidFill>
                      </a:rPr>
                      <a:t>47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2-6313-7B43-BCC3-DFF809FBF756}"/>
                </c:ext>
              </c:extLst>
            </c:dLbl>
            <c:dLbl>
              <c:idx val="47"/>
              <c:tx>
                <c:rich>
                  <a:bodyPr wrap="square" lIns="38100" tIns="19050" rIns="38100" bIns="19050" anchor="ctr">
                    <a:spAutoFit/>
                  </a:bodyPr>
                  <a:lstStyle/>
                  <a:p>
                    <a:pPr>
                      <a:defRPr sz="800" b="1">
                        <a:solidFill>
                          <a:srgbClr val="FF6600"/>
                        </a:solidFill>
                      </a:defRPr>
                    </a:pPr>
                    <a:r>
                      <a:rPr lang="en-US" sz="800" dirty="0">
                        <a:solidFill>
                          <a:srgbClr val="FF6600"/>
                        </a:solidFill>
                      </a:rPr>
                      <a:t>48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3-6313-7B43-BCC3-DFF809FBF756}"/>
                </c:ext>
              </c:extLst>
            </c:dLbl>
            <c:dLbl>
              <c:idx val="48"/>
              <c:tx>
                <c:rich>
                  <a:bodyPr wrap="square" lIns="38100" tIns="19050" rIns="38100" bIns="19050" anchor="ctr">
                    <a:spAutoFit/>
                  </a:bodyPr>
                  <a:lstStyle/>
                  <a:p>
                    <a:pPr>
                      <a:defRPr sz="800" b="1">
                        <a:solidFill>
                          <a:srgbClr val="FF6600"/>
                        </a:solidFill>
                      </a:defRPr>
                    </a:pPr>
                    <a:r>
                      <a:rPr lang="en-US" sz="800" dirty="0">
                        <a:solidFill>
                          <a:srgbClr val="FF6600"/>
                        </a:solidFill>
                      </a:rPr>
                      <a:t>49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4-6313-7B43-BCC3-DFF809FBF756}"/>
                </c:ext>
              </c:extLst>
            </c:dLbl>
            <c:dLbl>
              <c:idx val="49"/>
              <c:tx>
                <c:rich>
                  <a:bodyPr wrap="square" lIns="38100" tIns="19050" rIns="38100" bIns="19050" anchor="ctr">
                    <a:spAutoFit/>
                  </a:bodyPr>
                  <a:lstStyle/>
                  <a:p>
                    <a:pPr>
                      <a:defRPr sz="800" b="1">
                        <a:solidFill>
                          <a:srgbClr val="FF6600"/>
                        </a:solidFill>
                      </a:defRPr>
                    </a:pPr>
                    <a:r>
                      <a:rPr lang="en-US" sz="800" dirty="0">
                        <a:solidFill>
                          <a:srgbClr val="FF6600"/>
                        </a:solidFill>
                      </a:rPr>
                      <a:t>50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5-6313-7B43-BCC3-DFF809FBF756}"/>
                </c:ext>
              </c:extLst>
            </c:dLbl>
            <c:spPr>
              <a:noFill/>
              <a:ln>
                <a:noFill/>
              </a:ln>
              <a:effectLst/>
            </c:spPr>
            <c:txPr>
              <a:bodyPr wrap="square" lIns="38100" tIns="19050" rIns="38100" bIns="19050" anchor="ctr">
                <a:spAutoFit/>
              </a:bodyPr>
              <a:lstStyle/>
              <a:p>
                <a:pPr>
                  <a:defRPr sz="800" b="1"/>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xVal>
            <c:numRef>
              <c:f>Sheet1!$A$2:$A$51</c:f>
              <c:numCache>
                <c:formatCode>0%</c:formatCode>
                <c:ptCount val="50"/>
                <c:pt idx="0">
                  <c:v>0.60845732184808143</c:v>
                </c:pt>
                <c:pt idx="1">
                  <c:v>0.72513703993735312</c:v>
                </c:pt>
                <c:pt idx="2">
                  <c:v>0.7204385277995301</c:v>
                </c:pt>
                <c:pt idx="3">
                  <c:v>0.51448707909162095</c:v>
                </c:pt>
                <c:pt idx="4">
                  <c:v>0.49569303054032887</c:v>
                </c:pt>
                <c:pt idx="5">
                  <c:v>0.47376664056382145</c:v>
                </c:pt>
                <c:pt idx="6">
                  <c:v>0.37196554424432265</c:v>
                </c:pt>
                <c:pt idx="7">
                  <c:v>0.49804228660924038</c:v>
                </c:pt>
                <c:pt idx="8">
                  <c:v>0.63743148003132344</c:v>
                </c:pt>
                <c:pt idx="9">
                  <c:v>0.39702427564604542</c:v>
                </c:pt>
                <c:pt idx="10">
                  <c:v>0.61860465116279073</c:v>
                </c:pt>
                <c:pt idx="11">
                  <c:v>0.54411764705882348</c:v>
                </c:pt>
                <c:pt idx="12">
                  <c:v>0.54</c:v>
                </c:pt>
                <c:pt idx="13">
                  <c:v>0.74647887323943662</c:v>
                </c:pt>
                <c:pt idx="14">
                  <c:v>0.73762376237623761</c:v>
                </c:pt>
                <c:pt idx="15">
                  <c:v>0.77990430622009566</c:v>
                </c:pt>
                <c:pt idx="16">
                  <c:v>0.70879120879120883</c:v>
                </c:pt>
                <c:pt idx="17">
                  <c:v>0.55276381909547734</c:v>
                </c:pt>
                <c:pt idx="18">
                  <c:v>0.6987951807228916</c:v>
                </c:pt>
                <c:pt idx="19">
                  <c:v>0.70616113744075826</c:v>
                </c:pt>
                <c:pt idx="20">
                  <c:v>0.65680473372781067</c:v>
                </c:pt>
                <c:pt idx="21">
                  <c:v>0.84647302904564314</c:v>
                </c:pt>
                <c:pt idx="22">
                  <c:v>0.7136929460580913</c:v>
                </c:pt>
                <c:pt idx="23">
                  <c:v>0.66390041493775931</c:v>
                </c:pt>
                <c:pt idx="24">
                  <c:v>0.78838174273858919</c:v>
                </c:pt>
                <c:pt idx="25">
                  <c:v>0.43983402489626555</c:v>
                </c:pt>
                <c:pt idx="26">
                  <c:v>0</c:v>
                </c:pt>
                <c:pt idx="27">
                  <c:v>0</c:v>
                </c:pt>
                <c:pt idx="28">
                  <c:v>0</c:v>
                </c:pt>
                <c:pt idx="29">
                  <c:v>0.44315545243619492</c:v>
                </c:pt>
                <c:pt idx="30">
                  <c:v>0.43209876543209874</c:v>
                </c:pt>
                <c:pt idx="31">
                  <c:v>0.49884259259259262</c:v>
                </c:pt>
                <c:pt idx="32">
                  <c:v>0.52076677316293929</c:v>
                </c:pt>
                <c:pt idx="33">
                  <c:v>0.60062646828504307</c:v>
                </c:pt>
                <c:pt idx="34">
                  <c:v>0.5638214565387627</c:v>
                </c:pt>
                <c:pt idx="35">
                  <c:v>0.65935787000783086</c:v>
                </c:pt>
                <c:pt idx="36">
                  <c:v>0.72200469851213778</c:v>
                </c:pt>
                <c:pt idx="37">
                  <c:v>0.74322033898305084</c:v>
                </c:pt>
                <c:pt idx="38">
                  <c:v>0.46595744680851064</c:v>
                </c:pt>
                <c:pt idx="39">
                  <c:v>0.457286432160804</c:v>
                </c:pt>
                <c:pt idx="40">
                  <c:v>0.57456140350877194</c:v>
                </c:pt>
                <c:pt idx="41">
                  <c:v>0.47252747252747251</c:v>
                </c:pt>
                <c:pt idx="42">
                  <c:v>0.60809716599190289</c:v>
                </c:pt>
                <c:pt idx="43">
                  <c:v>0.31893687707641194</c:v>
                </c:pt>
                <c:pt idx="44">
                  <c:v>0.29846938775510207</c:v>
                </c:pt>
                <c:pt idx="45">
                  <c:v>0.30392943063352046</c:v>
                </c:pt>
                <c:pt idx="46">
                  <c:v>0.27461139896373055</c:v>
                </c:pt>
                <c:pt idx="47">
                  <c:v>0.22204213938411668</c:v>
                </c:pt>
                <c:pt idx="48">
                  <c:v>0.6337115072933549</c:v>
                </c:pt>
                <c:pt idx="49">
                  <c:v>0.21636952998379255</c:v>
                </c:pt>
              </c:numCache>
            </c:numRef>
          </c:xVal>
          <c:yVal>
            <c:numRef>
              <c:f>Sheet1!$B$2:$B$51</c:f>
              <c:numCache>
                <c:formatCode>0%</c:formatCode>
                <c:ptCount val="50"/>
                <c:pt idx="0">
                  <c:v>0.58571428571428574</c:v>
                </c:pt>
                <c:pt idx="1">
                  <c:v>0.72779369627507162</c:v>
                </c:pt>
                <c:pt idx="2">
                  <c:v>0.64655172413793105</c:v>
                </c:pt>
                <c:pt idx="3">
                  <c:v>0.52857142857142858</c:v>
                </c:pt>
                <c:pt idx="4">
                  <c:v>0.49283667621776506</c:v>
                </c:pt>
                <c:pt idx="5">
                  <c:v>0.46857142857142858</c:v>
                </c:pt>
                <c:pt idx="6">
                  <c:v>0.41666666666666669</c:v>
                </c:pt>
                <c:pt idx="7">
                  <c:v>0.45375722543352603</c:v>
                </c:pt>
                <c:pt idx="8">
                  <c:v>0.58739255014326652</c:v>
                </c:pt>
                <c:pt idx="9">
                  <c:v>0.38505747126436779</c:v>
                </c:pt>
                <c:pt idx="10">
                  <c:v>0.43181818181818182</c:v>
                </c:pt>
                <c:pt idx="11">
                  <c:v>0.39772727272727271</c:v>
                </c:pt>
                <c:pt idx="12">
                  <c:v>0.34090909090909088</c:v>
                </c:pt>
                <c:pt idx="13">
                  <c:v>0.55681818181818177</c:v>
                </c:pt>
                <c:pt idx="14">
                  <c:v>0.53409090909090906</c:v>
                </c:pt>
                <c:pt idx="15">
                  <c:v>0.55681818181818177</c:v>
                </c:pt>
                <c:pt idx="16">
                  <c:v>0.45454545454545453</c:v>
                </c:pt>
                <c:pt idx="17">
                  <c:v>0.46590909090909088</c:v>
                </c:pt>
                <c:pt idx="18">
                  <c:v>0.5</c:v>
                </c:pt>
                <c:pt idx="19">
                  <c:v>0.42045454545454547</c:v>
                </c:pt>
                <c:pt idx="20">
                  <c:v>0.42045454545454547</c:v>
                </c:pt>
                <c:pt idx="21">
                  <c:v>0.72727272727272729</c:v>
                </c:pt>
                <c:pt idx="22">
                  <c:v>0.53409090909090906</c:v>
                </c:pt>
                <c:pt idx="23">
                  <c:v>0.59090909090909094</c:v>
                </c:pt>
                <c:pt idx="24">
                  <c:v>0.67045454545454541</c:v>
                </c:pt>
                <c:pt idx="25">
                  <c:v>0.42045454545454547</c:v>
                </c:pt>
                <c:pt idx="26">
                  <c:v>0</c:v>
                </c:pt>
                <c:pt idx="27">
                  <c:v>0</c:v>
                </c:pt>
                <c:pt idx="28">
                  <c:v>0</c:v>
                </c:pt>
                <c:pt idx="29">
                  <c:v>0.47328244274809161</c:v>
                </c:pt>
                <c:pt idx="30">
                  <c:v>0.46183206106870228</c:v>
                </c:pt>
                <c:pt idx="31">
                  <c:v>0.42748091603053434</c:v>
                </c:pt>
                <c:pt idx="32">
                  <c:v>0.5572519083969466</c:v>
                </c:pt>
                <c:pt idx="33">
                  <c:v>0.5971428571428572</c:v>
                </c:pt>
                <c:pt idx="34">
                  <c:v>0.50716332378223494</c:v>
                </c:pt>
                <c:pt idx="35">
                  <c:v>0.60632183908045978</c:v>
                </c:pt>
                <c:pt idx="36">
                  <c:v>0.73623188405797102</c:v>
                </c:pt>
                <c:pt idx="37">
                  <c:v>0.66987179487179482</c:v>
                </c:pt>
                <c:pt idx="38">
                  <c:v>0.44802867383512546</c:v>
                </c:pt>
                <c:pt idx="39">
                  <c:v>0.50769230769230766</c:v>
                </c:pt>
                <c:pt idx="40">
                  <c:v>0.61538461538461542</c:v>
                </c:pt>
                <c:pt idx="41">
                  <c:v>0.52459016393442626</c:v>
                </c:pt>
                <c:pt idx="42">
                  <c:v>0.66569767441860461</c:v>
                </c:pt>
                <c:pt idx="43">
                  <c:v>0.39436619718309857</c:v>
                </c:pt>
                <c:pt idx="44">
                  <c:v>0.36923076923076925</c:v>
                </c:pt>
                <c:pt idx="45">
                  <c:v>0.55500000000000005</c:v>
                </c:pt>
                <c:pt idx="46">
                  <c:v>0.33976833976833976</c:v>
                </c:pt>
                <c:pt idx="47">
                  <c:v>0.46703296703296704</c:v>
                </c:pt>
                <c:pt idx="48">
                  <c:v>0.66559485530546625</c:v>
                </c:pt>
                <c:pt idx="49">
                  <c:v>0.44502617801047123</c:v>
                </c:pt>
              </c:numCache>
            </c:numRef>
          </c:yVal>
          <c:smooth val="0"/>
          <c:extLst>
            <c:ext xmlns:c16="http://schemas.microsoft.com/office/drawing/2014/chart" uri="{C3380CC4-5D6E-409C-BE32-E72D297353CC}">
              <c16:uniqueId val="{0000000C-6313-7B43-BCC3-DFF809FBF756}"/>
            </c:ext>
          </c:extLst>
        </c:ser>
        <c:ser>
          <c:idx val="1"/>
          <c:order val="1"/>
          <c:spPr>
            <a:ln w="19050" cap="rnd">
              <a:solidFill>
                <a:srgbClr val="FF0000"/>
              </a:solidFill>
              <a:round/>
            </a:ln>
            <a:effectLst/>
          </c:spPr>
          <c:marker>
            <c:symbol val="none"/>
          </c:marker>
          <c:dLbls>
            <c:delete val="1"/>
          </c:dLbls>
          <c:xVal>
            <c:numRef>
              <c:f>Sheet2!$B$5:$B$6</c:f>
              <c:numCache>
                <c:formatCode>General</c:formatCode>
                <c:ptCount val="2"/>
                <c:pt idx="0">
                  <c:v>0</c:v>
                </c:pt>
                <c:pt idx="1">
                  <c:v>1</c:v>
                </c:pt>
              </c:numCache>
            </c:numRef>
          </c:xVal>
          <c:yVal>
            <c:numRef>
              <c:f>Sheet2!$C$5:$C$6</c:f>
              <c:numCache>
                <c:formatCode>General</c:formatCode>
                <c:ptCount val="2"/>
                <c:pt idx="0">
                  <c:v>0</c:v>
                </c:pt>
                <c:pt idx="1">
                  <c:v>1</c:v>
                </c:pt>
              </c:numCache>
            </c:numRef>
          </c:yVal>
          <c:smooth val="0"/>
          <c:extLst>
            <c:ext xmlns:c16="http://schemas.microsoft.com/office/drawing/2014/chart" uri="{C3380CC4-5D6E-409C-BE32-E72D297353CC}">
              <c16:uniqueId val="{0000000D-6313-7B43-BCC3-DFF809FBF756}"/>
            </c:ext>
          </c:extLst>
        </c:ser>
        <c:ser>
          <c:idx val="2"/>
          <c:order val="2"/>
          <c:spPr>
            <a:ln w="12700" cap="rnd">
              <a:solidFill>
                <a:srgbClr val="FF0000"/>
              </a:solidFill>
              <a:prstDash val="dash"/>
              <a:round/>
            </a:ln>
            <a:effectLst/>
          </c:spPr>
          <c:marker>
            <c:symbol val="none"/>
          </c:marker>
          <c:dLbls>
            <c:delete val="1"/>
          </c:dLbls>
          <c:xVal>
            <c:numRef>
              <c:f>Sheet3!$B$5:$B$6</c:f>
              <c:numCache>
                <c:formatCode>General</c:formatCode>
                <c:ptCount val="2"/>
                <c:pt idx="0">
                  <c:v>2.75E-2</c:v>
                </c:pt>
                <c:pt idx="1">
                  <c:v>1</c:v>
                </c:pt>
              </c:numCache>
            </c:numRef>
          </c:xVal>
          <c:yVal>
            <c:numRef>
              <c:f>Sheet3!$C$5:$C$6</c:f>
              <c:numCache>
                <c:formatCode>General</c:formatCode>
                <c:ptCount val="2"/>
                <c:pt idx="0">
                  <c:v>0</c:v>
                </c:pt>
                <c:pt idx="1">
                  <c:v>0.97250000000000003</c:v>
                </c:pt>
              </c:numCache>
            </c:numRef>
          </c:yVal>
          <c:smooth val="0"/>
          <c:extLst>
            <c:ext xmlns:c16="http://schemas.microsoft.com/office/drawing/2014/chart" uri="{C3380CC4-5D6E-409C-BE32-E72D297353CC}">
              <c16:uniqueId val="{0000000E-6313-7B43-BCC3-DFF809FBF756}"/>
            </c:ext>
          </c:extLst>
        </c:ser>
        <c:ser>
          <c:idx val="3"/>
          <c:order val="3"/>
          <c:spPr>
            <a:ln w="12700" cap="rnd">
              <a:solidFill>
                <a:srgbClr val="FF0000"/>
              </a:solidFill>
              <a:prstDash val="dash"/>
              <a:round/>
            </a:ln>
            <a:effectLst/>
          </c:spPr>
          <c:marker>
            <c:symbol val="none"/>
          </c:marker>
          <c:dLbls>
            <c:delete val="1"/>
          </c:dLbls>
          <c:xVal>
            <c:numRef>
              <c:f>Sheet4!$B$5:$B$6</c:f>
              <c:numCache>
                <c:formatCode>General</c:formatCode>
                <c:ptCount val="2"/>
                <c:pt idx="0">
                  <c:v>0</c:v>
                </c:pt>
                <c:pt idx="1">
                  <c:v>0.97250000000000003</c:v>
                </c:pt>
              </c:numCache>
            </c:numRef>
          </c:xVal>
          <c:yVal>
            <c:numRef>
              <c:f>Sheet4!$C$5:$C$6</c:f>
              <c:numCache>
                <c:formatCode>General</c:formatCode>
                <c:ptCount val="2"/>
                <c:pt idx="0">
                  <c:v>2.75E-2</c:v>
                </c:pt>
                <c:pt idx="1">
                  <c:v>1</c:v>
                </c:pt>
              </c:numCache>
            </c:numRef>
          </c:yVal>
          <c:smooth val="0"/>
          <c:extLst>
            <c:ext xmlns:c16="http://schemas.microsoft.com/office/drawing/2014/chart" uri="{C3380CC4-5D6E-409C-BE32-E72D297353CC}">
              <c16:uniqueId val="{0000000F-6313-7B43-BCC3-DFF809FBF756}"/>
            </c:ext>
          </c:extLst>
        </c:ser>
        <c:dLbls>
          <c:dLblPos val="r"/>
          <c:showLegendKey val="0"/>
          <c:showVal val="1"/>
          <c:showCatName val="0"/>
          <c:showSerName val="0"/>
          <c:showPercent val="0"/>
          <c:showBubbleSize val="0"/>
        </c:dLbls>
        <c:axId val="-1306285376"/>
        <c:axId val="-1328833952"/>
      </c:scatterChart>
      <c:valAx>
        <c:axId val="-1306285376"/>
        <c:scaling>
          <c:orientation val="minMax"/>
          <c:max val="0.9"/>
          <c:min val="0.2"/>
        </c:scaling>
        <c:delete val="0"/>
        <c:axPos val="b"/>
        <c:title>
          <c:tx>
            <c:rich>
              <a:bodyPr rot="0" spcFirstLastPara="1" vertOverflow="ellipsis" vert="horz" wrap="square" anchor="ctr" anchorCtr="1"/>
              <a:lstStyle/>
              <a:p>
                <a:pPr>
                  <a:defRPr sz="1000" b="1" i="0" u="none" strike="noStrike" kern="1200" baseline="0">
                    <a:solidFill>
                      <a:srgbClr val="000000"/>
                    </a:solidFill>
                    <a:latin typeface="Arial" charset="0"/>
                    <a:ea typeface="Arial" charset="0"/>
                    <a:cs typeface="Arial" charset="0"/>
                  </a:defRPr>
                </a:pPr>
                <a:r>
                  <a:rPr lang="en-US" sz="1000" b="1" baseline="0" dirty="0">
                    <a:solidFill>
                      <a:srgbClr val="000000"/>
                    </a:solidFill>
                    <a:latin typeface="Arial" charset="0"/>
                    <a:ea typeface="Arial" charset="0"/>
                    <a:cs typeface="Arial" charset="0"/>
                  </a:rPr>
                  <a:t>2016 Attribute </a:t>
                </a:r>
                <a:r>
                  <a:rPr lang="en-US" sz="1000" b="1" dirty="0">
                    <a:solidFill>
                      <a:srgbClr val="000000"/>
                    </a:solidFill>
                    <a:latin typeface="Arial" charset="0"/>
                    <a:ea typeface="Arial" charset="0"/>
                    <a:cs typeface="Arial" charset="0"/>
                  </a:rPr>
                  <a:t>Rating (% 8-10)</a:t>
                </a:r>
              </a:p>
            </c:rich>
          </c:tx>
          <c:overlay val="0"/>
          <c:spPr>
            <a:noFill/>
            <a:ln>
              <a:noFill/>
            </a:ln>
            <a:effectLst/>
          </c:spPr>
        </c:title>
        <c:numFmt formatCode="0%" sourceLinked="0"/>
        <c:majorTickMark val="none"/>
        <c:minorTickMark val="none"/>
        <c:tickLblPos val="nextTo"/>
        <c:spPr>
          <a:noFill/>
          <a:ln>
            <a:solidFill>
              <a:srgbClr val="000000"/>
            </a:solidFill>
          </a:ln>
          <a:effectLst/>
        </c:spPr>
        <c:txPr>
          <a:bodyPr rot="-60000000" spcFirstLastPara="1" vertOverflow="ellipsis" vert="horz" wrap="square" anchor="ctr" anchorCtr="1"/>
          <a:lstStyle/>
          <a:p>
            <a:pPr>
              <a:defRPr sz="1000" b="0" i="0" u="none" strike="noStrike" kern="1200" baseline="0">
                <a:solidFill>
                  <a:srgbClr val="000000"/>
                </a:solidFill>
                <a:latin typeface="Arial" charset="0"/>
                <a:ea typeface="Arial" charset="0"/>
                <a:cs typeface="Arial" charset="0"/>
              </a:defRPr>
            </a:pPr>
            <a:endParaRPr lang="en-US"/>
          </a:p>
        </c:txPr>
        <c:crossAx val="-1328833952"/>
        <c:crosses val="autoZero"/>
        <c:crossBetween val="midCat"/>
        <c:majorUnit val="0.1"/>
      </c:valAx>
      <c:valAx>
        <c:axId val="-1328833952"/>
        <c:scaling>
          <c:orientation val="minMax"/>
          <c:max val="0.9"/>
          <c:min val="0.2"/>
        </c:scaling>
        <c:delete val="0"/>
        <c:axPos val="l"/>
        <c:title>
          <c:tx>
            <c:rich>
              <a:bodyPr rot="-5400000" spcFirstLastPara="1" vertOverflow="ellipsis" vert="horz" wrap="square" anchor="ctr" anchorCtr="1"/>
              <a:lstStyle/>
              <a:p>
                <a:pPr>
                  <a:defRPr sz="1000" b="1" i="0" u="none" strike="noStrike" kern="1200" baseline="0">
                    <a:solidFill>
                      <a:srgbClr val="000000"/>
                    </a:solidFill>
                    <a:latin typeface="Arial" charset="0"/>
                    <a:ea typeface="Arial" charset="0"/>
                    <a:cs typeface="Arial" charset="0"/>
                  </a:defRPr>
                </a:pPr>
                <a:r>
                  <a:rPr lang="en-US" sz="1000" b="1" baseline="0" dirty="0">
                    <a:solidFill>
                      <a:srgbClr val="000000"/>
                    </a:solidFill>
                    <a:latin typeface="Arial" charset="0"/>
                    <a:ea typeface="Arial" charset="0"/>
                    <a:cs typeface="Arial" charset="0"/>
                  </a:rPr>
                  <a:t>2019 Attribute Rating (% 8-10)</a:t>
                </a:r>
                <a:endParaRPr lang="en-US" sz="1000" b="1" dirty="0">
                  <a:solidFill>
                    <a:srgbClr val="000000"/>
                  </a:solidFill>
                  <a:latin typeface="Arial" charset="0"/>
                  <a:ea typeface="Arial" charset="0"/>
                  <a:cs typeface="Arial" charset="0"/>
                </a:endParaRPr>
              </a:p>
            </c:rich>
          </c:tx>
          <c:overlay val="0"/>
          <c:spPr>
            <a:noFill/>
            <a:ln>
              <a:noFill/>
            </a:ln>
            <a:effectLst/>
          </c:spPr>
        </c:title>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000000"/>
                </a:solidFill>
                <a:latin typeface="Arial" charset="0"/>
                <a:ea typeface="Arial" charset="0"/>
                <a:cs typeface="Arial" charset="0"/>
              </a:defRPr>
            </a:pPr>
            <a:endParaRPr lang="en-US"/>
          </a:p>
        </c:txPr>
        <c:crossAx val="-1306285376"/>
        <c:crosses val="autoZero"/>
        <c:crossBetween val="midCat"/>
        <c:majorUnit val="0.1"/>
      </c:valAx>
      <c:spPr>
        <a:noFill/>
        <a:ln w="19050">
          <a:solidFill>
            <a:srgbClr val="000000"/>
          </a:solid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rgbClr val="000000"/>
                </a:solidFill>
                <a:latin typeface="Arial" charset="0"/>
                <a:ea typeface="Arial" charset="0"/>
                <a:cs typeface="Arial" charset="0"/>
              </a:defRPr>
            </a:pPr>
            <a:r>
              <a:rPr lang="en-US" sz="1200" b="1" baseline="0" dirty="0">
                <a:solidFill>
                  <a:srgbClr val="000000"/>
                </a:solidFill>
                <a:latin typeface="Arial" charset="0"/>
                <a:ea typeface="Arial" charset="0"/>
                <a:cs typeface="Arial" charset="0"/>
              </a:rPr>
              <a:t>Comparison of Attribute Evaluations</a:t>
            </a:r>
          </a:p>
          <a:p>
            <a:pPr>
              <a:defRPr sz="1200" b="1" i="0" u="none" strike="noStrike" kern="1200" spc="0" baseline="0">
                <a:solidFill>
                  <a:srgbClr val="000000"/>
                </a:solidFill>
                <a:latin typeface="Arial" charset="0"/>
                <a:ea typeface="Arial" charset="0"/>
                <a:cs typeface="Arial" charset="0"/>
              </a:defRPr>
            </a:pPr>
            <a:r>
              <a:rPr lang="en-US" sz="1200" b="1" baseline="0" dirty="0">
                <a:solidFill>
                  <a:srgbClr val="000000"/>
                </a:solidFill>
                <a:latin typeface="Arial" charset="0"/>
                <a:ea typeface="Arial" charset="0"/>
                <a:cs typeface="Arial" charset="0"/>
              </a:rPr>
              <a:t>2019 versus 2016</a:t>
            </a:r>
          </a:p>
          <a:p>
            <a:pPr>
              <a:defRPr sz="1200" b="1" i="0" u="none" strike="noStrike" kern="1200" spc="0" baseline="0">
                <a:solidFill>
                  <a:srgbClr val="000000"/>
                </a:solidFill>
                <a:latin typeface="Arial" charset="0"/>
                <a:ea typeface="Arial" charset="0"/>
                <a:cs typeface="Arial" charset="0"/>
              </a:defRPr>
            </a:pPr>
            <a:r>
              <a:rPr lang="en-US" sz="1200" b="1" baseline="0" dirty="0">
                <a:solidFill>
                  <a:srgbClr val="000000"/>
                </a:solidFill>
                <a:latin typeface="Arial" charset="0"/>
                <a:ea typeface="Arial" charset="0"/>
                <a:cs typeface="Arial" charset="0"/>
              </a:rPr>
              <a:t>- Ph.D -</a:t>
            </a:r>
          </a:p>
        </c:rich>
      </c:tx>
      <c:overlay val="0"/>
      <c:spPr>
        <a:noFill/>
        <a:ln>
          <a:noFill/>
        </a:ln>
        <a:effectLst/>
      </c:spPr>
    </c:title>
    <c:autoTitleDeleted val="0"/>
    <c:plotArea>
      <c:layout/>
      <c:scatterChart>
        <c:scatterStyle val="lineMarker"/>
        <c:varyColors val="0"/>
        <c:ser>
          <c:idx val="0"/>
          <c:order val="0"/>
          <c:tx>
            <c:strRef>
              <c:f>Sheet1!$B$1</c:f>
              <c:strCache>
                <c:ptCount val="1"/>
                <c:pt idx="0">
                  <c:v>2019</c:v>
                </c:pt>
              </c:strCache>
            </c:strRef>
          </c:tx>
          <c:spPr>
            <a:ln w="25400" cap="rnd">
              <a:noFill/>
              <a:round/>
            </a:ln>
            <a:effectLst/>
          </c:spPr>
          <c:marker>
            <c:symbol val="none"/>
          </c:marker>
          <c:dPt>
            <c:idx val="4"/>
            <c:bubble3D val="0"/>
            <c:extLst>
              <c:ext xmlns:c16="http://schemas.microsoft.com/office/drawing/2014/chart" uri="{C3380CC4-5D6E-409C-BE32-E72D297353CC}">
                <c16:uniqueId val="{00000000-6313-7B43-BCC3-DFF809FBF756}"/>
              </c:ext>
            </c:extLst>
          </c:dPt>
          <c:dPt>
            <c:idx val="5"/>
            <c:bubble3D val="0"/>
            <c:extLst>
              <c:ext xmlns:c16="http://schemas.microsoft.com/office/drawing/2014/chart" uri="{C3380CC4-5D6E-409C-BE32-E72D297353CC}">
                <c16:uniqueId val="{00000001-6313-7B43-BCC3-DFF809FBF756}"/>
              </c:ext>
            </c:extLst>
          </c:dPt>
          <c:dPt>
            <c:idx val="6"/>
            <c:bubble3D val="0"/>
            <c:extLst>
              <c:ext xmlns:c16="http://schemas.microsoft.com/office/drawing/2014/chart" uri="{C3380CC4-5D6E-409C-BE32-E72D297353CC}">
                <c16:uniqueId val="{00000002-6313-7B43-BCC3-DFF809FBF756}"/>
              </c:ext>
            </c:extLst>
          </c:dPt>
          <c:dPt>
            <c:idx val="7"/>
            <c:bubble3D val="0"/>
            <c:extLst>
              <c:ext xmlns:c16="http://schemas.microsoft.com/office/drawing/2014/chart" uri="{C3380CC4-5D6E-409C-BE32-E72D297353CC}">
                <c16:uniqueId val="{00000003-6313-7B43-BCC3-DFF809FBF756}"/>
              </c:ext>
            </c:extLst>
          </c:dPt>
          <c:dPt>
            <c:idx val="8"/>
            <c:bubble3D val="0"/>
            <c:extLst>
              <c:ext xmlns:c16="http://schemas.microsoft.com/office/drawing/2014/chart" uri="{C3380CC4-5D6E-409C-BE32-E72D297353CC}">
                <c16:uniqueId val="{00000004-6313-7B43-BCC3-DFF809FBF756}"/>
              </c:ext>
            </c:extLst>
          </c:dPt>
          <c:dPt>
            <c:idx val="9"/>
            <c:bubble3D val="0"/>
            <c:extLst>
              <c:ext xmlns:c16="http://schemas.microsoft.com/office/drawing/2014/chart" uri="{C3380CC4-5D6E-409C-BE32-E72D297353CC}">
                <c16:uniqueId val="{00000005-6313-7B43-BCC3-DFF809FBF756}"/>
              </c:ext>
            </c:extLst>
          </c:dPt>
          <c:dPt>
            <c:idx val="10"/>
            <c:bubble3D val="0"/>
            <c:extLst>
              <c:ext xmlns:c16="http://schemas.microsoft.com/office/drawing/2014/chart" uri="{C3380CC4-5D6E-409C-BE32-E72D297353CC}">
                <c16:uniqueId val="{00000006-6313-7B43-BCC3-DFF809FBF756}"/>
              </c:ext>
            </c:extLst>
          </c:dPt>
          <c:dPt>
            <c:idx val="11"/>
            <c:bubble3D val="0"/>
            <c:extLst>
              <c:ext xmlns:c16="http://schemas.microsoft.com/office/drawing/2014/chart" uri="{C3380CC4-5D6E-409C-BE32-E72D297353CC}">
                <c16:uniqueId val="{00000007-6313-7B43-BCC3-DFF809FBF756}"/>
              </c:ext>
            </c:extLst>
          </c:dPt>
          <c:dLbls>
            <c:dLbl>
              <c:idx val="0"/>
              <c:tx>
                <c:rich>
                  <a:bodyPr wrap="square" lIns="38100" tIns="19050" rIns="38100" bIns="19050" anchor="ctr">
                    <a:spAutoFit/>
                  </a:bodyPr>
                  <a:lstStyle/>
                  <a:p>
                    <a:pPr>
                      <a:defRPr sz="800" b="1">
                        <a:solidFill>
                          <a:srgbClr val="FF0000"/>
                        </a:solidFill>
                      </a:defRPr>
                    </a:pPr>
                    <a:r>
                      <a:rPr lang="en-US" sz="800" dirty="0">
                        <a:solidFill>
                          <a:srgbClr val="FF0000"/>
                        </a:solidFill>
                      </a:rPr>
                      <a:t>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6313-7B43-BCC3-DFF809FBF756}"/>
                </c:ext>
              </c:extLst>
            </c:dLbl>
            <c:dLbl>
              <c:idx val="1"/>
              <c:tx>
                <c:rich>
                  <a:bodyPr wrap="square" lIns="38100" tIns="19050" rIns="38100" bIns="19050" anchor="ctr">
                    <a:spAutoFit/>
                  </a:bodyPr>
                  <a:lstStyle/>
                  <a:p>
                    <a:pPr>
                      <a:defRPr sz="800" b="1">
                        <a:solidFill>
                          <a:srgbClr val="FF0000"/>
                        </a:solidFill>
                      </a:defRPr>
                    </a:pPr>
                    <a:r>
                      <a:rPr lang="en-US" sz="800" dirty="0">
                        <a:solidFill>
                          <a:srgbClr val="FF0000"/>
                        </a:solidFill>
                      </a:rPr>
                      <a:t>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6313-7B43-BCC3-DFF809FBF756}"/>
                </c:ext>
              </c:extLst>
            </c:dLbl>
            <c:dLbl>
              <c:idx val="2"/>
              <c:tx>
                <c:rich>
                  <a:bodyPr wrap="square" lIns="38100" tIns="19050" rIns="38100" bIns="19050" anchor="ctr">
                    <a:spAutoFit/>
                  </a:bodyPr>
                  <a:lstStyle/>
                  <a:p>
                    <a:pPr>
                      <a:defRPr sz="800" b="1">
                        <a:solidFill>
                          <a:srgbClr val="FF0000"/>
                        </a:solidFill>
                      </a:defRPr>
                    </a:pPr>
                    <a:r>
                      <a:rPr lang="en-US" sz="800" dirty="0">
                        <a:solidFill>
                          <a:srgbClr val="FF0000"/>
                        </a:solidFill>
                      </a:rPr>
                      <a:t>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6313-7B43-BCC3-DFF809FBF756}"/>
                </c:ext>
              </c:extLst>
            </c:dLbl>
            <c:dLbl>
              <c:idx val="3"/>
              <c:tx>
                <c:rich>
                  <a:bodyPr wrap="square" lIns="38100" tIns="19050" rIns="38100" bIns="19050" anchor="ctr">
                    <a:spAutoFit/>
                  </a:bodyPr>
                  <a:lstStyle/>
                  <a:p>
                    <a:pPr>
                      <a:defRPr sz="800" b="1">
                        <a:solidFill>
                          <a:srgbClr val="FF0000"/>
                        </a:solidFill>
                      </a:defRPr>
                    </a:pPr>
                    <a:r>
                      <a:rPr lang="en-US" sz="800" dirty="0">
                        <a:solidFill>
                          <a:srgbClr val="FF0000"/>
                        </a:solidFill>
                      </a:rPr>
                      <a:t>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6313-7B43-BCC3-DFF809FBF756}"/>
                </c:ext>
              </c:extLst>
            </c:dLbl>
            <c:dLbl>
              <c:idx val="4"/>
              <c:tx>
                <c:rich>
                  <a:bodyPr wrap="square" lIns="38100" tIns="19050" rIns="38100" bIns="19050" anchor="ctr">
                    <a:spAutoFit/>
                  </a:bodyPr>
                  <a:lstStyle/>
                  <a:p>
                    <a:pPr>
                      <a:defRPr sz="800" b="1">
                        <a:solidFill>
                          <a:srgbClr val="FF0000"/>
                        </a:solidFill>
                      </a:defRPr>
                    </a:pPr>
                    <a:r>
                      <a:rPr lang="en-US" sz="800" dirty="0">
                        <a:solidFill>
                          <a:srgbClr val="FF0000"/>
                        </a:solidFill>
                      </a:rPr>
                      <a:t>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313-7B43-BCC3-DFF809FBF756}"/>
                </c:ext>
              </c:extLst>
            </c:dLbl>
            <c:dLbl>
              <c:idx val="5"/>
              <c:tx>
                <c:rich>
                  <a:bodyPr wrap="square" lIns="38100" tIns="19050" rIns="38100" bIns="19050" anchor="ctr">
                    <a:spAutoFit/>
                  </a:bodyPr>
                  <a:lstStyle/>
                  <a:p>
                    <a:pPr>
                      <a:defRPr sz="800" b="1">
                        <a:solidFill>
                          <a:srgbClr val="FF0000"/>
                        </a:solidFill>
                      </a:defRPr>
                    </a:pPr>
                    <a:r>
                      <a:rPr lang="en-US" sz="800" dirty="0">
                        <a:solidFill>
                          <a:srgbClr val="FF0000"/>
                        </a:solidFill>
                      </a:rPr>
                      <a:t>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6313-7B43-BCC3-DFF809FBF756}"/>
                </c:ext>
              </c:extLst>
            </c:dLbl>
            <c:dLbl>
              <c:idx val="6"/>
              <c:tx>
                <c:rich>
                  <a:bodyPr wrap="square" lIns="38100" tIns="19050" rIns="38100" bIns="19050" anchor="ctr">
                    <a:spAutoFit/>
                  </a:bodyPr>
                  <a:lstStyle/>
                  <a:p>
                    <a:pPr>
                      <a:defRPr sz="800" b="1">
                        <a:solidFill>
                          <a:srgbClr val="FF0000"/>
                        </a:solidFill>
                      </a:defRPr>
                    </a:pPr>
                    <a:r>
                      <a:rPr lang="en-US" sz="800" dirty="0">
                        <a:solidFill>
                          <a:srgbClr val="FF0000"/>
                        </a:solidFill>
                      </a:rPr>
                      <a:t>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313-7B43-BCC3-DFF809FBF756}"/>
                </c:ext>
              </c:extLst>
            </c:dLbl>
            <c:dLbl>
              <c:idx val="7"/>
              <c:tx>
                <c:rich>
                  <a:bodyPr wrap="square" lIns="38100" tIns="19050" rIns="38100" bIns="19050" anchor="ctr">
                    <a:spAutoFit/>
                  </a:bodyPr>
                  <a:lstStyle/>
                  <a:p>
                    <a:pPr>
                      <a:defRPr sz="800" b="1">
                        <a:solidFill>
                          <a:srgbClr val="FF0000"/>
                        </a:solidFill>
                      </a:defRPr>
                    </a:pPr>
                    <a:r>
                      <a:rPr lang="en-US" sz="800" dirty="0">
                        <a:solidFill>
                          <a:srgbClr val="FF0000"/>
                        </a:solidFill>
                      </a:rPr>
                      <a:t>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6313-7B43-BCC3-DFF809FBF756}"/>
                </c:ext>
              </c:extLst>
            </c:dLbl>
            <c:dLbl>
              <c:idx val="8"/>
              <c:tx>
                <c:rich>
                  <a:bodyPr wrap="square" lIns="38100" tIns="19050" rIns="38100" bIns="19050" anchor="ctr">
                    <a:spAutoFit/>
                  </a:bodyPr>
                  <a:lstStyle/>
                  <a:p>
                    <a:pPr>
                      <a:defRPr sz="800" b="1">
                        <a:solidFill>
                          <a:srgbClr val="FF0000"/>
                        </a:solidFill>
                      </a:defRPr>
                    </a:pPr>
                    <a:r>
                      <a:rPr lang="en-US" sz="800" dirty="0">
                        <a:solidFill>
                          <a:srgbClr val="FF0000"/>
                        </a:solidFill>
                      </a:rPr>
                      <a:t>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6313-7B43-BCC3-DFF809FBF756}"/>
                </c:ext>
              </c:extLst>
            </c:dLbl>
            <c:dLbl>
              <c:idx val="9"/>
              <c:tx>
                <c:rich>
                  <a:bodyPr wrap="square" lIns="38100" tIns="19050" rIns="38100" bIns="19050" anchor="ctr">
                    <a:spAutoFit/>
                  </a:bodyPr>
                  <a:lstStyle/>
                  <a:p>
                    <a:pPr>
                      <a:defRPr sz="800" b="1">
                        <a:solidFill>
                          <a:srgbClr val="FF0000"/>
                        </a:solidFill>
                      </a:defRPr>
                    </a:pPr>
                    <a:r>
                      <a:rPr lang="en-US" sz="800" dirty="0">
                        <a:solidFill>
                          <a:srgbClr val="FF0000"/>
                        </a:solidFill>
                      </a:rPr>
                      <a:t>10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6313-7B43-BCC3-DFF809FBF756}"/>
                </c:ext>
              </c:extLst>
            </c:dLbl>
            <c:dLbl>
              <c:idx val="10"/>
              <c:tx>
                <c:rich>
                  <a:bodyPr wrap="square" lIns="38100" tIns="19050" rIns="38100" bIns="19050" anchor="ctr">
                    <a:spAutoFit/>
                  </a:bodyPr>
                  <a:lstStyle/>
                  <a:p>
                    <a:pPr>
                      <a:defRPr sz="800" b="1">
                        <a:solidFill>
                          <a:srgbClr val="FF0000"/>
                        </a:solidFill>
                      </a:defRPr>
                    </a:pPr>
                    <a:r>
                      <a:rPr lang="en-US" sz="800" dirty="0">
                        <a:solidFill>
                          <a:srgbClr val="FF0000"/>
                        </a:solidFill>
                      </a:rPr>
                      <a:t>11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6313-7B43-BCC3-DFF809FBF756}"/>
                </c:ext>
              </c:extLst>
            </c:dLbl>
            <c:dLbl>
              <c:idx val="11"/>
              <c:tx>
                <c:rich>
                  <a:bodyPr wrap="square" lIns="38100" tIns="19050" rIns="38100" bIns="19050" anchor="ctr">
                    <a:spAutoFit/>
                  </a:bodyPr>
                  <a:lstStyle/>
                  <a:p>
                    <a:pPr>
                      <a:defRPr sz="800" b="1">
                        <a:solidFill>
                          <a:srgbClr val="FF0000"/>
                        </a:solidFill>
                      </a:defRPr>
                    </a:pPr>
                    <a:r>
                      <a:rPr lang="en-US" sz="800" dirty="0">
                        <a:solidFill>
                          <a:srgbClr val="FF0000"/>
                        </a:solidFill>
                      </a:rPr>
                      <a:t>12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6313-7B43-BCC3-DFF809FBF756}"/>
                </c:ext>
              </c:extLst>
            </c:dLbl>
            <c:dLbl>
              <c:idx val="12"/>
              <c:tx>
                <c:rich>
                  <a:bodyPr wrap="square" lIns="38100" tIns="19050" rIns="38100" bIns="19050" anchor="ctr">
                    <a:spAutoFit/>
                  </a:bodyPr>
                  <a:lstStyle/>
                  <a:p>
                    <a:pPr>
                      <a:defRPr sz="800" b="1">
                        <a:solidFill>
                          <a:srgbClr val="FF0000"/>
                        </a:solidFill>
                      </a:defRPr>
                    </a:pPr>
                    <a:r>
                      <a:rPr lang="en-US" sz="800" dirty="0">
                        <a:solidFill>
                          <a:srgbClr val="FF0000"/>
                        </a:solidFill>
                      </a:rPr>
                      <a:t>13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6313-7B43-BCC3-DFF809FBF756}"/>
                </c:ext>
              </c:extLst>
            </c:dLbl>
            <c:dLbl>
              <c:idx val="13"/>
              <c:tx>
                <c:rich>
                  <a:bodyPr wrap="square" lIns="38100" tIns="19050" rIns="38100" bIns="19050" anchor="ctr">
                    <a:spAutoFit/>
                  </a:bodyPr>
                  <a:lstStyle/>
                  <a:p>
                    <a:pPr>
                      <a:defRPr sz="800" b="1">
                        <a:solidFill>
                          <a:srgbClr val="3366FF"/>
                        </a:solidFill>
                      </a:defRPr>
                    </a:pPr>
                    <a:r>
                      <a:rPr lang="en-US" sz="800" dirty="0">
                        <a:solidFill>
                          <a:srgbClr val="3366FF"/>
                        </a:solidFill>
                      </a:rPr>
                      <a:t>14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6313-7B43-BCC3-DFF809FBF756}"/>
                </c:ext>
              </c:extLst>
            </c:dLbl>
            <c:dLbl>
              <c:idx val="14"/>
              <c:tx>
                <c:rich>
                  <a:bodyPr wrap="square" lIns="38100" tIns="19050" rIns="38100" bIns="19050" anchor="ctr">
                    <a:spAutoFit/>
                  </a:bodyPr>
                  <a:lstStyle/>
                  <a:p>
                    <a:pPr>
                      <a:defRPr sz="800" b="1">
                        <a:solidFill>
                          <a:srgbClr val="3366FF"/>
                        </a:solidFill>
                      </a:defRPr>
                    </a:pPr>
                    <a:r>
                      <a:rPr lang="en-US" sz="800" dirty="0">
                        <a:solidFill>
                          <a:srgbClr val="3366FF"/>
                        </a:solidFill>
                      </a:rPr>
                      <a:t>15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6313-7B43-BCC3-DFF809FBF756}"/>
                </c:ext>
              </c:extLst>
            </c:dLbl>
            <c:dLbl>
              <c:idx val="15"/>
              <c:tx>
                <c:rich>
                  <a:bodyPr wrap="square" lIns="38100" tIns="19050" rIns="38100" bIns="19050" anchor="ctr">
                    <a:spAutoFit/>
                  </a:bodyPr>
                  <a:lstStyle/>
                  <a:p>
                    <a:pPr>
                      <a:defRPr sz="800" b="1">
                        <a:solidFill>
                          <a:srgbClr val="3366FF"/>
                        </a:solidFill>
                      </a:defRPr>
                    </a:pPr>
                    <a:r>
                      <a:rPr lang="en-US" sz="800" dirty="0">
                        <a:solidFill>
                          <a:srgbClr val="3366FF"/>
                        </a:solidFill>
                      </a:rPr>
                      <a:t>16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6313-7B43-BCC3-DFF809FBF756}"/>
                </c:ext>
              </c:extLst>
            </c:dLbl>
            <c:dLbl>
              <c:idx val="16"/>
              <c:tx>
                <c:rich>
                  <a:bodyPr wrap="square" lIns="38100" tIns="19050" rIns="38100" bIns="19050" anchor="ctr">
                    <a:spAutoFit/>
                  </a:bodyPr>
                  <a:lstStyle/>
                  <a:p>
                    <a:pPr>
                      <a:defRPr sz="800" b="1">
                        <a:solidFill>
                          <a:srgbClr val="3366FF"/>
                        </a:solidFill>
                      </a:defRPr>
                    </a:pPr>
                    <a:r>
                      <a:rPr lang="en-US" sz="800" dirty="0">
                        <a:solidFill>
                          <a:srgbClr val="3366FF"/>
                        </a:solidFill>
                      </a:rPr>
                      <a:t>17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6313-7B43-BCC3-DFF809FBF756}"/>
                </c:ext>
              </c:extLst>
            </c:dLbl>
            <c:dLbl>
              <c:idx val="17"/>
              <c:tx>
                <c:rich>
                  <a:bodyPr wrap="square" lIns="38100" tIns="19050" rIns="38100" bIns="19050" anchor="ctr">
                    <a:spAutoFit/>
                  </a:bodyPr>
                  <a:lstStyle/>
                  <a:p>
                    <a:pPr>
                      <a:defRPr sz="800" b="1">
                        <a:solidFill>
                          <a:srgbClr val="3366FF"/>
                        </a:solidFill>
                      </a:defRPr>
                    </a:pPr>
                    <a:r>
                      <a:rPr lang="en-US" sz="800" dirty="0">
                        <a:solidFill>
                          <a:srgbClr val="3366FF"/>
                        </a:solidFill>
                      </a:rPr>
                      <a:t>18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6313-7B43-BCC3-DFF809FBF756}"/>
                </c:ext>
              </c:extLst>
            </c:dLbl>
            <c:dLbl>
              <c:idx val="18"/>
              <c:tx>
                <c:rich>
                  <a:bodyPr wrap="square" lIns="38100" tIns="19050" rIns="38100" bIns="19050" anchor="ctr">
                    <a:spAutoFit/>
                  </a:bodyPr>
                  <a:lstStyle/>
                  <a:p>
                    <a:pPr>
                      <a:defRPr sz="800" b="1">
                        <a:solidFill>
                          <a:srgbClr val="3366FF"/>
                        </a:solidFill>
                      </a:defRPr>
                    </a:pPr>
                    <a:r>
                      <a:rPr lang="en-US" sz="800" dirty="0">
                        <a:solidFill>
                          <a:srgbClr val="3366FF"/>
                        </a:solidFill>
                      </a:rPr>
                      <a:t>19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6313-7B43-BCC3-DFF809FBF756}"/>
                </c:ext>
              </c:extLst>
            </c:dLbl>
            <c:dLbl>
              <c:idx val="19"/>
              <c:tx>
                <c:rich>
                  <a:bodyPr wrap="square" lIns="38100" tIns="19050" rIns="38100" bIns="19050" anchor="ctr">
                    <a:spAutoFit/>
                  </a:bodyPr>
                  <a:lstStyle/>
                  <a:p>
                    <a:pPr>
                      <a:defRPr sz="800" b="1">
                        <a:solidFill>
                          <a:srgbClr val="3366FF"/>
                        </a:solidFill>
                      </a:defRPr>
                    </a:pPr>
                    <a:r>
                      <a:rPr lang="en-US" sz="800" dirty="0">
                        <a:solidFill>
                          <a:srgbClr val="3366FF"/>
                        </a:solidFill>
                      </a:rPr>
                      <a:t>20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6313-7B43-BCC3-DFF809FBF756}"/>
                </c:ext>
              </c:extLst>
            </c:dLbl>
            <c:dLbl>
              <c:idx val="20"/>
              <c:tx>
                <c:rich>
                  <a:bodyPr wrap="square" lIns="38100" tIns="19050" rIns="38100" bIns="19050" anchor="ctr">
                    <a:spAutoFit/>
                  </a:bodyPr>
                  <a:lstStyle/>
                  <a:p>
                    <a:pPr>
                      <a:defRPr sz="800" b="1">
                        <a:solidFill>
                          <a:srgbClr val="3366FF"/>
                        </a:solidFill>
                      </a:defRPr>
                    </a:pPr>
                    <a:r>
                      <a:rPr lang="en-US" sz="800" dirty="0">
                        <a:solidFill>
                          <a:srgbClr val="3366FF"/>
                        </a:solidFill>
                      </a:rPr>
                      <a:t>21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6313-7B43-BCC3-DFF809FBF756}"/>
                </c:ext>
              </c:extLst>
            </c:dLbl>
            <c:dLbl>
              <c:idx val="21"/>
              <c:tx>
                <c:rich>
                  <a:bodyPr wrap="square" lIns="38100" tIns="19050" rIns="38100" bIns="19050" anchor="ctr">
                    <a:spAutoFit/>
                  </a:bodyPr>
                  <a:lstStyle/>
                  <a:p>
                    <a:pPr>
                      <a:defRPr sz="800" b="1">
                        <a:solidFill>
                          <a:srgbClr val="3366FF"/>
                        </a:solidFill>
                      </a:defRPr>
                    </a:pPr>
                    <a:r>
                      <a:rPr lang="en-US" sz="800" dirty="0">
                        <a:solidFill>
                          <a:srgbClr val="3366FF"/>
                        </a:solidFill>
                      </a:rPr>
                      <a:t>22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6313-7B43-BCC3-DFF809FBF756}"/>
                </c:ext>
              </c:extLst>
            </c:dLbl>
            <c:dLbl>
              <c:idx val="22"/>
              <c:tx>
                <c:rich>
                  <a:bodyPr wrap="square" lIns="38100" tIns="19050" rIns="38100" bIns="19050" anchor="ctr">
                    <a:spAutoFit/>
                  </a:bodyPr>
                  <a:lstStyle/>
                  <a:p>
                    <a:pPr>
                      <a:defRPr sz="800" b="1">
                        <a:solidFill>
                          <a:srgbClr val="3366FF"/>
                        </a:solidFill>
                      </a:defRPr>
                    </a:pPr>
                    <a:r>
                      <a:rPr lang="en-US" sz="800" dirty="0">
                        <a:solidFill>
                          <a:srgbClr val="3366FF"/>
                        </a:solidFill>
                      </a:rPr>
                      <a:t>23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6313-7B43-BCC3-DFF809FBF756}"/>
                </c:ext>
              </c:extLst>
            </c:dLbl>
            <c:dLbl>
              <c:idx val="23"/>
              <c:tx>
                <c:rich>
                  <a:bodyPr wrap="square" lIns="38100" tIns="19050" rIns="38100" bIns="19050" anchor="ctr">
                    <a:spAutoFit/>
                  </a:bodyPr>
                  <a:lstStyle/>
                  <a:p>
                    <a:pPr>
                      <a:defRPr sz="800" b="1">
                        <a:solidFill>
                          <a:srgbClr val="3366FF"/>
                        </a:solidFill>
                      </a:defRPr>
                    </a:pPr>
                    <a:r>
                      <a:rPr lang="en-US" sz="800" dirty="0">
                        <a:solidFill>
                          <a:srgbClr val="3366FF"/>
                        </a:solidFill>
                      </a:rPr>
                      <a:t>24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6313-7B43-BCC3-DFF809FBF756}"/>
                </c:ext>
              </c:extLst>
            </c:dLbl>
            <c:dLbl>
              <c:idx val="24"/>
              <c:tx>
                <c:rich>
                  <a:bodyPr wrap="square" lIns="38100" tIns="19050" rIns="38100" bIns="19050" anchor="ctr">
                    <a:spAutoFit/>
                  </a:bodyPr>
                  <a:lstStyle/>
                  <a:p>
                    <a:pPr>
                      <a:defRPr sz="800" b="1">
                        <a:solidFill>
                          <a:srgbClr val="3366FF"/>
                        </a:solidFill>
                      </a:defRPr>
                    </a:pPr>
                    <a:r>
                      <a:rPr lang="en-US" sz="800" dirty="0">
                        <a:solidFill>
                          <a:srgbClr val="3366FF"/>
                        </a:solidFill>
                      </a:rPr>
                      <a:t>25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6313-7B43-BCC3-DFF809FBF756}"/>
                </c:ext>
              </c:extLst>
            </c:dLbl>
            <c:dLbl>
              <c:idx val="25"/>
              <c:tx>
                <c:rich>
                  <a:bodyPr wrap="square" lIns="38100" tIns="19050" rIns="38100" bIns="19050" anchor="ctr">
                    <a:spAutoFit/>
                  </a:bodyPr>
                  <a:lstStyle/>
                  <a:p>
                    <a:pPr>
                      <a:defRPr sz="800" b="1">
                        <a:solidFill>
                          <a:srgbClr val="3366FF"/>
                        </a:solidFill>
                      </a:defRPr>
                    </a:pPr>
                    <a:r>
                      <a:rPr lang="en-US" sz="800" dirty="0">
                        <a:solidFill>
                          <a:srgbClr val="3366FF"/>
                        </a:solidFill>
                      </a:rPr>
                      <a:t>26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6313-7B43-BCC3-DFF809FBF756}"/>
                </c:ext>
              </c:extLst>
            </c:dLbl>
            <c:dLbl>
              <c:idx val="26"/>
              <c:tx>
                <c:rich>
                  <a:bodyPr wrap="square" lIns="38100" tIns="19050" rIns="38100" bIns="19050" anchor="ctr">
                    <a:spAutoFit/>
                  </a:bodyPr>
                  <a:lstStyle/>
                  <a:p>
                    <a:pPr>
                      <a:defRPr sz="800" b="1">
                        <a:solidFill>
                          <a:srgbClr val="3366FF"/>
                        </a:solidFill>
                      </a:defRPr>
                    </a:pPr>
                    <a:r>
                      <a:rPr lang="en-US" sz="800" dirty="0">
                        <a:solidFill>
                          <a:srgbClr val="3366FF"/>
                        </a:solidFill>
                      </a:rPr>
                      <a:t>27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6313-7B43-BCC3-DFF809FBF756}"/>
                </c:ext>
              </c:extLst>
            </c:dLbl>
            <c:dLbl>
              <c:idx val="27"/>
              <c:tx>
                <c:rich>
                  <a:bodyPr wrap="square" lIns="38100" tIns="19050" rIns="38100" bIns="19050" anchor="ctr">
                    <a:spAutoFit/>
                  </a:bodyPr>
                  <a:lstStyle/>
                  <a:p>
                    <a:pPr>
                      <a:defRPr sz="800" b="1">
                        <a:solidFill>
                          <a:srgbClr val="3366FF"/>
                        </a:solidFill>
                      </a:defRPr>
                    </a:pPr>
                    <a:r>
                      <a:rPr lang="en-US" sz="800" dirty="0">
                        <a:solidFill>
                          <a:srgbClr val="3366FF"/>
                        </a:solidFill>
                      </a:rPr>
                      <a:t>28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6313-7B43-BCC3-DFF809FBF756}"/>
                </c:ext>
              </c:extLst>
            </c:dLbl>
            <c:dLbl>
              <c:idx val="28"/>
              <c:tx>
                <c:rich>
                  <a:bodyPr wrap="square" lIns="38100" tIns="19050" rIns="38100" bIns="19050" anchor="ctr">
                    <a:spAutoFit/>
                  </a:bodyPr>
                  <a:lstStyle/>
                  <a:p>
                    <a:pPr>
                      <a:defRPr sz="800" b="1">
                        <a:solidFill>
                          <a:srgbClr val="3366FF"/>
                        </a:solidFill>
                      </a:defRPr>
                    </a:pPr>
                    <a:r>
                      <a:rPr lang="en-US" sz="800" dirty="0">
                        <a:solidFill>
                          <a:srgbClr val="3366FF"/>
                        </a:solidFill>
                      </a:rPr>
                      <a:t>29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6313-7B43-BCC3-DFF809FBF756}"/>
                </c:ext>
              </c:extLst>
            </c:dLbl>
            <c:dLbl>
              <c:idx val="29"/>
              <c:tx>
                <c:rich>
                  <a:bodyPr wrap="square" lIns="38100" tIns="19050" rIns="38100" bIns="19050" anchor="ctr">
                    <a:spAutoFit/>
                  </a:bodyPr>
                  <a:lstStyle/>
                  <a:p>
                    <a:pPr>
                      <a:defRPr sz="800" b="1">
                        <a:solidFill>
                          <a:srgbClr val="3366FF"/>
                        </a:solidFill>
                      </a:defRPr>
                    </a:pPr>
                    <a:r>
                      <a:rPr lang="en-US" sz="800" dirty="0">
                        <a:solidFill>
                          <a:srgbClr val="3366FF"/>
                        </a:solidFill>
                      </a:rPr>
                      <a:t>30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6313-7B43-BCC3-DFF809FBF756}"/>
                </c:ext>
              </c:extLst>
            </c:dLbl>
            <c:dLbl>
              <c:idx val="30"/>
              <c:tx>
                <c:rich>
                  <a:bodyPr wrap="square" lIns="38100" tIns="19050" rIns="38100" bIns="19050" anchor="ctr">
                    <a:spAutoFit/>
                  </a:bodyPr>
                  <a:lstStyle/>
                  <a:p>
                    <a:pPr>
                      <a:defRPr sz="800" b="1">
                        <a:solidFill>
                          <a:srgbClr val="3366FF"/>
                        </a:solidFill>
                      </a:defRPr>
                    </a:pPr>
                    <a:r>
                      <a:rPr lang="en-US" sz="800" dirty="0">
                        <a:solidFill>
                          <a:srgbClr val="3366FF"/>
                        </a:solidFill>
                      </a:rPr>
                      <a:t>31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6313-7B43-BCC3-DFF809FBF756}"/>
                </c:ext>
              </c:extLst>
            </c:dLbl>
            <c:dLbl>
              <c:idx val="31"/>
              <c:tx>
                <c:rich>
                  <a:bodyPr wrap="square" lIns="38100" tIns="19050" rIns="38100" bIns="19050" anchor="ctr">
                    <a:spAutoFit/>
                  </a:bodyPr>
                  <a:lstStyle/>
                  <a:p>
                    <a:pPr>
                      <a:defRPr sz="800" b="1">
                        <a:solidFill>
                          <a:srgbClr val="3366FF"/>
                        </a:solidFill>
                      </a:defRPr>
                    </a:pPr>
                    <a:r>
                      <a:rPr lang="en-US" sz="800" dirty="0">
                        <a:solidFill>
                          <a:srgbClr val="3366FF"/>
                        </a:solidFill>
                      </a:rPr>
                      <a:t>32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6313-7B43-BCC3-DFF809FBF756}"/>
                </c:ext>
              </c:extLst>
            </c:dLbl>
            <c:dLbl>
              <c:idx val="32"/>
              <c:tx>
                <c:rich>
                  <a:bodyPr wrap="square" lIns="38100" tIns="19050" rIns="38100" bIns="19050" anchor="ctr">
                    <a:spAutoFit/>
                  </a:bodyPr>
                  <a:lstStyle/>
                  <a:p>
                    <a:pPr>
                      <a:defRPr sz="800" b="1">
                        <a:solidFill>
                          <a:srgbClr val="3366FF"/>
                        </a:solidFill>
                      </a:defRPr>
                    </a:pPr>
                    <a:r>
                      <a:rPr lang="en-US" sz="800" dirty="0">
                        <a:solidFill>
                          <a:srgbClr val="3366FF"/>
                        </a:solidFill>
                      </a:rPr>
                      <a:t>33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6313-7B43-BCC3-DFF809FBF756}"/>
                </c:ext>
              </c:extLst>
            </c:dLbl>
            <c:dLbl>
              <c:idx val="33"/>
              <c:tx>
                <c:rich>
                  <a:bodyPr wrap="square" lIns="38100" tIns="19050" rIns="38100" bIns="19050" anchor="ctr">
                    <a:spAutoFit/>
                  </a:bodyPr>
                  <a:lstStyle/>
                  <a:p>
                    <a:pPr>
                      <a:defRPr sz="800" b="1">
                        <a:solidFill>
                          <a:srgbClr val="008000"/>
                        </a:solidFill>
                      </a:defRPr>
                    </a:pPr>
                    <a:r>
                      <a:rPr lang="en-US" sz="800" dirty="0">
                        <a:solidFill>
                          <a:srgbClr val="008000"/>
                        </a:solidFill>
                      </a:rPr>
                      <a:t>34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6313-7B43-BCC3-DFF809FBF756}"/>
                </c:ext>
              </c:extLst>
            </c:dLbl>
            <c:dLbl>
              <c:idx val="34"/>
              <c:tx>
                <c:rich>
                  <a:bodyPr wrap="square" lIns="38100" tIns="19050" rIns="38100" bIns="19050" anchor="ctr">
                    <a:spAutoFit/>
                  </a:bodyPr>
                  <a:lstStyle/>
                  <a:p>
                    <a:pPr>
                      <a:defRPr sz="800" b="1">
                        <a:solidFill>
                          <a:srgbClr val="008000"/>
                        </a:solidFill>
                      </a:defRPr>
                    </a:pPr>
                    <a:r>
                      <a:rPr lang="en-US" sz="800" dirty="0">
                        <a:solidFill>
                          <a:srgbClr val="008000"/>
                        </a:solidFill>
                      </a:rPr>
                      <a:t>35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6-6313-7B43-BCC3-DFF809FBF756}"/>
                </c:ext>
              </c:extLst>
            </c:dLbl>
            <c:dLbl>
              <c:idx val="35"/>
              <c:tx>
                <c:rich>
                  <a:bodyPr wrap="square" lIns="38100" tIns="19050" rIns="38100" bIns="19050" anchor="ctr">
                    <a:spAutoFit/>
                  </a:bodyPr>
                  <a:lstStyle/>
                  <a:p>
                    <a:pPr>
                      <a:defRPr sz="800" b="1">
                        <a:solidFill>
                          <a:srgbClr val="008000"/>
                        </a:solidFill>
                      </a:defRPr>
                    </a:pPr>
                    <a:r>
                      <a:rPr lang="en-US" sz="800" dirty="0">
                        <a:solidFill>
                          <a:srgbClr val="008000"/>
                        </a:solidFill>
                      </a:rPr>
                      <a:t>36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7-6313-7B43-BCC3-DFF809FBF756}"/>
                </c:ext>
              </c:extLst>
            </c:dLbl>
            <c:dLbl>
              <c:idx val="36"/>
              <c:tx>
                <c:rich>
                  <a:bodyPr wrap="square" lIns="38100" tIns="19050" rIns="38100" bIns="19050" anchor="ctr">
                    <a:spAutoFit/>
                  </a:bodyPr>
                  <a:lstStyle/>
                  <a:p>
                    <a:pPr>
                      <a:defRPr sz="800" b="1">
                        <a:solidFill>
                          <a:srgbClr val="008000"/>
                        </a:solidFill>
                      </a:defRPr>
                    </a:pPr>
                    <a:r>
                      <a:rPr lang="en-US" sz="800" dirty="0">
                        <a:solidFill>
                          <a:srgbClr val="008000"/>
                        </a:solidFill>
                      </a:rPr>
                      <a:t>37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8-6313-7B43-BCC3-DFF809FBF756}"/>
                </c:ext>
              </c:extLst>
            </c:dLbl>
            <c:dLbl>
              <c:idx val="37"/>
              <c:tx>
                <c:rich>
                  <a:bodyPr wrap="square" lIns="38100" tIns="19050" rIns="38100" bIns="19050" anchor="ctr">
                    <a:spAutoFit/>
                  </a:bodyPr>
                  <a:lstStyle/>
                  <a:p>
                    <a:pPr>
                      <a:defRPr sz="800" b="1">
                        <a:solidFill>
                          <a:srgbClr val="008000"/>
                        </a:solidFill>
                      </a:defRPr>
                    </a:pPr>
                    <a:r>
                      <a:rPr lang="en-US" sz="800" dirty="0">
                        <a:solidFill>
                          <a:srgbClr val="008000"/>
                        </a:solidFill>
                      </a:rPr>
                      <a:t>38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9-6313-7B43-BCC3-DFF809FBF756}"/>
                </c:ext>
              </c:extLst>
            </c:dLbl>
            <c:dLbl>
              <c:idx val="38"/>
              <c:tx>
                <c:rich>
                  <a:bodyPr wrap="square" lIns="38100" tIns="19050" rIns="38100" bIns="19050" anchor="ctr">
                    <a:spAutoFit/>
                  </a:bodyPr>
                  <a:lstStyle/>
                  <a:p>
                    <a:pPr>
                      <a:defRPr sz="800" b="1">
                        <a:solidFill>
                          <a:srgbClr val="008000"/>
                        </a:solidFill>
                      </a:defRPr>
                    </a:pPr>
                    <a:r>
                      <a:rPr lang="en-US" sz="800" dirty="0">
                        <a:solidFill>
                          <a:srgbClr val="008000"/>
                        </a:solidFill>
                      </a:rPr>
                      <a:t>39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A-6313-7B43-BCC3-DFF809FBF756}"/>
                </c:ext>
              </c:extLst>
            </c:dLbl>
            <c:dLbl>
              <c:idx val="39"/>
              <c:tx>
                <c:rich>
                  <a:bodyPr wrap="square" lIns="38100" tIns="19050" rIns="38100" bIns="19050" anchor="ctr">
                    <a:spAutoFit/>
                  </a:bodyPr>
                  <a:lstStyle/>
                  <a:p>
                    <a:pPr>
                      <a:defRPr sz="800" b="1">
                        <a:solidFill>
                          <a:srgbClr val="008000"/>
                        </a:solidFill>
                      </a:defRPr>
                    </a:pPr>
                    <a:r>
                      <a:rPr lang="en-US" sz="800" dirty="0">
                        <a:solidFill>
                          <a:srgbClr val="008000"/>
                        </a:solidFill>
                      </a:rPr>
                      <a:t>40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B-6313-7B43-BCC3-DFF809FBF756}"/>
                </c:ext>
              </c:extLst>
            </c:dLbl>
            <c:dLbl>
              <c:idx val="40"/>
              <c:tx>
                <c:rich>
                  <a:bodyPr wrap="square" lIns="38100" tIns="19050" rIns="38100" bIns="19050" anchor="ctr">
                    <a:spAutoFit/>
                  </a:bodyPr>
                  <a:lstStyle/>
                  <a:p>
                    <a:pPr>
                      <a:defRPr sz="800" b="1">
                        <a:solidFill>
                          <a:srgbClr val="008000"/>
                        </a:solidFill>
                      </a:defRPr>
                    </a:pPr>
                    <a:r>
                      <a:rPr lang="en-US" sz="800" dirty="0">
                        <a:solidFill>
                          <a:srgbClr val="008000"/>
                        </a:solidFill>
                      </a:rPr>
                      <a:t>41</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C-6313-7B43-BCC3-DFF809FBF756}"/>
                </c:ext>
              </c:extLst>
            </c:dLbl>
            <c:dLbl>
              <c:idx val="41"/>
              <c:tx>
                <c:rich>
                  <a:bodyPr wrap="square" lIns="38100" tIns="19050" rIns="38100" bIns="19050" anchor="ctr">
                    <a:spAutoFit/>
                  </a:bodyPr>
                  <a:lstStyle/>
                  <a:p>
                    <a:pPr>
                      <a:defRPr sz="800" b="1">
                        <a:solidFill>
                          <a:srgbClr val="008000"/>
                        </a:solidFill>
                      </a:defRPr>
                    </a:pPr>
                    <a:r>
                      <a:rPr lang="en-US" sz="800" dirty="0">
                        <a:solidFill>
                          <a:srgbClr val="008000"/>
                        </a:solidFill>
                      </a:rPr>
                      <a:t>42</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D-6313-7B43-BCC3-DFF809FBF756}"/>
                </c:ext>
              </c:extLst>
            </c:dLbl>
            <c:dLbl>
              <c:idx val="42"/>
              <c:tx>
                <c:rich>
                  <a:bodyPr wrap="square" lIns="38100" tIns="19050" rIns="38100" bIns="19050" anchor="ctr">
                    <a:spAutoFit/>
                  </a:bodyPr>
                  <a:lstStyle/>
                  <a:p>
                    <a:pPr>
                      <a:defRPr sz="800" b="1">
                        <a:solidFill>
                          <a:srgbClr val="FF6600"/>
                        </a:solidFill>
                      </a:defRPr>
                    </a:pPr>
                    <a:r>
                      <a:rPr lang="en-US" sz="800" dirty="0">
                        <a:solidFill>
                          <a:srgbClr val="FF6600"/>
                        </a:solidFill>
                      </a:rPr>
                      <a:t>43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E-6313-7B43-BCC3-DFF809FBF756}"/>
                </c:ext>
              </c:extLst>
            </c:dLbl>
            <c:dLbl>
              <c:idx val="43"/>
              <c:tx>
                <c:rich>
                  <a:bodyPr wrap="square" lIns="38100" tIns="19050" rIns="38100" bIns="19050" anchor="ctr">
                    <a:spAutoFit/>
                  </a:bodyPr>
                  <a:lstStyle/>
                  <a:p>
                    <a:pPr>
                      <a:defRPr sz="800" b="1">
                        <a:solidFill>
                          <a:srgbClr val="FF6600"/>
                        </a:solidFill>
                      </a:defRPr>
                    </a:pPr>
                    <a:r>
                      <a:rPr lang="en-US" sz="800" dirty="0">
                        <a:solidFill>
                          <a:srgbClr val="FF6600"/>
                        </a:solidFill>
                      </a:rPr>
                      <a:t>44</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F-6313-7B43-BCC3-DFF809FBF756}"/>
                </c:ext>
              </c:extLst>
            </c:dLbl>
            <c:dLbl>
              <c:idx val="44"/>
              <c:tx>
                <c:rich>
                  <a:bodyPr wrap="square" lIns="38100" tIns="19050" rIns="38100" bIns="19050" anchor="ctr">
                    <a:spAutoFit/>
                  </a:bodyPr>
                  <a:lstStyle/>
                  <a:p>
                    <a:pPr>
                      <a:defRPr sz="800" b="1">
                        <a:solidFill>
                          <a:srgbClr val="FF6600"/>
                        </a:solidFill>
                      </a:defRPr>
                    </a:pPr>
                    <a:r>
                      <a:rPr lang="en-US" sz="800" dirty="0">
                        <a:solidFill>
                          <a:srgbClr val="FF6600"/>
                        </a:solidFill>
                      </a:rPr>
                      <a:t>45</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0-6313-7B43-BCC3-DFF809FBF756}"/>
                </c:ext>
              </c:extLst>
            </c:dLbl>
            <c:dLbl>
              <c:idx val="45"/>
              <c:tx>
                <c:rich>
                  <a:bodyPr wrap="square" lIns="38100" tIns="19050" rIns="38100" bIns="19050" anchor="ctr">
                    <a:spAutoFit/>
                  </a:bodyPr>
                  <a:lstStyle/>
                  <a:p>
                    <a:pPr>
                      <a:defRPr sz="800" b="1">
                        <a:solidFill>
                          <a:srgbClr val="FF6600"/>
                        </a:solidFill>
                      </a:defRPr>
                    </a:pPr>
                    <a:r>
                      <a:rPr lang="en-US" sz="800" dirty="0">
                        <a:solidFill>
                          <a:srgbClr val="FF6600"/>
                        </a:solidFill>
                      </a:rPr>
                      <a:t>46</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1-6313-7B43-BCC3-DFF809FBF756}"/>
                </c:ext>
              </c:extLst>
            </c:dLbl>
            <c:dLbl>
              <c:idx val="46"/>
              <c:tx>
                <c:rich>
                  <a:bodyPr wrap="square" lIns="38100" tIns="19050" rIns="38100" bIns="19050" anchor="ctr">
                    <a:spAutoFit/>
                  </a:bodyPr>
                  <a:lstStyle/>
                  <a:p>
                    <a:pPr>
                      <a:defRPr sz="800" b="1">
                        <a:solidFill>
                          <a:srgbClr val="FF6600"/>
                        </a:solidFill>
                      </a:defRPr>
                    </a:pPr>
                    <a:r>
                      <a:rPr lang="en-US" sz="800" dirty="0">
                        <a:solidFill>
                          <a:srgbClr val="FF6600"/>
                        </a:solidFill>
                      </a:rPr>
                      <a:t>47</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2-6313-7B43-BCC3-DFF809FBF756}"/>
                </c:ext>
              </c:extLst>
            </c:dLbl>
            <c:dLbl>
              <c:idx val="47"/>
              <c:tx>
                <c:rich>
                  <a:bodyPr wrap="square" lIns="38100" tIns="19050" rIns="38100" bIns="19050" anchor="ctr">
                    <a:spAutoFit/>
                  </a:bodyPr>
                  <a:lstStyle/>
                  <a:p>
                    <a:pPr>
                      <a:defRPr sz="800" b="1">
                        <a:solidFill>
                          <a:srgbClr val="FF6600"/>
                        </a:solidFill>
                      </a:defRPr>
                    </a:pPr>
                    <a:r>
                      <a:rPr lang="en-US" sz="800" dirty="0">
                        <a:solidFill>
                          <a:srgbClr val="FF6600"/>
                        </a:solidFill>
                      </a:rPr>
                      <a:t>48</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3-6313-7B43-BCC3-DFF809FBF756}"/>
                </c:ext>
              </c:extLst>
            </c:dLbl>
            <c:dLbl>
              <c:idx val="48"/>
              <c:tx>
                <c:rich>
                  <a:bodyPr wrap="square" lIns="38100" tIns="19050" rIns="38100" bIns="19050" anchor="ctr">
                    <a:spAutoFit/>
                  </a:bodyPr>
                  <a:lstStyle/>
                  <a:p>
                    <a:pPr>
                      <a:defRPr sz="800" b="1">
                        <a:solidFill>
                          <a:srgbClr val="FF6600"/>
                        </a:solidFill>
                      </a:defRPr>
                    </a:pPr>
                    <a:r>
                      <a:rPr lang="en-US" sz="800" dirty="0">
                        <a:solidFill>
                          <a:srgbClr val="FF6600"/>
                        </a:solidFill>
                      </a:rPr>
                      <a:t>49</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4-6313-7B43-BCC3-DFF809FBF756}"/>
                </c:ext>
              </c:extLst>
            </c:dLbl>
            <c:dLbl>
              <c:idx val="49"/>
              <c:tx>
                <c:rich>
                  <a:bodyPr wrap="square" lIns="38100" tIns="19050" rIns="38100" bIns="19050" anchor="ctr">
                    <a:spAutoFit/>
                  </a:bodyPr>
                  <a:lstStyle/>
                  <a:p>
                    <a:pPr>
                      <a:defRPr sz="800" b="1">
                        <a:solidFill>
                          <a:srgbClr val="FF6600"/>
                        </a:solidFill>
                      </a:defRPr>
                    </a:pPr>
                    <a:r>
                      <a:rPr lang="en-US" sz="800" dirty="0">
                        <a:solidFill>
                          <a:srgbClr val="FF6600"/>
                        </a:solidFill>
                      </a:rPr>
                      <a:t>50</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5-6313-7B43-BCC3-DFF809FBF756}"/>
                </c:ext>
              </c:extLst>
            </c:dLbl>
            <c:spPr>
              <a:noFill/>
              <a:ln>
                <a:noFill/>
              </a:ln>
              <a:effectLst/>
            </c:spPr>
            <c:txPr>
              <a:bodyPr wrap="square" lIns="38100" tIns="19050" rIns="38100" bIns="19050" anchor="ctr">
                <a:spAutoFit/>
              </a:bodyPr>
              <a:lstStyle/>
              <a:p>
                <a:pPr>
                  <a:defRPr sz="800" b="1"/>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xVal>
            <c:numRef>
              <c:f>Sheet1!$A$2:$A$51</c:f>
              <c:numCache>
                <c:formatCode>0%</c:formatCode>
                <c:ptCount val="50"/>
                <c:pt idx="0">
                  <c:v>0.47515705311250717</c:v>
                </c:pt>
                <c:pt idx="1">
                  <c:v>0.64477441462021701</c:v>
                </c:pt>
                <c:pt idx="2">
                  <c:v>0.58309537407195888</c:v>
                </c:pt>
                <c:pt idx="3">
                  <c:v>0.40833809251856085</c:v>
                </c:pt>
                <c:pt idx="4">
                  <c:v>0.37464306110793832</c:v>
                </c:pt>
                <c:pt idx="5">
                  <c:v>0.38206739006282125</c:v>
                </c:pt>
                <c:pt idx="6">
                  <c:v>0.40833809251856085</c:v>
                </c:pt>
                <c:pt idx="7">
                  <c:v>0.40948029697315819</c:v>
                </c:pt>
                <c:pt idx="8">
                  <c:v>0.49628783552255856</c:v>
                </c:pt>
                <c:pt idx="9">
                  <c:v>0.27698458023986294</c:v>
                </c:pt>
                <c:pt idx="10">
                  <c:v>0.59867986798679873</c:v>
                </c:pt>
                <c:pt idx="11">
                  <c:v>0.52002762430939231</c:v>
                </c:pt>
                <c:pt idx="12">
                  <c:v>0.52864782276546984</c:v>
                </c:pt>
                <c:pt idx="13">
                  <c:v>0.70948217888365839</c:v>
                </c:pt>
                <c:pt idx="14">
                  <c:v>0.69709837225760796</c:v>
                </c:pt>
                <c:pt idx="15">
                  <c:v>0.73588709677419351</c:v>
                </c:pt>
                <c:pt idx="16">
                  <c:v>0.70615744349181608</c:v>
                </c:pt>
                <c:pt idx="17">
                  <c:v>0.49962769918093819</c:v>
                </c:pt>
                <c:pt idx="18">
                  <c:v>0.72246376811594204</c:v>
                </c:pt>
                <c:pt idx="19">
                  <c:v>0.65639651707970526</c:v>
                </c:pt>
                <c:pt idx="20">
                  <c:v>0.58153846153846156</c:v>
                </c:pt>
                <c:pt idx="21">
                  <c:v>0.819471308833011</c:v>
                </c:pt>
                <c:pt idx="22">
                  <c:v>0.69052224371373305</c:v>
                </c:pt>
                <c:pt idx="23">
                  <c:v>0.63507414571244358</c:v>
                </c:pt>
                <c:pt idx="24">
                  <c:v>0.73694390715667313</c:v>
                </c:pt>
                <c:pt idx="25">
                  <c:v>0.44294003868471954</c:v>
                </c:pt>
                <c:pt idx="26">
                  <c:v>0</c:v>
                </c:pt>
                <c:pt idx="27">
                  <c:v>0</c:v>
                </c:pt>
                <c:pt idx="28">
                  <c:v>0</c:v>
                </c:pt>
                <c:pt idx="29">
                  <c:v>0</c:v>
                </c:pt>
                <c:pt idx="30">
                  <c:v>0</c:v>
                </c:pt>
                <c:pt idx="31">
                  <c:v>0</c:v>
                </c:pt>
                <c:pt idx="32">
                  <c:v>0</c:v>
                </c:pt>
                <c:pt idx="33">
                  <c:v>0.50770988006853224</c:v>
                </c:pt>
                <c:pt idx="34">
                  <c:v>0.61621930325528274</c:v>
                </c:pt>
                <c:pt idx="35">
                  <c:v>0.5094231867504283</c:v>
                </c:pt>
                <c:pt idx="36">
                  <c:v>0.63620788121073668</c:v>
                </c:pt>
                <c:pt idx="37">
                  <c:v>0.61170212765957444</c:v>
                </c:pt>
                <c:pt idx="38">
                  <c:v>0.32986627043090638</c:v>
                </c:pt>
                <c:pt idx="39">
                  <c:v>0.41683638832315001</c:v>
                </c:pt>
                <c:pt idx="40">
                  <c:v>0.55705128205128207</c:v>
                </c:pt>
                <c:pt idx="41">
                  <c:v>0.40894220283533261</c:v>
                </c:pt>
                <c:pt idx="42">
                  <c:v>0.31588132635253052</c:v>
                </c:pt>
                <c:pt idx="43">
                  <c:v>0.24448645242596093</c:v>
                </c:pt>
                <c:pt idx="44">
                  <c:v>0.21736204576043069</c:v>
                </c:pt>
                <c:pt idx="45">
                  <c:v>0.30592105263157893</c:v>
                </c:pt>
                <c:pt idx="46">
                  <c:v>0.26874999999999999</c:v>
                </c:pt>
                <c:pt idx="47">
                  <c:v>0.27092946605141727</c:v>
                </c:pt>
                <c:pt idx="48">
                  <c:v>0.5136944613511869</c:v>
                </c:pt>
                <c:pt idx="49">
                  <c:v>0.2308228730822873</c:v>
                </c:pt>
              </c:numCache>
            </c:numRef>
          </c:xVal>
          <c:yVal>
            <c:numRef>
              <c:f>Sheet1!$B$2:$B$51</c:f>
              <c:numCache>
                <c:formatCode>0%</c:formatCode>
                <c:ptCount val="50"/>
                <c:pt idx="0">
                  <c:v>0.48396501457725949</c:v>
                </c:pt>
                <c:pt idx="1">
                  <c:v>0.65502183406113534</c:v>
                </c:pt>
                <c:pt idx="2">
                  <c:v>0.52761627906976749</c:v>
                </c:pt>
                <c:pt idx="3">
                  <c:v>0.388646288209607</c:v>
                </c:pt>
                <c:pt idx="4">
                  <c:v>0.41775836972343522</c:v>
                </c:pt>
                <c:pt idx="5">
                  <c:v>0.35901162790697677</c:v>
                </c:pt>
                <c:pt idx="6">
                  <c:v>0.38046647230320702</c:v>
                </c:pt>
                <c:pt idx="7">
                  <c:v>0.388646288209607</c:v>
                </c:pt>
                <c:pt idx="8">
                  <c:v>0.49781659388646288</c:v>
                </c:pt>
                <c:pt idx="9">
                  <c:v>0.32262773722627736</c:v>
                </c:pt>
                <c:pt idx="10">
                  <c:v>0.45863570391872277</c:v>
                </c:pt>
                <c:pt idx="11">
                  <c:v>0.45283018867924529</c:v>
                </c:pt>
                <c:pt idx="12">
                  <c:v>0.45283018867924529</c:v>
                </c:pt>
                <c:pt idx="13">
                  <c:v>0.62554426705370103</c:v>
                </c:pt>
                <c:pt idx="14">
                  <c:v>0.60232220609579101</c:v>
                </c:pt>
                <c:pt idx="15">
                  <c:v>0.62844702467343971</c:v>
                </c:pt>
                <c:pt idx="16">
                  <c:v>0.59796806966618288</c:v>
                </c:pt>
                <c:pt idx="17">
                  <c:v>0.60522496371552981</c:v>
                </c:pt>
                <c:pt idx="18">
                  <c:v>0.58490566037735847</c:v>
                </c:pt>
                <c:pt idx="19">
                  <c:v>0.50507982583454281</c:v>
                </c:pt>
                <c:pt idx="20">
                  <c:v>0.44412191582002902</c:v>
                </c:pt>
                <c:pt idx="21">
                  <c:v>0.76342525399129169</c:v>
                </c:pt>
                <c:pt idx="22">
                  <c:v>0.6342525399129173</c:v>
                </c:pt>
                <c:pt idx="23">
                  <c:v>0.56168359941944845</c:v>
                </c:pt>
                <c:pt idx="24">
                  <c:v>0.69666182873730043</c:v>
                </c:pt>
                <c:pt idx="25">
                  <c:v>0.48911465892597966</c:v>
                </c:pt>
                <c:pt idx="26">
                  <c:v>0</c:v>
                </c:pt>
                <c:pt idx="27">
                  <c:v>0</c:v>
                </c:pt>
                <c:pt idx="28">
                  <c:v>0</c:v>
                </c:pt>
                <c:pt idx="29">
                  <c:v>0</c:v>
                </c:pt>
                <c:pt idx="30">
                  <c:v>0</c:v>
                </c:pt>
                <c:pt idx="31">
                  <c:v>0</c:v>
                </c:pt>
                <c:pt idx="32">
                  <c:v>0</c:v>
                </c:pt>
                <c:pt idx="33">
                  <c:v>0.46423357664233578</c:v>
                </c:pt>
                <c:pt idx="34">
                  <c:v>0.53430656934306564</c:v>
                </c:pt>
                <c:pt idx="35">
                  <c:v>0.50730994152046782</c:v>
                </c:pt>
                <c:pt idx="36">
                  <c:v>0.6598540145985401</c:v>
                </c:pt>
                <c:pt idx="37">
                  <c:v>0.59332321699544766</c:v>
                </c:pt>
                <c:pt idx="38">
                  <c:v>0.32374100719424459</c:v>
                </c:pt>
                <c:pt idx="39">
                  <c:v>0.41827768014059752</c:v>
                </c:pt>
                <c:pt idx="40">
                  <c:v>0.54026845637583898</c:v>
                </c:pt>
                <c:pt idx="41">
                  <c:v>0.37669376693766937</c:v>
                </c:pt>
                <c:pt idx="42">
                  <c:v>0.28696925329428991</c:v>
                </c:pt>
                <c:pt idx="43">
                  <c:v>0.13414634146341464</c:v>
                </c:pt>
                <c:pt idx="44">
                  <c:v>0.15372670807453417</c:v>
                </c:pt>
                <c:pt idx="45">
                  <c:v>0.18059701492537314</c:v>
                </c:pt>
                <c:pt idx="46">
                  <c:v>0.18092105263157895</c:v>
                </c:pt>
                <c:pt idx="47">
                  <c:v>0.15286624203821655</c:v>
                </c:pt>
                <c:pt idx="48">
                  <c:v>0.41543026706231456</c:v>
                </c:pt>
                <c:pt idx="49">
                  <c:v>0.12913385826771653</c:v>
                </c:pt>
              </c:numCache>
            </c:numRef>
          </c:yVal>
          <c:smooth val="0"/>
          <c:extLst>
            <c:ext xmlns:c16="http://schemas.microsoft.com/office/drawing/2014/chart" uri="{C3380CC4-5D6E-409C-BE32-E72D297353CC}">
              <c16:uniqueId val="{0000000C-6313-7B43-BCC3-DFF809FBF756}"/>
            </c:ext>
          </c:extLst>
        </c:ser>
        <c:ser>
          <c:idx val="1"/>
          <c:order val="1"/>
          <c:spPr>
            <a:ln w="19050" cap="rnd">
              <a:solidFill>
                <a:srgbClr val="FF0000"/>
              </a:solidFill>
              <a:round/>
            </a:ln>
            <a:effectLst/>
          </c:spPr>
          <c:marker>
            <c:symbol val="none"/>
          </c:marker>
          <c:dLbls>
            <c:delete val="1"/>
          </c:dLbls>
          <c:xVal>
            <c:numRef>
              <c:f>Sheet2!$B$5:$B$6</c:f>
              <c:numCache>
                <c:formatCode>General</c:formatCode>
                <c:ptCount val="2"/>
                <c:pt idx="0">
                  <c:v>0</c:v>
                </c:pt>
                <c:pt idx="1">
                  <c:v>1</c:v>
                </c:pt>
              </c:numCache>
            </c:numRef>
          </c:xVal>
          <c:yVal>
            <c:numRef>
              <c:f>Sheet2!$C$5:$C$6</c:f>
              <c:numCache>
                <c:formatCode>General</c:formatCode>
                <c:ptCount val="2"/>
                <c:pt idx="0">
                  <c:v>0</c:v>
                </c:pt>
                <c:pt idx="1">
                  <c:v>1</c:v>
                </c:pt>
              </c:numCache>
            </c:numRef>
          </c:yVal>
          <c:smooth val="0"/>
          <c:extLst>
            <c:ext xmlns:c16="http://schemas.microsoft.com/office/drawing/2014/chart" uri="{C3380CC4-5D6E-409C-BE32-E72D297353CC}">
              <c16:uniqueId val="{0000000D-6313-7B43-BCC3-DFF809FBF756}"/>
            </c:ext>
          </c:extLst>
        </c:ser>
        <c:ser>
          <c:idx val="2"/>
          <c:order val="2"/>
          <c:spPr>
            <a:ln w="12700" cap="rnd">
              <a:solidFill>
                <a:srgbClr val="FF0000"/>
              </a:solidFill>
              <a:prstDash val="dash"/>
              <a:round/>
            </a:ln>
            <a:effectLst/>
          </c:spPr>
          <c:marker>
            <c:symbol val="none"/>
          </c:marker>
          <c:dLbls>
            <c:delete val="1"/>
          </c:dLbls>
          <c:xVal>
            <c:numRef>
              <c:f>Sheet3!$B$5:$B$6</c:f>
              <c:numCache>
                <c:formatCode>General</c:formatCode>
                <c:ptCount val="2"/>
                <c:pt idx="0">
                  <c:v>0.02</c:v>
                </c:pt>
                <c:pt idx="1">
                  <c:v>1</c:v>
                </c:pt>
              </c:numCache>
            </c:numRef>
          </c:xVal>
          <c:yVal>
            <c:numRef>
              <c:f>Sheet3!$C$5:$C$6</c:f>
              <c:numCache>
                <c:formatCode>General</c:formatCode>
                <c:ptCount val="2"/>
                <c:pt idx="0">
                  <c:v>0</c:v>
                </c:pt>
                <c:pt idx="1">
                  <c:v>0.98</c:v>
                </c:pt>
              </c:numCache>
            </c:numRef>
          </c:yVal>
          <c:smooth val="0"/>
          <c:extLst>
            <c:ext xmlns:c16="http://schemas.microsoft.com/office/drawing/2014/chart" uri="{C3380CC4-5D6E-409C-BE32-E72D297353CC}">
              <c16:uniqueId val="{0000000E-6313-7B43-BCC3-DFF809FBF756}"/>
            </c:ext>
          </c:extLst>
        </c:ser>
        <c:ser>
          <c:idx val="3"/>
          <c:order val="3"/>
          <c:spPr>
            <a:ln w="12700" cap="rnd">
              <a:solidFill>
                <a:srgbClr val="FF0000"/>
              </a:solidFill>
              <a:prstDash val="dash"/>
              <a:round/>
            </a:ln>
            <a:effectLst/>
          </c:spPr>
          <c:marker>
            <c:symbol val="none"/>
          </c:marker>
          <c:dLbls>
            <c:delete val="1"/>
          </c:dLbls>
          <c:xVal>
            <c:numRef>
              <c:f>Sheet4!$B$5:$B$6</c:f>
              <c:numCache>
                <c:formatCode>General</c:formatCode>
                <c:ptCount val="2"/>
                <c:pt idx="0">
                  <c:v>0</c:v>
                </c:pt>
                <c:pt idx="1">
                  <c:v>0.98</c:v>
                </c:pt>
              </c:numCache>
            </c:numRef>
          </c:xVal>
          <c:yVal>
            <c:numRef>
              <c:f>Sheet4!$C$5:$C$6</c:f>
              <c:numCache>
                <c:formatCode>General</c:formatCode>
                <c:ptCount val="2"/>
                <c:pt idx="0">
                  <c:v>0.02</c:v>
                </c:pt>
                <c:pt idx="1">
                  <c:v>1</c:v>
                </c:pt>
              </c:numCache>
            </c:numRef>
          </c:yVal>
          <c:smooth val="0"/>
          <c:extLst>
            <c:ext xmlns:c16="http://schemas.microsoft.com/office/drawing/2014/chart" uri="{C3380CC4-5D6E-409C-BE32-E72D297353CC}">
              <c16:uniqueId val="{0000000F-6313-7B43-BCC3-DFF809FBF756}"/>
            </c:ext>
          </c:extLst>
        </c:ser>
        <c:dLbls>
          <c:dLblPos val="r"/>
          <c:showLegendKey val="0"/>
          <c:showVal val="1"/>
          <c:showCatName val="0"/>
          <c:showSerName val="0"/>
          <c:showPercent val="0"/>
          <c:showBubbleSize val="0"/>
        </c:dLbls>
        <c:axId val="-1306285376"/>
        <c:axId val="-1328833952"/>
      </c:scatterChart>
      <c:valAx>
        <c:axId val="-1306285376"/>
        <c:scaling>
          <c:orientation val="minMax"/>
          <c:max val="0.9"/>
          <c:min val="0.2"/>
        </c:scaling>
        <c:delete val="0"/>
        <c:axPos val="b"/>
        <c:title>
          <c:tx>
            <c:rich>
              <a:bodyPr rot="0" spcFirstLastPara="1" vertOverflow="ellipsis" vert="horz" wrap="square" anchor="ctr" anchorCtr="1"/>
              <a:lstStyle/>
              <a:p>
                <a:pPr>
                  <a:defRPr sz="1000" b="1" i="0" u="none" strike="noStrike" kern="1200" baseline="0">
                    <a:solidFill>
                      <a:srgbClr val="000000"/>
                    </a:solidFill>
                    <a:latin typeface="Arial" charset="0"/>
                    <a:ea typeface="Arial" charset="0"/>
                    <a:cs typeface="Arial" charset="0"/>
                  </a:defRPr>
                </a:pPr>
                <a:r>
                  <a:rPr lang="en-US" sz="1000" b="1" baseline="0" dirty="0">
                    <a:solidFill>
                      <a:srgbClr val="000000"/>
                    </a:solidFill>
                    <a:latin typeface="Arial" charset="0"/>
                    <a:ea typeface="Arial" charset="0"/>
                    <a:cs typeface="Arial" charset="0"/>
                  </a:rPr>
                  <a:t>2016 Attribute </a:t>
                </a:r>
                <a:r>
                  <a:rPr lang="en-US" sz="1000" b="1" dirty="0">
                    <a:solidFill>
                      <a:srgbClr val="000000"/>
                    </a:solidFill>
                    <a:latin typeface="Arial" charset="0"/>
                    <a:ea typeface="Arial" charset="0"/>
                    <a:cs typeface="Arial" charset="0"/>
                  </a:rPr>
                  <a:t>Rating (% 8-10)</a:t>
                </a:r>
              </a:p>
            </c:rich>
          </c:tx>
          <c:overlay val="0"/>
          <c:spPr>
            <a:noFill/>
            <a:ln>
              <a:noFill/>
            </a:ln>
            <a:effectLst/>
          </c:spPr>
        </c:title>
        <c:numFmt formatCode="0%" sourceLinked="0"/>
        <c:majorTickMark val="none"/>
        <c:minorTickMark val="none"/>
        <c:tickLblPos val="nextTo"/>
        <c:spPr>
          <a:noFill/>
          <a:ln>
            <a:solidFill>
              <a:srgbClr val="000000"/>
            </a:solidFill>
          </a:ln>
          <a:effectLst/>
        </c:spPr>
        <c:txPr>
          <a:bodyPr rot="-60000000" spcFirstLastPara="1" vertOverflow="ellipsis" vert="horz" wrap="square" anchor="ctr" anchorCtr="1"/>
          <a:lstStyle/>
          <a:p>
            <a:pPr>
              <a:defRPr sz="1000" b="0" i="0" u="none" strike="noStrike" kern="1200" baseline="0">
                <a:solidFill>
                  <a:srgbClr val="000000"/>
                </a:solidFill>
                <a:latin typeface="Arial" charset="0"/>
                <a:ea typeface="Arial" charset="0"/>
                <a:cs typeface="Arial" charset="0"/>
              </a:defRPr>
            </a:pPr>
            <a:endParaRPr lang="en-US"/>
          </a:p>
        </c:txPr>
        <c:crossAx val="-1328833952"/>
        <c:crosses val="autoZero"/>
        <c:crossBetween val="midCat"/>
        <c:majorUnit val="0.1"/>
      </c:valAx>
      <c:valAx>
        <c:axId val="-1328833952"/>
        <c:scaling>
          <c:orientation val="minMax"/>
          <c:max val="0.9"/>
          <c:min val="0.2"/>
        </c:scaling>
        <c:delete val="0"/>
        <c:axPos val="l"/>
        <c:title>
          <c:tx>
            <c:rich>
              <a:bodyPr rot="-5400000" spcFirstLastPara="1" vertOverflow="ellipsis" vert="horz" wrap="square" anchor="ctr" anchorCtr="1"/>
              <a:lstStyle/>
              <a:p>
                <a:pPr>
                  <a:defRPr sz="1000" b="1" i="0" u="none" strike="noStrike" kern="1200" baseline="0">
                    <a:solidFill>
                      <a:srgbClr val="000000"/>
                    </a:solidFill>
                    <a:latin typeface="Arial" charset="0"/>
                    <a:ea typeface="Arial" charset="0"/>
                    <a:cs typeface="Arial" charset="0"/>
                  </a:defRPr>
                </a:pPr>
                <a:r>
                  <a:rPr lang="en-US" sz="1000" b="1" baseline="0" dirty="0">
                    <a:solidFill>
                      <a:srgbClr val="000000"/>
                    </a:solidFill>
                    <a:latin typeface="Arial" charset="0"/>
                    <a:ea typeface="Arial" charset="0"/>
                    <a:cs typeface="Arial" charset="0"/>
                  </a:rPr>
                  <a:t>2019 Attribute Rating (% 8-10)</a:t>
                </a:r>
                <a:endParaRPr lang="en-US" sz="1000" b="1" dirty="0">
                  <a:solidFill>
                    <a:srgbClr val="000000"/>
                  </a:solidFill>
                  <a:latin typeface="Arial" charset="0"/>
                  <a:ea typeface="Arial" charset="0"/>
                  <a:cs typeface="Arial" charset="0"/>
                </a:endParaRPr>
              </a:p>
            </c:rich>
          </c:tx>
          <c:overlay val="0"/>
          <c:spPr>
            <a:noFill/>
            <a:ln>
              <a:noFill/>
            </a:ln>
            <a:effectLst/>
          </c:spPr>
        </c:title>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000000"/>
                </a:solidFill>
                <a:latin typeface="Arial" charset="0"/>
                <a:ea typeface="Arial" charset="0"/>
                <a:cs typeface="Arial" charset="0"/>
              </a:defRPr>
            </a:pPr>
            <a:endParaRPr lang="en-US"/>
          </a:p>
        </c:txPr>
        <c:crossAx val="-1306285376"/>
        <c:crosses val="autoZero"/>
        <c:crossBetween val="midCat"/>
        <c:majorUnit val="0.1"/>
      </c:valAx>
      <c:spPr>
        <a:noFill/>
        <a:ln w="19050">
          <a:solidFill>
            <a:srgbClr val="000000"/>
          </a:solid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userShapes r:id="rId2"/>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1200" b="1" i="0" u="none" strike="noStrike" kern="1200" baseline="0">
                <a:solidFill>
                  <a:srgbClr val="000000"/>
                </a:solidFill>
                <a:latin typeface="+mn-lt"/>
                <a:ea typeface="+mn-ea"/>
                <a:cs typeface="+mn-cs"/>
              </a:defRPr>
            </a:pPr>
            <a:r>
              <a:rPr lang="en-US" sz="1200" dirty="0"/>
              <a:t>Sources Used to Pay for Graduate Education – All Students</a:t>
            </a:r>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rgbClr val="000000"/>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Personal/family funds</c:v>
                </c:pt>
                <c:pt idx="1">
                  <c:v>Graduate research assistantship</c:v>
                </c:pt>
                <c:pt idx="2">
                  <c:v>Graduate teaching assistantship</c:v>
                </c:pt>
                <c:pt idx="3">
                  <c:v>Non-Georgia Tech employment</c:v>
                </c:pt>
                <c:pt idx="4">
                  <c:v>Internal Georgia Tech fellowship or scholarship</c:v>
                </c:pt>
                <c:pt idx="5">
                  <c:v>Loans</c:v>
                </c:pt>
                <c:pt idx="6">
                  <c:v>Fellowship or scholarship NOT from Georgia Tech (from any external source, including U.S. or non-U.S. governments)</c:v>
                </c:pt>
                <c:pt idx="7">
                  <c:v>Other employment with Georgia Tech</c:v>
                </c:pt>
                <c:pt idx="8">
                  <c:v>Grader position</c:v>
                </c:pt>
                <c:pt idx="9">
                  <c:v>Other source</c:v>
                </c:pt>
              </c:strCache>
            </c:strRef>
          </c:cat>
          <c:val>
            <c:numRef>
              <c:f>Sheet1!$B$2:$B$11</c:f>
              <c:numCache>
                <c:formatCode>0%</c:formatCode>
                <c:ptCount val="10"/>
                <c:pt idx="0">
                  <c:v>0.63946338736724428</c:v>
                </c:pt>
                <c:pt idx="1">
                  <c:v>0.39183901621017331</c:v>
                </c:pt>
                <c:pt idx="2">
                  <c:v>0.2213527110117384</c:v>
                </c:pt>
                <c:pt idx="3">
                  <c:v>0.20514253773057575</c:v>
                </c:pt>
                <c:pt idx="4">
                  <c:v>0.1436556735606484</c:v>
                </c:pt>
                <c:pt idx="5">
                  <c:v>0.11850195640022358</c:v>
                </c:pt>
                <c:pt idx="6">
                  <c:v>0.10955841252096143</c:v>
                </c:pt>
                <c:pt idx="7">
                  <c:v>3.9128004471771942E-2</c:v>
                </c:pt>
                <c:pt idx="8">
                  <c:v>2.5712688652878703E-2</c:v>
                </c:pt>
                <c:pt idx="9">
                  <c:v>4.6953605366126326E-2</c:v>
                </c:pt>
              </c:numCache>
            </c:numRef>
          </c:val>
          <c:extLst>
            <c:ext xmlns:c16="http://schemas.microsoft.com/office/drawing/2014/chart" uri="{C3380CC4-5D6E-409C-BE32-E72D297353CC}">
              <c16:uniqueId val="{00000000-F9A6-D247-8A21-C3ACB61720B9}"/>
            </c:ext>
          </c:extLst>
        </c:ser>
        <c:dLbls>
          <c:showLegendKey val="0"/>
          <c:showVal val="0"/>
          <c:showCatName val="0"/>
          <c:showSerName val="0"/>
          <c:showPercent val="0"/>
          <c:showBubbleSize val="0"/>
        </c:dLbls>
        <c:gapWidth val="50"/>
        <c:axId val="-2038796824"/>
        <c:axId val="-2038793848"/>
      </c:barChart>
      <c:catAx>
        <c:axId val="-2038796824"/>
        <c:scaling>
          <c:orientation val="maxMin"/>
        </c:scaling>
        <c:delete val="0"/>
        <c:axPos val="l"/>
        <c:numFmt formatCode="General" sourceLinked="0"/>
        <c:majorTickMark val="out"/>
        <c:minorTickMark val="none"/>
        <c:tickLblPos val="nextTo"/>
        <c:txPr>
          <a:bodyPr/>
          <a:lstStyle/>
          <a:p>
            <a:pPr>
              <a:defRPr sz="1000"/>
            </a:pPr>
            <a:endParaRPr lang="en-US"/>
          </a:p>
        </c:txPr>
        <c:crossAx val="-2038793848"/>
        <c:crosses val="autoZero"/>
        <c:auto val="1"/>
        <c:lblAlgn val="ctr"/>
        <c:lblOffset val="100"/>
        <c:noMultiLvlLbl val="0"/>
      </c:catAx>
      <c:valAx>
        <c:axId val="-2038793848"/>
        <c:scaling>
          <c:orientation val="minMax"/>
          <c:max val="1"/>
          <c:min val="0"/>
        </c:scaling>
        <c:delete val="1"/>
        <c:axPos val="t"/>
        <c:numFmt formatCode="0%" sourceLinked="1"/>
        <c:majorTickMark val="out"/>
        <c:minorTickMark val="none"/>
        <c:tickLblPos val="nextTo"/>
        <c:crossAx val="-203879682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 Mentioning</a:t>
            </a:r>
            <a:r>
              <a:rPr lang="en-US" sz="1200" baseline="0" dirty="0"/>
              <a:t> Source as Income – All Students</a:t>
            </a:r>
            <a:endParaRPr lang="en-US" sz="1200" dirty="0"/>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rgbClr val="000000"/>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Graduate research assistantship</c:v>
                </c:pt>
                <c:pt idx="1">
                  <c:v>Non-Georgia Tech employment</c:v>
                </c:pt>
                <c:pt idx="2">
                  <c:v>Graduate teaching assistantship</c:v>
                </c:pt>
                <c:pt idx="3">
                  <c:v>Internal Georgia Tech fellowship or scholarship</c:v>
                </c:pt>
                <c:pt idx="4">
                  <c:v>Fellowship or scholarship NOT from Georgia Tech (from any external source, including U.S. or non-U.S. governments)</c:v>
                </c:pt>
                <c:pt idx="5">
                  <c:v>Other employment with Georgia Tech</c:v>
                </c:pt>
                <c:pt idx="6">
                  <c:v>Grader position</c:v>
                </c:pt>
              </c:strCache>
            </c:strRef>
          </c:cat>
          <c:val>
            <c:numRef>
              <c:f>Sheet1!$B$2:$B$8</c:f>
              <c:numCache>
                <c:formatCode>0%</c:formatCode>
                <c:ptCount val="7"/>
                <c:pt idx="0">
                  <c:v>0.42780389523169915</c:v>
                </c:pt>
                <c:pt idx="1">
                  <c:v>0.42041638683680321</c:v>
                </c:pt>
                <c:pt idx="2">
                  <c:v>0.21356615177971794</c:v>
                </c:pt>
                <c:pt idx="3">
                  <c:v>0.19207521826729348</c:v>
                </c:pt>
                <c:pt idx="4">
                  <c:v>0.12558764271323036</c:v>
                </c:pt>
                <c:pt idx="5">
                  <c:v>6.0443250503693757E-2</c:v>
                </c:pt>
                <c:pt idx="6">
                  <c:v>4.1638683680322364E-2</c:v>
                </c:pt>
              </c:numCache>
            </c:numRef>
          </c:val>
          <c:extLst>
            <c:ext xmlns:c16="http://schemas.microsoft.com/office/drawing/2014/chart" uri="{C3380CC4-5D6E-409C-BE32-E72D297353CC}">
              <c16:uniqueId val="{00000000-16A7-BA45-B4D3-9E012B4414AA}"/>
            </c:ext>
          </c:extLst>
        </c:ser>
        <c:dLbls>
          <c:showLegendKey val="0"/>
          <c:showVal val="0"/>
          <c:showCatName val="0"/>
          <c:showSerName val="0"/>
          <c:showPercent val="0"/>
          <c:showBubbleSize val="0"/>
        </c:dLbls>
        <c:gapWidth val="50"/>
        <c:axId val="-2034634984"/>
        <c:axId val="-2034632008"/>
      </c:barChart>
      <c:catAx>
        <c:axId val="-2034634984"/>
        <c:scaling>
          <c:orientation val="maxMin"/>
        </c:scaling>
        <c:delete val="0"/>
        <c:axPos val="l"/>
        <c:numFmt formatCode="General" sourceLinked="0"/>
        <c:majorTickMark val="out"/>
        <c:minorTickMark val="none"/>
        <c:tickLblPos val="nextTo"/>
        <c:txPr>
          <a:bodyPr/>
          <a:lstStyle/>
          <a:p>
            <a:pPr>
              <a:defRPr sz="1000"/>
            </a:pPr>
            <a:endParaRPr lang="en-US"/>
          </a:p>
        </c:txPr>
        <c:crossAx val="-2034632008"/>
        <c:crosses val="autoZero"/>
        <c:auto val="1"/>
        <c:lblAlgn val="ctr"/>
        <c:lblOffset val="100"/>
        <c:noMultiLvlLbl val="0"/>
      </c:catAx>
      <c:valAx>
        <c:axId val="-2034632008"/>
        <c:scaling>
          <c:orientation val="minMax"/>
          <c:max val="1"/>
          <c:min val="0"/>
        </c:scaling>
        <c:delete val="1"/>
        <c:axPos val="t"/>
        <c:numFmt formatCode="0%" sourceLinked="1"/>
        <c:majorTickMark val="out"/>
        <c:minorTickMark val="none"/>
        <c:tickLblPos val="nextTo"/>
        <c:crossAx val="-20346349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Value of Services from Mandatory Fees – All Students</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Student Health Fee (Funds unlimited visits at the Stamps Health Center for outpatient medical treatment) - $448 annually</c:v>
                </c:pt>
                <c:pt idx="1">
                  <c:v>CRC Operations Fee (Funds operations of the Campus Recreation Center) - $128 annually</c:v>
                </c:pt>
                <c:pt idx="2">
                  <c:v>Technology Fee (Funds refurbishment of existing technology-based equipment and innovative projects for the use of technology in education) - $321 annually</c:v>
                </c:pt>
                <c:pt idx="3">
                  <c:v>Student Center Operations Fee (Funds operations of the Student Center) - $80</c:v>
                </c:pt>
                <c:pt idx="4">
                  <c:v>Recreation Facility Fee (Funds debt service payments on the Campus Recreation Center building) - $144 annually</c:v>
                </c:pt>
                <c:pt idx="5">
                  <c:v>Transportation Fee (Funds operations of the Tech Trolley, Stinger, and Stingerette services) - $227 annually</c:v>
                </c:pt>
                <c:pt idx="6">
                  <c:v>Student Activity Fee (Funds student organizations) - $100 annually</c:v>
                </c:pt>
                <c:pt idx="7">
                  <c:v>Special Institutional Fee (Funds a portion of Georgia Tech academic operations) - $1,032 annually for on campus students / $582 annually for online students</c:v>
                </c:pt>
                <c:pt idx="8">
                  <c:v>Athletic Fee (Funds a portion of the Georgia Tech Athletic Association budget) - $296 annually</c:v>
                </c:pt>
              </c:strCache>
            </c:strRef>
          </c:cat>
          <c:val>
            <c:numRef>
              <c:f>Sheet1!$B$2:$B$10</c:f>
              <c:numCache>
                <c:formatCode>0%</c:formatCode>
                <c:ptCount val="9"/>
                <c:pt idx="0">
                  <c:v>0.31625615763546799</c:v>
                </c:pt>
                <c:pt idx="1">
                  <c:v>0.37115384615384617</c:v>
                </c:pt>
                <c:pt idx="2">
                  <c:v>0.4257178526841448</c:v>
                </c:pt>
                <c:pt idx="3">
                  <c:v>0.4687800192122959</c:v>
                </c:pt>
                <c:pt idx="4">
                  <c:v>0.50386847195357831</c:v>
                </c:pt>
                <c:pt idx="5">
                  <c:v>0.53104106972301812</c:v>
                </c:pt>
                <c:pt idx="6">
                  <c:v>0.54142581888246633</c:v>
                </c:pt>
                <c:pt idx="7">
                  <c:v>0.55073388640714738</c:v>
                </c:pt>
                <c:pt idx="8">
                  <c:v>0.75433526011560692</c:v>
                </c:pt>
              </c:numCache>
            </c:numRef>
          </c:val>
          <c:extLst>
            <c:ext xmlns:c16="http://schemas.microsoft.com/office/drawing/2014/chart" uri="{C3380CC4-5D6E-409C-BE32-E72D297353CC}">
              <c16:uniqueId val="{00000000-9279-704D-9E33-6DF7809C2FCB}"/>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Student Health Fee (Funds unlimited visits at the Stamps Health Center for outpatient medical treatment) - $448 annually</c:v>
                </c:pt>
                <c:pt idx="1">
                  <c:v>CRC Operations Fee (Funds operations of the Campus Recreation Center) - $128 annually</c:v>
                </c:pt>
                <c:pt idx="2">
                  <c:v>Technology Fee (Funds refurbishment of existing technology-based equipment and innovative projects for the use of technology in education) - $321 annually</c:v>
                </c:pt>
                <c:pt idx="3">
                  <c:v>Student Center Operations Fee (Funds operations of the Student Center) - $80</c:v>
                </c:pt>
                <c:pt idx="4">
                  <c:v>Recreation Facility Fee (Funds debt service payments on the Campus Recreation Center building) - $144 annually</c:v>
                </c:pt>
                <c:pt idx="5">
                  <c:v>Transportation Fee (Funds operations of the Tech Trolley, Stinger, and Stingerette services) - $227 annually</c:v>
                </c:pt>
                <c:pt idx="6">
                  <c:v>Student Activity Fee (Funds student organizations) - $100 annually</c:v>
                </c:pt>
                <c:pt idx="7">
                  <c:v>Special Institutional Fee (Funds a portion of Georgia Tech academic operations) - $1,032 annually for on campus students / $582 annually for online students</c:v>
                </c:pt>
                <c:pt idx="8">
                  <c:v>Athletic Fee (Funds a portion of the Georgia Tech Athletic Association budget) - $296 annually</c:v>
                </c:pt>
              </c:strCache>
            </c:strRef>
          </c:cat>
          <c:val>
            <c:numRef>
              <c:f>Sheet1!$C$2:$C$10</c:f>
              <c:numCache>
                <c:formatCode>0%</c:formatCode>
                <c:ptCount val="9"/>
                <c:pt idx="0">
                  <c:v>0.18719211822660098</c:v>
                </c:pt>
                <c:pt idx="1">
                  <c:v>0.18365384615384617</c:v>
                </c:pt>
                <c:pt idx="2">
                  <c:v>0.20786516853932585</c:v>
                </c:pt>
                <c:pt idx="3">
                  <c:v>0.22382324687800192</c:v>
                </c:pt>
                <c:pt idx="4">
                  <c:v>0.19729206963249515</c:v>
                </c:pt>
                <c:pt idx="5">
                  <c:v>0.18529130850047756</c:v>
                </c:pt>
                <c:pt idx="6">
                  <c:v>0.19171483622350674</c:v>
                </c:pt>
                <c:pt idx="7">
                  <c:v>0.18570516911295468</c:v>
                </c:pt>
                <c:pt idx="8">
                  <c:v>0.11946050096339114</c:v>
                </c:pt>
              </c:numCache>
            </c:numRef>
          </c:val>
          <c:extLst>
            <c:ext xmlns:c16="http://schemas.microsoft.com/office/drawing/2014/chart" uri="{C3380CC4-5D6E-409C-BE32-E72D297353CC}">
              <c16:uniqueId val="{00000001-9279-704D-9E33-6DF7809C2FCB}"/>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Student Health Fee (Funds unlimited visits at the Stamps Health Center for outpatient medical treatment) - $448 annually</c:v>
                </c:pt>
                <c:pt idx="1">
                  <c:v>CRC Operations Fee (Funds operations of the Campus Recreation Center) - $128 annually</c:v>
                </c:pt>
                <c:pt idx="2">
                  <c:v>Technology Fee (Funds refurbishment of existing technology-based equipment and innovative projects for the use of technology in education) - $321 annually</c:v>
                </c:pt>
                <c:pt idx="3">
                  <c:v>Student Center Operations Fee (Funds operations of the Student Center) - $80</c:v>
                </c:pt>
                <c:pt idx="4">
                  <c:v>Recreation Facility Fee (Funds debt service payments on the Campus Recreation Center building) - $144 annually</c:v>
                </c:pt>
                <c:pt idx="5">
                  <c:v>Transportation Fee (Funds operations of the Tech Trolley, Stinger, and Stingerette services) - $227 annually</c:v>
                </c:pt>
                <c:pt idx="6">
                  <c:v>Student Activity Fee (Funds student organizations) - $100 annually</c:v>
                </c:pt>
                <c:pt idx="7">
                  <c:v>Special Institutional Fee (Funds a portion of Georgia Tech academic operations) - $1,032 annually for on campus students / $582 annually for online students</c:v>
                </c:pt>
                <c:pt idx="8">
                  <c:v>Athletic Fee (Funds a portion of the Georgia Tech Athletic Association budget) - $296 annually</c:v>
                </c:pt>
              </c:strCache>
            </c:strRef>
          </c:cat>
          <c:val>
            <c:numRef>
              <c:f>Sheet1!$D$2:$D$10</c:f>
              <c:numCache>
                <c:formatCode>0%</c:formatCode>
                <c:ptCount val="9"/>
                <c:pt idx="0">
                  <c:v>0.49655172413793103</c:v>
                </c:pt>
                <c:pt idx="1">
                  <c:v>0.44519230769230766</c:v>
                </c:pt>
                <c:pt idx="2">
                  <c:v>0.36641697877652935</c:v>
                </c:pt>
                <c:pt idx="3">
                  <c:v>0.30739673390970224</c:v>
                </c:pt>
                <c:pt idx="4">
                  <c:v>0.29883945841392651</c:v>
                </c:pt>
                <c:pt idx="5">
                  <c:v>0.28366762177650429</c:v>
                </c:pt>
                <c:pt idx="6">
                  <c:v>0.26685934489402696</c:v>
                </c:pt>
                <c:pt idx="7">
                  <c:v>0.26356094447989792</c:v>
                </c:pt>
                <c:pt idx="8">
                  <c:v>0.12620423892100194</c:v>
                </c:pt>
              </c:numCache>
            </c:numRef>
          </c:val>
          <c:extLst>
            <c:ext xmlns:c16="http://schemas.microsoft.com/office/drawing/2014/chart" uri="{C3380CC4-5D6E-409C-BE32-E72D297353CC}">
              <c16:uniqueId val="{00000002-9279-704D-9E33-6DF7809C2FCB}"/>
            </c:ext>
          </c:extLst>
        </c:ser>
        <c:dLbls>
          <c:showLegendKey val="0"/>
          <c:showVal val="0"/>
          <c:showCatName val="0"/>
          <c:showSerName val="0"/>
          <c:showPercent val="0"/>
          <c:showBubbleSize val="0"/>
        </c:dLbls>
        <c:gapWidth val="50"/>
        <c:overlap val="100"/>
        <c:axId val="-2023112584"/>
        <c:axId val="-2023109560"/>
      </c:barChart>
      <c:catAx>
        <c:axId val="-2023112584"/>
        <c:scaling>
          <c:orientation val="maxMin"/>
        </c:scaling>
        <c:delete val="0"/>
        <c:axPos val="l"/>
        <c:numFmt formatCode="General" sourceLinked="0"/>
        <c:majorTickMark val="out"/>
        <c:minorTickMark val="none"/>
        <c:tickLblPos val="nextTo"/>
        <c:txPr>
          <a:bodyPr/>
          <a:lstStyle/>
          <a:p>
            <a:pPr>
              <a:defRPr sz="1000"/>
            </a:pPr>
            <a:endParaRPr lang="en-US"/>
          </a:p>
        </c:txPr>
        <c:crossAx val="-2023109560"/>
        <c:crosses val="autoZero"/>
        <c:auto val="1"/>
        <c:lblAlgn val="ctr"/>
        <c:lblOffset val="100"/>
        <c:noMultiLvlLbl val="0"/>
      </c:catAx>
      <c:valAx>
        <c:axId val="-2023109560"/>
        <c:scaling>
          <c:orientation val="minMax"/>
          <c:max val="1"/>
          <c:min val="0"/>
        </c:scaling>
        <c:delete val="1"/>
        <c:axPos val="t"/>
        <c:numFmt formatCode="0%" sourceLinked="1"/>
        <c:majorTickMark val="out"/>
        <c:minorTickMark val="none"/>
        <c:tickLblPos val="nextTo"/>
        <c:crossAx val="-2023112584"/>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Evaluating University Resources – All Students</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Health care services (Stamps)</c:v>
                </c:pt>
                <c:pt idx="1">
                  <c:v>Campus Recreation Center</c:v>
                </c:pt>
                <c:pt idx="2">
                  <c:v>Georgia Tech student health insurance</c:v>
                </c:pt>
                <c:pt idx="3">
                  <c:v>Office of International Education</c:v>
                </c:pt>
                <c:pt idx="4">
                  <c:v>Research facilities (laboratories, instrumentation, infrastructure, etc.)</c:v>
                </c:pt>
                <c:pt idx="5">
                  <c:v>Library facilities</c:v>
                </c:pt>
                <c:pt idx="6">
                  <c:v>Center for Teaching and Learning (CTL)</c:v>
                </c:pt>
                <c:pt idx="7">
                  <c:v>Graduate Studies office</c:v>
                </c:pt>
                <c:pt idx="8">
                  <c:v>Student Center</c:v>
                </c:pt>
                <c:pt idx="9">
                  <c:v>Center for Career Discovery and Development (formerly “Career Services” and “Department of Professional Practice”)</c:v>
                </c:pt>
              </c:strCache>
            </c:strRef>
          </c:cat>
          <c:val>
            <c:numRef>
              <c:f>Sheet1!$B$2:$B$11</c:f>
              <c:numCache>
                <c:formatCode>0%</c:formatCode>
                <c:ptCount val="10"/>
                <c:pt idx="0">
                  <c:v>0.13651498335183129</c:v>
                </c:pt>
                <c:pt idx="1">
                  <c:v>0.12082853855005754</c:v>
                </c:pt>
                <c:pt idx="2">
                  <c:v>0.18853503184713377</c:v>
                </c:pt>
                <c:pt idx="3">
                  <c:v>0.18609022556390978</c:v>
                </c:pt>
                <c:pt idx="4">
                  <c:v>0.15734265734265734</c:v>
                </c:pt>
                <c:pt idx="5">
                  <c:v>0.20594965675057209</c:v>
                </c:pt>
                <c:pt idx="6">
                  <c:v>0.20430107526881722</c:v>
                </c:pt>
                <c:pt idx="7">
                  <c:v>0.22580645161290322</c:v>
                </c:pt>
                <c:pt idx="8">
                  <c:v>0.20452099031216361</c:v>
                </c:pt>
                <c:pt idx="9">
                  <c:v>0.27941176470588236</c:v>
                </c:pt>
              </c:numCache>
            </c:numRef>
          </c:val>
          <c:extLst>
            <c:ext xmlns:c16="http://schemas.microsoft.com/office/drawing/2014/chart" uri="{C3380CC4-5D6E-409C-BE32-E72D297353CC}">
              <c16:uniqueId val="{00000000-09CE-A940-B34E-9C921F8822BF}"/>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Health care services (Stamps)</c:v>
                </c:pt>
                <c:pt idx="1">
                  <c:v>Campus Recreation Center</c:v>
                </c:pt>
                <c:pt idx="2">
                  <c:v>Georgia Tech student health insurance</c:v>
                </c:pt>
                <c:pt idx="3">
                  <c:v>Office of International Education</c:v>
                </c:pt>
                <c:pt idx="4">
                  <c:v>Research facilities (laboratories, instrumentation, infrastructure, etc.)</c:v>
                </c:pt>
                <c:pt idx="5">
                  <c:v>Library facilities</c:v>
                </c:pt>
                <c:pt idx="6">
                  <c:v>Center for Teaching and Learning (CTL)</c:v>
                </c:pt>
                <c:pt idx="7">
                  <c:v>Graduate Studies office</c:v>
                </c:pt>
                <c:pt idx="8">
                  <c:v>Student Center</c:v>
                </c:pt>
                <c:pt idx="9">
                  <c:v>Center for Career Discovery and Development (formerly “Career Services” and “Department of Professional Practice”)</c:v>
                </c:pt>
              </c:strCache>
            </c:strRef>
          </c:cat>
          <c:val>
            <c:numRef>
              <c:f>Sheet1!$C$2:$C$11</c:f>
              <c:numCache>
                <c:formatCode>0%</c:formatCode>
                <c:ptCount val="10"/>
                <c:pt idx="0">
                  <c:v>0.15871254162042175</c:v>
                </c:pt>
                <c:pt idx="1">
                  <c:v>0.1806674338319908</c:v>
                </c:pt>
                <c:pt idx="2">
                  <c:v>0.17834394904458598</c:v>
                </c:pt>
                <c:pt idx="3">
                  <c:v>0.18233082706766918</c:v>
                </c:pt>
                <c:pt idx="4">
                  <c:v>0.21911421911421911</c:v>
                </c:pt>
                <c:pt idx="5">
                  <c:v>0.21052631578947367</c:v>
                </c:pt>
                <c:pt idx="6">
                  <c:v>0.22795698924731184</c:v>
                </c:pt>
                <c:pt idx="7">
                  <c:v>0.22580645161290322</c:v>
                </c:pt>
                <c:pt idx="8">
                  <c:v>0.29924650161463939</c:v>
                </c:pt>
                <c:pt idx="9">
                  <c:v>0.22794117647058823</c:v>
                </c:pt>
              </c:numCache>
            </c:numRef>
          </c:val>
          <c:extLst>
            <c:ext xmlns:c16="http://schemas.microsoft.com/office/drawing/2014/chart" uri="{C3380CC4-5D6E-409C-BE32-E72D297353CC}">
              <c16:uniqueId val="{00000001-09CE-A940-B34E-9C921F8822BF}"/>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Health care services (Stamps)</c:v>
                </c:pt>
                <c:pt idx="1">
                  <c:v>Campus Recreation Center</c:v>
                </c:pt>
                <c:pt idx="2">
                  <c:v>Georgia Tech student health insurance</c:v>
                </c:pt>
                <c:pt idx="3">
                  <c:v>Office of International Education</c:v>
                </c:pt>
                <c:pt idx="4">
                  <c:v>Research facilities (laboratories, instrumentation, infrastructure, etc.)</c:v>
                </c:pt>
                <c:pt idx="5">
                  <c:v>Library facilities</c:v>
                </c:pt>
                <c:pt idx="6">
                  <c:v>Center for Teaching and Learning (CTL)</c:v>
                </c:pt>
                <c:pt idx="7">
                  <c:v>Graduate Studies office</c:v>
                </c:pt>
                <c:pt idx="8">
                  <c:v>Student Center</c:v>
                </c:pt>
                <c:pt idx="9">
                  <c:v>Center for Career Discovery and Development (formerly “Career Services” and “Department of Professional Practice”)</c:v>
                </c:pt>
              </c:strCache>
            </c:strRef>
          </c:cat>
          <c:val>
            <c:numRef>
              <c:f>Sheet1!$D$2:$D$11</c:f>
              <c:numCache>
                <c:formatCode>0%</c:formatCode>
                <c:ptCount val="10"/>
                <c:pt idx="0">
                  <c:v>0.70477247502774698</c:v>
                </c:pt>
                <c:pt idx="1">
                  <c:v>0.69850402761795172</c:v>
                </c:pt>
                <c:pt idx="2">
                  <c:v>0.63312101910828023</c:v>
                </c:pt>
                <c:pt idx="3">
                  <c:v>0.63157894736842102</c:v>
                </c:pt>
                <c:pt idx="4">
                  <c:v>0.62354312354312358</c:v>
                </c:pt>
                <c:pt idx="5">
                  <c:v>0.58352402745995424</c:v>
                </c:pt>
                <c:pt idx="6">
                  <c:v>0.56774193548387097</c:v>
                </c:pt>
                <c:pt idx="7">
                  <c:v>0.54838709677419351</c:v>
                </c:pt>
                <c:pt idx="8">
                  <c:v>0.49623250807319697</c:v>
                </c:pt>
                <c:pt idx="9">
                  <c:v>0.49264705882352944</c:v>
                </c:pt>
              </c:numCache>
            </c:numRef>
          </c:val>
          <c:extLst>
            <c:ext xmlns:c16="http://schemas.microsoft.com/office/drawing/2014/chart" uri="{C3380CC4-5D6E-409C-BE32-E72D297353CC}">
              <c16:uniqueId val="{00000002-09CE-A940-B34E-9C921F8822BF}"/>
            </c:ext>
          </c:extLst>
        </c:ser>
        <c:dLbls>
          <c:showLegendKey val="0"/>
          <c:showVal val="0"/>
          <c:showCatName val="0"/>
          <c:showSerName val="0"/>
          <c:showPercent val="0"/>
          <c:showBubbleSize val="0"/>
        </c:dLbls>
        <c:gapWidth val="50"/>
        <c:overlap val="100"/>
        <c:axId val="-2015717560"/>
        <c:axId val="-2015714536"/>
      </c:barChart>
      <c:catAx>
        <c:axId val="-2015717560"/>
        <c:scaling>
          <c:orientation val="maxMin"/>
        </c:scaling>
        <c:delete val="0"/>
        <c:axPos val="l"/>
        <c:numFmt formatCode="General" sourceLinked="0"/>
        <c:majorTickMark val="out"/>
        <c:minorTickMark val="none"/>
        <c:tickLblPos val="nextTo"/>
        <c:txPr>
          <a:bodyPr/>
          <a:lstStyle/>
          <a:p>
            <a:pPr>
              <a:defRPr sz="1000"/>
            </a:pPr>
            <a:endParaRPr lang="en-US"/>
          </a:p>
        </c:txPr>
        <c:crossAx val="-2015714536"/>
        <c:crosses val="autoZero"/>
        <c:auto val="1"/>
        <c:lblAlgn val="ctr"/>
        <c:lblOffset val="100"/>
        <c:noMultiLvlLbl val="0"/>
      </c:catAx>
      <c:valAx>
        <c:axId val="-2015714536"/>
        <c:scaling>
          <c:orientation val="minMax"/>
          <c:max val="1"/>
          <c:min val="0"/>
        </c:scaling>
        <c:delete val="1"/>
        <c:axPos val="t"/>
        <c:numFmt formatCode="0%" sourceLinked="1"/>
        <c:majorTickMark val="out"/>
        <c:minorTickMark val="none"/>
        <c:tickLblPos val="nextTo"/>
        <c:crossAx val="-2015717560"/>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Evaluating University Resources – All Students</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Communications Center</c:v>
                </c:pt>
                <c:pt idx="1">
                  <c:v>Graduate Student Government</c:v>
                </c:pt>
                <c:pt idx="2">
                  <c:v>Campus transportation services</c:v>
                </c:pt>
                <c:pt idx="3">
                  <c:v>Office of Minority Educational Development (OMED Educational Services)</c:v>
                </c:pt>
                <c:pt idx="4">
                  <c:v>Office of Scholarships and Financial Aid</c:v>
                </c:pt>
                <c:pt idx="5">
                  <c:v>Counseling Center</c:v>
                </c:pt>
                <c:pt idx="6">
                  <c:v>Fellowships Office</c:v>
                </c:pt>
                <c:pt idx="7">
                  <c:v>Graduate student housing</c:v>
                </c:pt>
                <c:pt idx="8">
                  <c:v>Child care services</c:v>
                </c:pt>
              </c:strCache>
            </c:strRef>
          </c:cat>
          <c:val>
            <c:numRef>
              <c:f>Sheet1!$B$2:$B$10</c:f>
              <c:numCache>
                <c:formatCode>0%</c:formatCode>
                <c:ptCount val="9"/>
                <c:pt idx="0">
                  <c:v>0.27478753541076489</c:v>
                </c:pt>
                <c:pt idx="1">
                  <c:v>0.32741617357001973</c:v>
                </c:pt>
                <c:pt idx="2">
                  <c:v>0.34977578475336324</c:v>
                </c:pt>
                <c:pt idx="3">
                  <c:v>0.3807531380753138</c:v>
                </c:pt>
                <c:pt idx="4">
                  <c:v>0.38185654008438819</c:v>
                </c:pt>
                <c:pt idx="5">
                  <c:v>0.4263392857142857</c:v>
                </c:pt>
                <c:pt idx="6">
                  <c:v>0.43916913946587538</c:v>
                </c:pt>
                <c:pt idx="7">
                  <c:v>0.5</c:v>
                </c:pt>
                <c:pt idx="8">
                  <c:v>0.48795180722891568</c:v>
                </c:pt>
              </c:numCache>
            </c:numRef>
          </c:val>
          <c:extLst>
            <c:ext xmlns:c16="http://schemas.microsoft.com/office/drawing/2014/chart" uri="{C3380CC4-5D6E-409C-BE32-E72D297353CC}">
              <c16:uniqueId val="{00000000-09CE-A940-B34E-9C921F8822BF}"/>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Communications Center</c:v>
                </c:pt>
                <c:pt idx="1">
                  <c:v>Graduate Student Government</c:v>
                </c:pt>
                <c:pt idx="2">
                  <c:v>Campus transportation services</c:v>
                </c:pt>
                <c:pt idx="3">
                  <c:v>Office of Minority Educational Development (OMED Educational Services)</c:v>
                </c:pt>
                <c:pt idx="4">
                  <c:v>Office of Scholarships and Financial Aid</c:v>
                </c:pt>
                <c:pt idx="5">
                  <c:v>Counseling Center</c:v>
                </c:pt>
                <c:pt idx="6">
                  <c:v>Fellowships Office</c:v>
                </c:pt>
                <c:pt idx="7">
                  <c:v>Graduate student housing</c:v>
                </c:pt>
                <c:pt idx="8">
                  <c:v>Child care services</c:v>
                </c:pt>
              </c:strCache>
            </c:strRef>
          </c:cat>
          <c:val>
            <c:numRef>
              <c:f>Sheet1!$C$2:$C$10</c:f>
              <c:numCache>
                <c:formatCode>0%</c:formatCode>
                <c:ptCount val="9"/>
                <c:pt idx="0">
                  <c:v>0.2719546742209632</c:v>
                </c:pt>
                <c:pt idx="1">
                  <c:v>0.26824457593688361</c:v>
                </c:pt>
                <c:pt idx="2">
                  <c:v>0.25</c:v>
                </c:pt>
                <c:pt idx="3">
                  <c:v>0.23430962343096234</c:v>
                </c:pt>
                <c:pt idx="4">
                  <c:v>0.23628691983122363</c:v>
                </c:pt>
                <c:pt idx="5">
                  <c:v>0.20982142857142858</c:v>
                </c:pt>
                <c:pt idx="6">
                  <c:v>0.21068249258160238</c:v>
                </c:pt>
                <c:pt idx="7">
                  <c:v>0.18446601941747573</c:v>
                </c:pt>
                <c:pt idx="8">
                  <c:v>0.19879518072289157</c:v>
                </c:pt>
              </c:numCache>
            </c:numRef>
          </c:val>
          <c:extLst>
            <c:ext xmlns:c16="http://schemas.microsoft.com/office/drawing/2014/chart" uri="{C3380CC4-5D6E-409C-BE32-E72D297353CC}">
              <c16:uniqueId val="{00000001-09CE-A940-B34E-9C921F8822BF}"/>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Communications Center</c:v>
                </c:pt>
                <c:pt idx="1">
                  <c:v>Graduate Student Government</c:v>
                </c:pt>
                <c:pt idx="2">
                  <c:v>Campus transportation services</c:v>
                </c:pt>
                <c:pt idx="3">
                  <c:v>Office of Minority Educational Development (OMED Educational Services)</c:v>
                </c:pt>
                <c:pt idx="4">
                  <c:v>Office of Scholarships and Financial Aid</c:v>
                </c:pt>
                <c:pt idx="5">
                  <c:v>Counseling Center</c:v>
                </c:pt>
                <c:pt idx="6">
                  <c:v>Fellowships Office</c:v>
                </c:pt>
                <c:pt idx="7">
                  <c:v>Graduate student housing</c:v>
                </c:pt>
                <c:pt idx="8">
                  <c:v>Child care services</c:v>
                </c:pt>
              </c:strCache>
            </c:strRef>
          </c:cat>
          <c:val>
            <c:numRef>
              <c:f>Sheet1!$D$2:$D$10</c:f>
              <c:numCache>
                <c:formatCode>0%</c:formatCode>
                <c:ptCount val="9"/>
                <c:pt idx="0">
                  <c:v>0.45325779036827196</c:v>
                </c:pt>
                <c:pt idx="1">
                  <c:v>0.40433925049309666</c:v>
                </c:pt>
                <c:pt idx="2">
                  <c:v>0.40022421524663676</c:v>
                </c:pt>
                <c:pt idx="3">
                  <c:v>0.38493723849372385</c:v>
                </c:pt>
                <c:pt idx="4">
                  <c:v>0.38185654008438819</c:v>
                </c:pt>
                <c:pt idx="5">
                  <c:v>0.3638392857142857</c:v>
                </c:pt>
                <c:pt idx="6">
                  <c:v>0.35014836795252224</c:v>
                </c:pt>
                <c:pt idx="7">
                  <c:v>0.3155339805825243</c:v>
                </c:pt>
                <c:pt idx="8">
                  <c:v>0.31325301204819278</c:v>
                </c:pt>
              </c:numCache>
            </c:numRef>
          </c:val>
          <c:extLst>
            <c:ext xmlns:c16="http://schemas.microsoft.com/office/drawing/2014/chart" uri="{C3380CC4-5D6E-409C-BE32-E72D297353CC}">
              <c16:uniqueId val="{00000002-09CE-A940-B34E-9C921F8822BF}"/>
            </c:ext>
          </c:extLst>
        </c:ser>
        <c:dLbls>
          <c:showLegendKey val="0"/>
          <c:showVal val="0"/>
          <c:showCatName val="0"/>
          <c:showSerName val="0"/>
          <c:showPercent val="0"/>
          <c:showBubbleSize val="0"/>
        </c:dLbls>
        <c:gapWidth val="50"/>
        <c:overlap val="100"/>
        <c:axId val="-2015717560"/>
        <c:axId val="-2015714536"/>
      </c:barChart>
      <c:catAx>
        <c:axId val="-2015717560"/>
        <c:scaling>
          <c:orientation val="maxMin"/>
        </c:scaling>
        <c:delete val="0"/>
        <c:axPos val="l"/>
        <c:numFmt formatCode="General" sourceLinked="0"/>
        <c:majorTickMark val="out"/>
        <c:minorTickMark val="none"/>
        <c:tickLblPos val="nextTo"/>
        <c:txPr>
          <a:bodyPr/>
          <a:lstStyle/>
          <a:p>
            <a:pPr>
              <a:defRPr sz="1000"/>
            </a:pPr>
            <a:endParaRPr lang="en-US"/>
          </a:p>
        </c:txPr>
        <c:crossAx val="-2015714536"/>
        <c:crosses val="autoZero"/>
        <c:auto val="1"/>
        <c:lblAlgn val="ctr"/>
        <c:lblOffset val="100"/>
        <c:noMultiLvlLbl val="0"/>
      </c:catAx>
      <c:valAx>
        <c:axId val="-2015714536"/>
        <c:scaling>
          <c:orientation val="minMax"/>
          <c:max val="1"/>
          <c:min val="0"/>
        </c:scaling>
        <c:delete val="1"/>
        <c:axPos val="t"/>
        <c:numFmt formatCode="0%" sourceLinked="1"/>
        <c:majorTickMark val="out"/>
        <c:minorTickMark val="none"/>
        <c:tickLblPos val="nextTo"/>
        <c:crossAx val="-2015717560"/>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tx>
        <c:rich>
          <a:bodyPr/>
          <a:lstStyle/>
          <a:p>
            <a:pPr>
              <a:defRPr sz="1200"/>
            </a:pPr>
            <a:r>
              <a:rPr lang="en-US" sz="1200" dirty="0"/>
              <a:t>MASTER’S CAMPUS</a:t>
            </a:r>
          </a:p>
          <a:p>
            <a:pPr>
              <a:defRPr sz="1200"/>
            </a:pPr>
            <a:r>
              <a:rPr lang="en-US" sz="1000" dirty="0"/>
              <a:t>Impact of Quality of</a:t>
            </a:r>
            <a:br>
              <a:rPr lang="en-US" sz="1000" dirty="0"/>
            </a:br>
            <a:r>
              <a:rPr lang="en-US" sz="1000" dirty="0"/>
              <a:t>Graduate Student Experience</a:t>
            </a:r>
            <a:br>
              <a:rPr lang="en-US" sz="1000" dirty="0"/>
            </a:br>
            <a:r>
              <a:rPr lang="en-US" sz="1000" dirty="0"/>
              <a:t>within Program of Study</a:t>
            </a:r>
            <a:br>
              <a:rPr lang="en-US" sz="1000" dirty="0"/>
            </a:br>
            <a:r>
              <a:rPr lang="en-US" sz="1000" dirty="0"/>
              <a:t>on</a:t>
            </a:r>
            <a:r>
              <a:rPr lang="en-US" sz="1000" baseline="0" dirty="0"/>
              <a:t> </a:t>
            </a:r>
            <a:r>
              <a:rPr lang="en-US" sz="1000" dirty="0"/>
              <a:t>Likely</a:t>
            </a:r>
            <a:r>
              <a:rPr lang="en-US" sz="1000" baseline="0" dirty="0"/>
              <a:t> to Recommend</a:t>
            </a:r>
            <a:endParaRPr lang="en-US" sz="1000" dirty="0"/>
          </a:p>
        </c:rich>
      </c:tx>
      <c:overlay val="0"/>
    </c:title>
    <c:autoTitleDeleted val="0"/>
    <c:plotArea>
      <c:layout/>
      <c:barChart>
        <c:barDir val="col"/>
        <c:grouping val="clustered"/>
        <c:varyColors val="0"/>
        <c:ser>
          <c:idx val="0"/>
          <c:order val="0"/>
          <c:tx>
            <c:strRef>
              <c:f>Sheet1!$B$1</c:f>
              <c:strCache>
                <c:ptCount val="1"/>
                <c:pt idx="0">
                  <c:v>%</c:v>
                </c:pt>
              </c:strCache>
            </c:strRef>
          </c:tx>
          <c:spPr>
            <a:gradFill flip="none" rotWithShape="1">
              <a:gsLst>
                <a:gs pos="0">
                  <a:schemeClr val="tx1">
                    <a:alpha val="75000"/>
                  </a:schemeClr>
                </a:gs>
                <a:gs pos="100000">
                  <a:schemeClr val="tx1">
                    <a:alpha val="75000"/>
                  </a:schemeClr>
                </a:gs>
                <a:gs pos="50000">
                  <a:srgbClr val="FF0000"/>
                </a:gs>
              </a:gsLst>
              <a:lin ang="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Rating of 10</c:v>
                </c:pt>
                <c:pt idx="1">
                  <c:v>Rating of 9</c:v>
                </c:pt>
                <c:pt idx="2">
                  <c:v>Rating of 8</c:v>
                </c:pt>
                <c:pt idx="3">
                  <c:v>Rating of 7</c:v>
                </c:pt>
                <c:pt idx="4">
                  <c:v>Rating of 6</c:v>
                </c:pt>
                <c:pt idx="5">
                  <c:v>Rating of 1-5</c:v>
                </c:pt>
              </c:strCache>
            </c:strRef>
          </c:cat>
          <c:val>
            <c:numRef>
              <c:f>Sheet1!$B$2:$B$7</c:f>
              <c:numCache>
                <c:formatCode>0%</c:formatCode>
                <c:ptCount val="6"/>
                <c:pt idx="0">
                  <c:v>0.9859154929577465</c:v>
                </c:pt>
                <c:pt idx="1">
                  <c:v>0.9726027397260274</c:v>
                </c:pt>
                <c:pt idx="2">
                  <c:v>0.875</c:v>
                </c:pt>
                <c:pt idx="3">
                  <c:v>0.61111111111111116</c:v>
                </c:pt>
                <c:pt idx="4">
                  <c:v>0.2</c:v>
                </c:pt>
                <c:pt idx="5">
                  <c:v>5.1724137931034482E-2</c:v>
                </c:pt>
              </c:numCache>
            </c:numRef>
          </c:val>
          <c:extLst>
            <c:ext xmlns:c16="http://schemas.microsoft.com/office/drawing/2014/chart" uri="{C3380CC4-5D6E-409C-BE32-E72D297353CC}">
              <c16:uniqueId val="{00000000-C968-834E-8261-2BBAFCDB5CED}"/>
            </c:ext>
          </c:extLst>
        </c:ser>
        <c:dLbls>
          <c:showLegendKey val="0"/>
          <c:showVal val="1"/>
          <c:showCatName val="0"/>
          <c:showSerName val="0"/>
          <c:showPercent val="0"/>
          <c:showBubbleSize val="0"/>
        </c:dLbls>
        <c:gapWidth val="50"/>
        <c:axId val="2087406888"/>
        <c:axId val="2087408584"/>
      </c:barChart>
      <c:catAx>
        <c:axId val="2087406888"/>
        <c:scaling>
          <c:orientation val="minMax"/>
        </c:scaling>
        <c:delete val="0"/>
        <c:axPos val="b"/>
        <c:title>
          <c:tx>
            <c:rich>
              <a:bodyPr/>
              <a:lstStyle/>
              <a:p>
                <a:pPr>
                  <a:defRPr sz="1000"/>
                </a:pPr>
                <a:r>
                  <a:rPr lang="en-US" sz="1000" dirty="0"/>
                  <a:t>Rating</a:t>
                </a:r>
                <a:r>
                  <a:rPr lang="en-US" sz="1000" baseline="0" dirty="0"/>
                  <a:t> for </a:t>
                </a:r>
                <a:r>
                  <a:rPr lang="en-US" sz="1000" dirty="0"/>
                  <a:t>Quality</a:t>
                </a:r>
                <a:r>
                  <a:rPr lang="en-US" sz="1000" baseline="0" dirty="0"/>
                  <a:t> of Experience</a:t>
                </a:r>
                <a:endParaRPr lang="en-US" sz="1000" dirty="0"/>
              </a:p>
            </c:rich>
          </c:tx>
          <c:overlay val="0"/>
        </c:title>
        <c:numFmt formatCode="General" sourceLinked="0"/>
        <c:majorTickMark val="out"/>
        <c:minorTickMark val="none"/>
        <c:tickLblPos val="nextTo"/>
        <c:txPr>
          <a:bodyPr/>
          <a:lstStyle/>
          <a:p>
            <a:pPr>
              <a:defRPr sz="800" b="1"/>
            </a:pPr>
            <a:endParaRPr lang="en-US"/>
          </a:p>
        </c:txPr>
        <c:crossAx val="2087408584"/>
        <c:crosses val="autoZero"/>
        <c:auto val="1"/>
        <c:lblAlgn val="ctr"/>
        <c:lblOffset val="100"/>
        <c:noMultiLvlLbl val="0"/>
      </c:catAx>
      <c:valAx>
        <c:axId val="2087408584"/>
        <c:scaling>
          <c:orientation val="minMax"/>
          <c:max val="1.1000000000000001"/>
          <c:min val="0"/>
        </c:scaling>
        <c:delete val="1"/>
        <c:axPos val="l"/>
        <c:title>
          <c:tx>
            <c:rich>
              <a:bodyPr rot="-5400000" vert="horz"/>
              <a:lstStyle/>
              <a:p>
                <a:pPr>
                  <a:defRPr sz="1000"/>
                </a:pPr>
                <a:r>
                  <a:rPr lang="en-US" sz="1000" dirty="0"/>
                  <a:t>Likely to Recommend (8-10 Rating)</a:t>
                </a:r>
              </a:p>
            </c:rich>
          </c:tx>
          <c:overlay val="0"/>
        </c:title>
        <c:numFmt formatCode="0%" sourceLinked="1"/>
        <c:majorTickMark val="out"/>
        <c:minorTickMark val="none"/>
        <c:tickLblPos val="nextTo"/>
        <c:crossAx val="20874068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 Mentioning</a:t>
            </a:r>
            <a:r>
              <a:rPr lang="en-US" sz="1200" baseline="0" dirty="0"/>
              <a:t> Interest in On-Campus Resource – All Students</a:t>
            </a:r>
            <a:endParaRPr lang="en-US" sz="1200" dirty="0"/>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rgbClr val="000000"/>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Sheet1!$A$2:$A$15</c:f>
              <c:strCache>
                <c:ptCount val="14"/>
                <c:pt idx="0">
                  <c:v>Library facilities</c:v>
                </c:pt>
                <c:pt idx="1">
                  <c:v>Graduate Studies office</c:v>
                </c:pt>
                <c:pt idx="2">
                  <c:v>Center for Career Discovery and Development (formerly “Career Services” and “Department of Professional Practice”)</c:v>
                </c:pt>
                <c:pt idx="3">
                  <c:v>Student Center</c:v>
                </c:pt>
                <c:pt idx="4">
                  <c:v>Counseling Center</c:v>
                </c:pt>
                <c:pt idx="5">
                  <c:v>Health care services (Stamps)</c:v>
                </c:pt>
                <c:pt idx="6">
                  <c:v>Georgia Tech student health insurance</c:v>
                </c:pt>
                <c:pt idx="7">
                  <c:v>Office of Scholarships and Financial Aid</c:v>
                </c:pt>
                <c:pt idx="8">
                  <c:v>Center for Teaching and Learning (CTL)</c:v>
                </c:pt>
                <c:pt idx="9">
                  <c:v>Communications Center</c:v>
                </c:pt>
                <c:pt idx="10">
                  <c:v>Office of International Education</c:v>
                </c:pt>
                <c:pt idx="11">
                  <c:v>Graduate Student Government Association</c:v>
                </c:pt>
                <c:pt idx="12">
                  <c:v>Office of Minority Educational Development (OMED Educational Services)</c:v>
                </c:pt>
                <c:pt idx="13">
                  <c:v>Other</c:v>
                </c:pt>
              </c:strCache>
            </c:strRef>
          </c:cat>
          <c:val>
            <c:numRef>
              <c:f>Sheet1!$B$2:$B$15</c:f>
              <c:numCache>
                <c:formatCode>0%</c:formatCode>
                <c:ptCount val="14"/>
                <c:pt idx="0">
                  <c:v>0.65555555555555556</c:v>
                </c:pt>
                <c:pt idx="1">
                  <c:v>0.37777777777777777</c:v>
                </c:pt>
                <c:pt idx="2">
                  <c:v>0.33333333333333331</c:v>
                </c:pt>
                <c:pt idx="3">
                  <c:v>0.26666666666666666</c:v>
                </c:pt>
                <c:pt idx="4">
                  <c:v>0.16666666666666666</c:v>
                </c:pt>
                <c:pt idx="5">
                  <c:v>0.12222222222222222</c:v>
                </c:pt>
                <c:pt idx="6">
                  <c:v>0.1111111111111111</c:v>
                </c:pt>
                <c:pt idx="7">
                  <c:v>0.1111111111111111</c:v>
                </c:pt>
                <c:pt idx="8">
                  <c:v>0.1</c:v>
                </c:pt>
                <c:pt idx="9">
                  <c:v>7.7777777777777779E-2</c:v>
                </c:pt>
                <c:pt idx="10">
                  <c:v>5.5555555555555552E-2</c:v>
                </c:pt>
                <c:pt idx="11">
                  <c:v>4.4444444444444446E-2</c:v>
                </c:pt>
                <c:pt idx="12">
                  <c:v>4.4444444444444446E-2</c:v>
                </c:pt>
                <c:pt idx="13">
                  <c:v>0.13333333333333333</c:v>
                </c:pt>
              </c:numCache>
            </c:numRef>
          </c:val>
          <c:extLst>
            <c:ext xmlns:c16="http://schemas.microsoft.com/office/drawing/2014/chart" uri="{C3380CC4-5D6E-409C-BE32-E72D297353CC}">
              <c16:uniqueId val="{00000000-16A7-BA45-B4D3-9E012B4414AA}"/>
            </c:ext>
          </c:extLst>
        </c:ser>
        <c:dLbls>
          <c:showLegendKey val="0"/>
          <c:showVal val="0"/>
          <c:showCatName val="0"/>
          <c:showSerName val="0"/>
          <c:showPercent val="0"/>
          <c:showBubbleSize val="0"/>
        </c:dLbls>
        <c:gapWidth val="50"/>
        <c:axId val="-2034634984"/>
        <c:axId val="-2034632008"/>
      </c:barChart>
      <c:catAx>
        <c:axId val="-2034634984"/>
        <c:scaling>
          <c:orientation val="maxMin"/>
        </c:scaling>
        <c:delete val="0"/>
        <c:axPos val="l"/>
        <c:numFmt formatCode="General" sourceLinked="0"/>
        <c:majorTickMark val="out"/>
        <c:minorTickMark val="none"/>
        <c:tickLblPos val="nextTo"/>
        <c:txPr>
          <a:bodyPr/>
          <a:lstStyle/>
          <a:p>
            <a:pPr>
              <a:defRPr sz="1000"/>
            </a:pPr>
            <a:endParaRPr lang="en-US"/>
          </a:p>
        </c:txPr>
        <c:crossAx val="-2034632008"/>
        <c:crosses val="autoZero"/>
        <c:auto val="1"/>
        <c:lblAlgn val="ctr"/>
        <c:lblOffset val="100"/>
        <c:noMultiLvlLbl val="0"/>
      </c:catAx>
      <c:valAx>
        <c:axId val="-2034632008"/>
        <c:scaling>
          <c:orientation val="minMax"/>
          <c:max val="1"/>
          <c:min val="0"/>
        </c:scaling>
        <c:delete val="1"/>
        <c:axPos val="t"/>
        <c:numFmt formatCode="0%" sourceLinked="1"/>
        <c:majorTickMark val="out"/>
        <c:minorTickMark val="none"/>
        <c:tickLblPos val="nextTo"/>
        <c:crossAx val="-20346349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Attitudes Regarding School Experience</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I am optimistic about my post-graduation career prospects.</c:v>
                </c:pt>
                <c:pt idx="1">
                  <c:v>I have enough good opportunities to participate in campus social events that are open to all graduate students.</c:v>
                </c:pt>
                <c:pt idx="2">
                  <c:v>I feel isolated in my program or lab, with few opportunities to network with Georgia Tech students beyond my program of study.</c:v>
                </c:pt>
              </c:strCache>
            </c:strRef>
          </c:cat>
          <c:val>
            <c:numRef>
              <c:f>Sheet1!$B$2:$B$4</c:f>
              <c:numCache>
                <c:formatCode>0%</c:formatCode>
                <c:ptCount val="3"/>
                <c:pt idx="0">
                  <c:v>0.18311607697082558</c:v>
                </c:pt>
                <c:pt idx="1">
                  <c:v>0.36211031175059955</c:v>
                </c:pt>
                <c:pt idx="2">
                  <c:v>0.43465491923641703</c:v>
                </c:pt>
              </c:numCache>
            </c:numRef>
          </c:val>
          <c:extLst>
            <c:ext xmlns:c16="http://schemas.microsoft.com/office/drawing/2014/chart" uri="{C3380CC4-5D6E-409C-BE32-E72D297353CC}">
              <c16:uniqueId val="{00000000-0819-5E4A-83FE-EFAEBD95859F}"/>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I am optimistic about my post-graduation career prospects.</c:v>
                </c:pt>
                <c:pt idx="1">
                  <c:v>I have enough good opportunities to participate in campus social events that are open to all graduate students.</c:v>
                </c:pt>
                <c:pt idx="2">
                  <c:v>I feel isolated in my program or lab, with few opportunities to network with Georgia Tech students beyond my program of study.</c:v>
                </c:pt>
              </c:strCache>
            </c:strRef>
          </c:cat>
          <c:val>
            <c:numRef>
              <c:f>Sheet1!$C$2:$C$4</c:f>
              <c:numCache>
                <c:formatCode>0%</c:formatCode>
                <c:ptCount val="3"/>
                <c:pt idx="0">
                  <c:v>0.20546244568590938</c:v>
                </c:pt>
                <c:pt idx="1">
                  <c:v>0.23341326938449242</c:v>
                </c:pt>
                <c:pt idx="2">
                  <c:v>0.20851688693098386</c:v>
                </c:pt>
              </c:numCache>
            </c:numRef>
          </c:val>
          <c:extLst>
            <c:ext xmlns:c16="http://schemas.microsoft.com/office/drawing/2014/chart" uri="{C3380CC4-5D6E-409C-BE32-E72D297353CC}">
              <c16:uniqueId val="{00000001-0819-5E4A-83FE-EFAEBD95859F}"/>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I am optimistic about my post-graduation career prospects.</c:v>
                </c:pt>
                <c:pt idx="1">
                  <c:v>I have enough good opportunities to participate in campus social events that are open to all graduate students.</c:v>
                </c:pt>
                <c:pt idx="2">
                  <c:v>I feel isolated in my program or lab, with few opportunities to network with Georgia Tech students beyond my program of study.</c:v>
                </c:pt>
              </c:strCache>
            </c:strRef>
          </c:cat>
          <c:val>
            <c:numRef>
              <c:f>Sheet1!$D$2:$D$4</c:f>
              <c:numCache>
                <c:formatCode>0%</c:formatCode>
                <c:ptCount val="3"/>
                <c:pt idx="0">
                  <c:v>0.61142147734326502</c:v>
                </c:pt>
                <c:pt idx="1">
                  <c:v>0.40447641886490809</c:v>
                </c:pt>
                <c:pt idx="2">
                  <c:v>0.35682819383259912</c:v>
                </c:pt>
              </c:numCache>
            </c:numRef>
          </c:val>
          <c:extLst>
            <c:ext xmlns:c16="http://schemas.microsoft.com/office/drawing/2014/chart" uri="{C3380CC4-5D6E-409C-BE32-E72D297353CC}">
              <c16:uniqueId val="{00000002-0819-5E4A-83FE-EFAEBD95859F}"/>
            </c:ext>
          </c:extLst>
        </c:ser>
        <c:dLbls>
          <c:showLegendKey val="0"/>
          <c:showVal val="0"/>
          <c:showCatName val="0"/>
          <c:showSerName val="0"/>
          <c:showPercent val="0"/>
          <c:showBubbleSize val="0"/>
        </c:dLbls>
        <c:gapWidth val="50"/>
        <c:overlap val="100"/>
        <c:axId val="-2009558056"/>
        <c:axId val="-2009555032"/>
      </c:barChart>
      <c:catAx>
        <c:axId val="-2009558056"/>
        <c:scaling>
          <c:orientation val="maxMin"/>
        </c:scaling>
        <c:delete val="0"/>
        <c:axPos val="l"/>
        <c:numFmt formatCode="General" sourceLinked="0"/>
        <c:majorTickMark val="out"/>
        <c:minorTickMark val="none"/>
        <c:tickLblPos val="nextTo"/>
        <c:txPr>
          <a:bodyPr/>
          <a:lstStyle/>
          <a:p>
            <a:pPr>
              <a:defRPr sz="1000"/>
            </a:pPr>
            <a:endParaRPr lang="en-US"/>
          </a:p>
        </c:txPr>
        <c:crossAx val="-2009555032"/>
        <c:crosses val="autoZero"/>
        <c:auto val="1"/>
        <c:lblAlgn val="ctr"/>
        <c:lblOffset val="100"/>
        <c:noMultiLvlLbl val="0"/>
      </c:catAx>
      <c:valAx>
        <c:axId val="-2009555032"/>
        <c:scaling>
          <c:orientation val="minMax"/>
          <c:max val="1"/>
          <c:min val="0"/>
        </c:scaling>
        <c:delete val="1"/>
        <c:axPos val="t"/>
        <c:numFmt formatCode="0%" sourceLinked="1"/>
        <c:majorTickMark val="out"/>
        <c:minorTickMark val="none"/>
        <c:tickLblPos val="nextTo"/>
        <c:crossAx val="-2009558056"/>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Level of Stress for Various Areas – All Students</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Sheet1!$A$2:$A$12</c:f>
              <c:strCache>
                <c:ptCount val="11"/>
                <c:pt idx="0">
                  <c:v>Ph.D. qualifying exams</c:v>
                </c:pt>
                <c:pt idx="1">
                  <c:v>Establishing a healthy work/life balance</c:v>
                </c:pt>
                <c:pt idx="2">
                  <c:v>Academics (workload, rigor, classroom experiences, interactions with faculty)</c:v>
                </c:pt>
                <c:pt idx="3">
                  <c:v>Finding employment opportunities or internships</c:v>
                </c:pt>
                <c:pt idx="4">
                  <c:v>Finances</c:v>
                </c:pt>
                <c:pt idx="5">
                  <c:v>Emotional health</c:v>
                </c:pt>
                <c:pt idx="6">
                  <c:v>Employment responsibilities</c:v>
                </c:pt>
                <c:pt idx="7">
                  <c:v>Georgia Tech responsibilities related to obtaining funding (teaching, research, etc.)</c:v>
                </c:pt>
                <c:pt idx="8">
                  <c:v>Family responsibilities/issues</c:v>
                </c:pt>
                <c:pt idx="9">
                  <c:v>Physical health</c:v>
                </c:pt>
                <c:pt idx="10">
                  <c:v>Relationship with principal thesis / guided project advisor</c:v>
                </c:pt>
              </c:strCache>
            </c:strRef>
          </c:cat>
          <c:val>
            <c:numRef>
              <c:f>Sheet1!$B$2:$B$12</c:f>
              <c:numCache>
                <c:formatCode>0%</c:formatCode>
                <c:ptCount val="11"/>
                <c:pt idx="0">
                  <c:v>0.33700137551581844</c:v>
                </c:pt>
                <c:pt idx="1">
                  <c:v>0.32846715328467152</c:v>
                </c:pt>
                <c:pt idx="2">
                  <c:v>0.31812652068126518</c:v>
                </c:pt>
                <c:pt idx="3">
                  <c:v>0.40431868950111688</c:v>
                </c:pt>
                <c:pt idx="4">
                  <c:v>0.43196405648267011</c:v>
                </c:pt>
                <c:pt idx="5">
                  <c:v>0.44849648112603968</c:v>
                </c:pt>
                <c:pt idx="6">
                  <c:v>0.40810621942697417</c:v>
                </c:pt>
                <c:pt idx="7">
                  <c:v>0.46174377224199287</c:v>
                </c:pt>
                <c:pt idx="8">
                  <c:v>0.53342336259284262</c:v>
                </c:pt>
                <c:pt idx="9">
                  <c:v>0.53346080305927346</c:v>
                </c:pt>
                <c:pt idx="10">
                  <c:v>0.58104265402843602</c:v>
                </c:pt>
              </c:numCache>
            </c:numRef>
          </c:val>
          <c:extLst>
            <c:ext xmlns:c16="http://schemas.microsoft.com/office/drawing/2014/chart" uri="{C3380CC4-5D6E-409C-BE32-E72D297353CC}">
              <c16:uniqueId val="{00000000-CE8E-3741-B214-F4149F6B2B75}"/>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Sheet1!$A$2:$A$12</c:f>
              <c:strCache>
                <c:ptCount val="11"/>
                <c:pt idx="0">
                  <c:v>Ph.D. qualifying exams</c:v>
                </c:pt>
                <c:pt idx="1">
                  <c:v>Establishing a healthy work/life balance</c:v>
                </c:pt>
                <c:pt idx="2">
                  <c:v>Academics (workload, rigor, classroom experiences, interactions with faculty)</c:v>
                </c:pt>
                <c:pt idx="3">
                  <c:v>Finding employment opportunities or internships</c:v>
                </c:pt>
                <c:pt idx="4">
                  <c:v>Finances</c:v>
                </c:pt>
                <c:pt idx="5">
                  <c:v>Emotional health</c:v>
                </c:pt>
                <c:pt idx="6">
                  <c:v>Employment responsibilities</c:v>
                </c:pt>
                <c:pt idx="7">
                  <c:v>Georgia Tech responsibilities related to obtaining funding (teaching, research, etc.)</c:v>
                </c:pt>
                <c:pt idx="8">
                  <c:v>Family responsibilities/issues</c:v>
                </c:pt>
                <c:pt idx="9">
                  <c:v>Physical health</c:v>
                </c:pt>
                <c:pt idx="10">
                  <c:v>Relationship with principal thesis / guided project advisor</c:v>
                </c:pt>
              </c:strCache>
            </c:strRef>
          </c:cat>
          <c:val>
            <c:numRef>
              <c:f>Sheet1!$C$2:$C$12</c:f>
              <c:numCache>
                <c:formatCode>0%</c:formatCode>
                <c:ptCount val="11"/>
                <c:pt idx="0">
                  <c:v>0.18156808803301239</c:v>
                </c:pt>
                <c:pt idx="1">
                  <c:v>0.2542579075425791</c:v>
                </c:pt>
                <c:pt idx="2">
                  <c:v>0.29197080291970801</c:v>
                </c:pt>
                <c:pt idx="3">
                  <c:v>0.22189128816083395</c:v>
                </c:pt>
                <c:pt idx="4">
                  <c:v>0.19768934531450577</c:v>
                </c:pt>
                <c:pt idx="5">
                  <c:v>0.2143314139475368</c:v>
                </c:pt>
                <c:pt idx="6">
                  <c:v>0.25506638714185886</c:v>
                </c:pt>
                <c:pt idx="7">
                  <c:v>0.23220640569395018</c:v>
                </c:pt>
                <c:pt idx="8">
                  <c:v>0.20864280891289669</c:v>
                </c:pt>
                <c:pt idx="9">
                  <c:v>0.21606118546845124</c:v>
                </c:pt>
                <c:pt idx="10">
                  <c:v>0.17819905213270143</c:v>
                </c:pt>
              </c:numCache>
            </c:numRef>
          </c:val>
          <c:extLst>
            <c:ext xmlns:c16="http://schemas.microsoft.com/office/drawing/2014/chart" uri="{C3380CC4-5D6E-409C-BE32-E72D297353CC}">
              <c16:uniqueId val="{00000001-CE8E-3741-B214-F4149F6B2B75}"/>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Sheet1!$A$2:$A$12</c:f>
              <c:strCache>
                <c:ptCount val="11"/>
                <c:pt idx="0">
                  <c:v>Ph.D. qualifying exams</c:v>
                </c:pt>
                <c:pt idx="1">
                  <c:v>Establishing a healthy work/life balance</c:v>
                </c:pt>
                <c:pt idx="2">
                  <c:v>Academics (workload, rigor, classroom experiences, interactions with faculty)</c:v>
                </c:pt>
                <c:pt idx="3">
                  <c:v>Finding employment opportunities or internships</c:v>
                </c:pt>
                <c:pt idx="4">
                  <c:v>Finances</c:v>
                </c:pt>
                <c:pt idx="5">
                  <c:v>Emotional health</c:v>
                </c:pt>
                <c:pt idx="6">
                  <c:v>Employment responsibilities</c:v>
                </c:pt>
                <c:pt idx="7">
                  <c:v>Georgia Tech responsibilities related to obtaining funding (teaching, research, etc.)</c:v>
                </c:pt>
                <c:pt idx="8">
                  <c:v>Family responsibilities/issues</c:v>
                </c:pt>
                <c:pt idx="9">
                  <c:v>Physical health</c:v>
                </c:pt>
                <c:pt idx="10">
                  <c:v>Relationship with principal thesis / guided project advisor</c:v>
                </c:pt>
              </c:strCache>
            </c:strRef>
          </c:cat>
          <c:val>
            <c:numRef>
              <c:f>Sheet1!$D$2:$D$12</c:f>
              <c:numCache>
                <c:formatCode>0%</c:formatCode>
                <c:ptCount val="11"/>
                <c:pt idx="0">
                  <c:v>0.48143053645116918</c:v>
                </c:pt>
                <c:pt idx="1">
                  <c:v>0.41727493917274938</c:v>
                </c:pt>
                <c:pt idx="2">
                  <c:v>0.38990267639902676</c:v>
                </c:pt>
                <c:pt idx="3">
                  <c:v>0.37379002233804914</c:v>
                </c:pt>
                <c:pt idx="4">
                  <c:v>0.37034659820282412</c:v>
                </c:pt>
                <c:pt idx="5">
                  <c:v>0.33717210492642352</c:v>
                </c:pt>
                <c:pt idx="6">
                  <c:v>0.33682739343116702</c:v>
                </c:pt>
                <c:pt idx="7">
                  <c:v>0.30604982206405695</c:v>
                </c:pt>
                <c:pt idx="8">
                  <c:v>0.25793382849426061</c:v>
                </c:pt>
                <c:pt idx="9">
                  <c:v>0.25047801147227533</c:v>
                </c:pt>
                <c:pt idx="10">
                  <c:v>0.24075829383886255</c:v>
                </c:pt>
              </c:numCache>
            </c:numRef>
          </c:val>
          <c:extLst>
            <c:ext xmlns:c16="http://schemas.microsoft.com/office/drawing/2014/chart" uri="{C3380CC4-5D6E-409C-BE32-E72D297353CC}">
              <c16:uniqueId val="{00000002-CE8E-3741-B214-F4149F6B2B75}"/>
            </c:ext>
          </c:extLst>
        </c:ser>
        <c:dLbls>
          <c:showLegendKey val="0"/>
          <c:showVal val="0"/>
          <c:showCatName val="0"/>
          <c:showSerName val="0"/>
          <c:showPercent val="0"/>
          <c:showBubbleSize val="0"/>
        </c:dLbls>
        <c:gapWidth val="50"/>
        <c:overlap val="100"/>
        <c:axId val="-2005424568"/>
        <c:axId val="-2005421544"/>
      </c:barChart>
      <c:catAx>
        <c:axId val="-2005424568"/>
        <c:scaling>
          <c:orientation val="maxMin"/>
        </c:scaling>
        <c:delete val="0"/>
        <c:axPos val="l"/>
        <c:numFmt formatCode="General" sourceLinked="0"/>
        <c:majorTickMark val="out"/>
        <c:minorTickMark val="none"/>
        <c:tickLblPos val="nextTo"/>
        <c:txPr>
          <a:bodyPr/>
          <a:lstStyle/>
          <a:p>
            <a:pPr>
              <a:defRPr sz="1000"/>
            </a:pPr>
            <a:endParaRPr lang="en-US"/>
          </a:p>
        </c:txPr>
        <c:crossAx val="-2005421544"/>
        <c:crosses val="autoZero"/>
        <c:auto val="1"/>
        <c:lblAlgn val="ctr"/>
        <c:lblOffset val="100"/>
        <c:noMultiLvlLbl val="0"/>
      </c:catAx>
      <c:valAx>
        <c:axId val="-2005421544"/>
        <c:scaling>
          <c:orientation val="minMax"/>
          <c:max val="1"/>
          <c:min val="0"/>
        </c:scaling>
        <c:delete val="1"/>
        <c:axPos val="t"/>
        <c:numFmt formatCode="0%" sourceLinked="1"/>
        <c:majorTickMark val="out"/>
        <c:minorTickMark val="none"/>
        <c:tickLblPos val="nextTo"/>
        <c:crossAx val="-2005424568"/>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Level of Stress for Various Areas – All Students</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Personal romantic relationships</c:v>
                </c:pt>
                <c:pt idx="1">
                  <c:v>Finding career mentoring support</c:v>
                </c:pt>
                <c:pt idx="2">
                  <c:v>Finding opportunities for professional networking</c:v>
                </c:pt>
                <c:pt idx="3">
                  <c:v>General environment in my department/program of study</c:v>
                </c:pt>
                <c:pt idx="4">
                  <c:v>Social life (making friends, attending social functions)</c:v>
                </c:pt>
                <c:pt idx="5">
                  <c:v>Separation from family</c:v>
                </c:pt>
                <c:pt idx="6">
                  <c:v>Knowing where to find graduate student support resources</c:v>
                </c:pt>
                <c:pt idx="7">
                  <c:v>Adjusting to a new culture</c:v>
                </c:pt>
                <c:pt idx="8">
                  <c:v>Campus safety</c:v>
                </c:pt>
                <c:pt idx="9">
                  <c:v>Establishing/maintaining relationships with other Georgia Tech graduate students</c:v>
                </c:pt>
              </c:strCache>
            </c:strRef>
          </c:cat>
          <c:val>
            <c:numRef>
              <c:f>Sheet1!$B$2:$B$11</c:f>
              <c:numCache>
                <c:formatCode>0%</c:formatCode>
                <c:ptCount val="10"/>
                <c:pt idx="0">
                  <c:v>0.56022808267997148</c:v>
                </c:pt>
                <c:pt idx="1">
                  <c:v>0.55089820359281438</c:v>
                </c:pt>
                <c:pt idx="2">
                  <c:v>0.54832076764907467</c:v>
                </c:pt>
                <c:pt idx="3">
                  <c:v>0.60813559322033894</c:v>
                </c:pt>
                <c:pt idx="4">
                  <c:v>0.57604955264969027</c:v>
                </c:pt>
                <c:pt idx="5">
                  <c:v>0.62674961119751171</c:v>
                </c:pt>
                <c:pt idx="6">
                  <c:v>0.65708123652048889</c:v>
                </c:pt>
                <c:pt idx="7">
                  <c:v>0.68364197530864201</c:v>
                </c:pt>
                <c:pt idx="8">
                  <c:v>0.73104056437389775</c:v>
                </c:pt>
                <c:pt idx="9">
                  <c:v>0.66201859229747673</c:v>
                </c:pt>
              </c:numCache>
            </c:numRef>
          </c:val>
          <c:extLst>
            <c:ext xmlns:c16="http://schemas.microsoft.com/office/drawing/2014/chart" uri="{C3380CC4-5D6E-409C-BE32-E72D297353CC}">
              <c16:uniqueId val="{00000000-CE8E-3741-B214-F4149F6B2B75}"/>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Personal romantic relationships</c:v>
                </c:pt>
                <c:pt idx="1">
                  <c:v>Finding career mentoring support</c:v>
                </c:pt>
                <c:pt idx="2">
                  <c:v>Finding opportunities for professional networking</c:v>
                </c:pt>
                <c:pt idx="3">
                  <c:v>General environment in my department/program of study</c:v>
                </c:pt>
                <c:pt idx="4">
                  <c:v>Social life (making friends, attending social functions)</c:v>
                </c:pt>
                <c:pt idx="5">
                  <c:v>Separation from family</c:v>
                </c:pt>
                <c:pt idx="6">
                  <c:v>Knowing where to find graduate student support resources</c:v>
                </c:pt>
                <c:pt idx="7">
                  <c:v>Adjusting to a new culture</c:v>
                </c:pt>
                <c:pt idx="8">
                  <c:v>Campus safety</c:v>
                </c:pt>
                <c:pt idx="9">
                  <c:v>Establishing/maintaining relationships with other Georgia Tech graduate students</c:v>
                </c:pt>
              </c:strCache>
            </c:strRef>
          </c:cat>
          <c:val>
            <c:numRef>
              <c:f>Sheet1!$C$2:$C$11</c:f>
              <c:numCache>
                <c:formatCode>0%</c:formatCode>
                <c:ptCount val="10"/>
                <c:pt idx="0">
                  <c:v>0.20669992872416251</c:v>
                </c:pt>
                <c:pt idx="1">
                  <c:v>0.21631736526946108</c:v>
                </c:pt>
                <c:pt idx="2">
                  <c:v>0.2481151473612063</c:v>
                </c:pt>
                <c:pt idx="3">
                  <c:v>0.19322033898305085</c:v>
                </c:pt>
                <c:pt idx="4">
                  <c:v>0.22573984858912594</c:v>
                </c:pt>
                <c:pt idx="5">
                  <c:v>0.18584758942457233</c:v>
                </c:pt>
                <c:pt idx="6">
                  <c:v>0.17828900071890727</c:v>
                </c:pt>
                <c:pt idx="7">
                  <c:v>0.16743827160493827</c:v>
                </c:pt>
                <c:pt idx="8">
                  <c:v>0.13227513227513227</c:v>
                </c:pt>
                <c:pt idx="9">
                  <c:v>0.20185922974767595</c:v>
                </c:pt>
              </c:numCache>
            </c:numRef>
          </c:val>
          <c:extLst>
            <c:ext xmlns:c16="http://schemas.microsoft.com/office/drawing/2014/chart" uri="{C3380CC4-5D6E-409C-BE32-E72D297353CC}">
              <c16:uniqueId val="{00000001-CE8E-3741-B214-F4149F6B2B75}"/>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Personal romantic relationships</c:v>
                </c:pt>
                <c:pt idx="1">
                  <c:v>Finding career mentoring support</c:v>
                </c:pt>
                <c:pt idx="2">
                  <c:v>Finding opportunities for professional networking</c:v>
                </c:pt>
                <c:pt idx="3">
                  <c:v>General environment in my department/program of study</c:v>
                </c:pt>
                <c:pt idx="4">
                  <c:v>Social life (making friends, attending social functions)</c:v>
                </c:pt>
                <c:pt idx="5">
                  <c:v>Separation from family</c:v>
                </c:pt>
                <c:pt idx="6">
                  <c:v>Knowing where to find graduate student support resources</c:v>
                </c:pt>
                <c:pt idx="7">
                  <c:v>Adjusting to a new culture</c:v>
                </c:pt>
                <c:pt idx="8">
                  <c:v>Campus safety</c:v>
                </c:pt>
                <c:pt idx="9">
                  <c:v>Establishing/maintaining relationships with other Georgia Tech graduate students</c:v>
                </c:pt>
              </c:strCache>
            </c:strRef>
          </c:cat>
          <c:val>
            <c:numRef>
              <c:f>Sheet1!$D$2:$D$11</c:f>
              <c:numCache>
                <c:formatCode>0%</c:formatCode>
                <c:ptCount val="10"/>
                <c:pt idx="0">
                  <c:v>0.233071988595866</c:v>
                </c:pt>
                <c:pt idx="1">
                  <c:v>0.23278443113772454</c:v>
                </c:pt>
                <c:pt idx="2">
                  <c:v>0.20356408498971898</c:v>
                </c:pt>
                <c:pt idx="3">
                  <c:v>0.19864406779661017</c:v>
                </c:pt>
                <c:pt idx="4">
                  <c:v>0.19821059876118377</c:v>
                </c:pt>
                <c:pt idx="5">
                  <c:v>0.18740279937791601</c:v>
                </c:pt>
                <c:pt idx="6">
                  <c:v>0.16462976276060387</c:v>
                </c:pt>
                <c:pt idx="7">
                  <c:v>0.14891975308641975</c:v>
                </c:pt>
                <c:pt idx="8">
                  <c:v>0.13668430335097001</c:v>
                </c:pt>
                <c:pt idx="9">
                  <c:v>0.13612217795484727</c:v>
                </c:pt>
              </c:numCache>
            </c:numRef>
          </c:val>
          <c:extLst>
            <c:ext xmlns:c16="http://schemas.microsoft.com/office/drawing/2014/chart" uri="{C3380CC4-5D6E-409C-BE32-E72D297353CC}">
              <c16:uniqueId val="{00000002-CE8E-3741-B214-F4149F6B2B75}"/>
            </c:ext>
          </c:extLst>
        </c:ser>
        <c:dLbls>
          <c:showLegendKey val="0"/>
          <c:showVal val="0"/>
          <c:showCatName val="0"/>
          <c:showSerName val="0"/>
          <c:showPercent val="0"/>
          <c:showBubbleSize val="0"/>
        </c:dLbls>
        <c:gapWidth val="50"/>
        <c:overlap val="100"/>
        <c:axId val="-2005424568"/>
        <c:axId val="-2005421544"/>
      </c:barChart>
      <c:catAx>
        <c:axId val="-2005424568"/>
        <c:scaling>
          <c:orientation val="maxMin"/>
        </c:scaling>
        <c:delete val="0"/>
        <c:axPos val="l"/>
        <c:numFmt formatCode="General" sourceLinked="0"/>
        <c:majorTickMark val="out"/>
        <c:minorTickMark val="none"/>
        <c:tickLblPos val="nextTo"/>
        <c:txPr>
          <a:bodyPr/>
          <a:lstStyle/>
          <a:p>
            <a:pPr>
              <a:defRPr sz="1000"/>
            </a:pPr>
            <a:endParaRPr lang="en-US"/>
          </a:p>
        </c:txPr>
        <c:crossAx val="-2005421544"/>
        <c:crosses val="autoZero"/>
        <c:auto val="1"/>
        <c:lblAlgn val="ctr"/>
        <c:lblOffset val="100"/>
        <c:noMultiLvlLbl val="0"/>
      </c:catAx>
      <c:valAx>
        <c:axId val="-2005421544"/>
        <c:scaling>
          <c:orientation val="minMax"/>
          <c:max val="1"/>
          <c:min val="0"/>
        </c:scaling>
        <c:delete val="1"/>
        <c:axPos val="t"/>
        <c:numFmt formatCode="0%" sourceLinked="1"/>
        <c:majorTickMark val="out"/>
        <c:minorTickMark val="none"/>
        <c:tickLblPos val="nextTo"/>
        <c:crossAx val="-2005424568"/>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Cumulative # of Stress Areas Experienced – All Students</a:t>
            </a:r>
            <a:endParaRPr lang="en-US" sz="1200" dirty="0"/>
          </a:p>
        </c:rich>
      </c:tx>
      <c:overlay val="0"/>
    </c:title>
    <c:autoTitleDeleted val="0"/>
    <c:plotArea>
      <c:layout/>
      <c:barChart>
        <c:barDir val="col"/>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008000"/>
                  </a:gs>
                </a:gsLst>
                <a:lin ang="0" scaled="0"/>
                <a:tileRect/>
              </a:gradFill>
              <a:ln>
                <a:solidFill>
                  <a:schemeClr val="tx1"/>
                </a:solidFill>
              </a:ln>
            </c:spPr>
            <c:extLst>
              <c:ext xmlns:c16="http://schemas.microsoft.com/office/drawing/2014/chart" uri="{C3380CC4-5D6E-409C-BE32-E72D297353CC}">
                <c16:uniqueId val="{00000001-DB0D-7445-B07C-E8FEE375E972}"/>
              </c:ext>
            </c:extLst>
          </c:dPt>
          <c:dLbls>
            <c:spPr>
              <a:noFill/>
              <a:ln>
                <a:noFill/>
              </a:ln>
              <a:effectLst/>
            </c:spPr>
            <c:txPr>
              <a:bodyPr/>
              <a:lstStyle/>
              <a:p>
                <a:pPr>
                  <a:defRPr sz="1000"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Sheet1!$A$2:$A$23</c:f>
              <c:strCache>
                <c:ptCount val="22"/>
                <c:pt idx="0">
                  <c:v>None</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strCache>
            </c:strRef>
          </c:cat>
          <c:val>
            <c:numRef>
              <c:f>Sheet1!$B$2:$B$23</c:f>
              <c:numCache>
                <c:formatCode>0%</c:formatCode>
                <c:ptCount val="22"/>
                <c:pt idx="0">
                  <c:v>0.2655114589155953</c:v>
                </c:pt>
                <c:pt idx="1">
                  <c:v>0.73448854108440464</c:v>
                </c:pt>
                <c:pt idx="2">
                  <c:v>0.63051984348798207</c:v>
                </c:pt>
                <c:pt idx="3">
                  <c:v>0.53269983230855222</c:v>
                </c:pt>
                <c:pt idx="4">
                  <c:v>0.45388485187255451</c:v>
                </c:pt>
                <c:pt idx="5">
                  <c:v>0.37842370039128004</c:v>
                </c:pt>
                <c:pt idx="6">
                  <c:v>0.31302403577417548</c:v>
                </c:pt>
                <c:pt idx="7">
                  <c:v>0.25936277249860251</c:v>
                </c:pt>
                <c:pt idx="8">
                  <c:v>0.2118501956400223</c:v>
                </c:pt>
                <c:pt idx="9">
                  <c:v>0.17328116266070426</c:v>
                </c:pt>
                <c:pt idx="10">
                  <c:v>0.12968138624930126</c:v>
                </c:pt>
                <c:pt idx="11">
                  <c:v>0.10676355505869199</c:v>
                </c:pt>
                <c:pt idx="12">
                  <c:v>8.2168809390721062E-2</c:v>
                </c:pt>
                <c:pt idx="13">
                  <c:v>6.5399664617104517E-2</c:v>
                </c:pt>
                <c:pt idx="14">
                  <c:v>5.254332029066517E-2</c:v>
                </c:pt>
                <c:pt idx="15">
                  <c:v>4.5276690888764667E-2</c:v>
                </c:pt>
                <c:pt idx="16">
                  <c:v>3.4656232532140854E-2</c:v>
                </c:pt>
                <c:pt idx="17">
                  <c:v>2.6271660145332585E-2</c:v>
                </c:pt>
                <c:pt idx="18">
                  <c:v>2.0681945220793738E-2</c:v>
                </c:pt>
                <c:pt idx="19">
                  <c:v>1.6769144773616546E-2</c:v>
                </c:pt>
                <c:pt idx="20">
                  <c:v>1.3974287311347122E-2</c:v>
                </c:pt>
                <c:pt idx="21">
                  <c:v>9.5025153717160429E-3</c:v>
                </c:pt>
              </c:numCache>
            </c:numRef>
          </c:val>
          <c:extLst>
            <c:ext xmlns:c16="http://schemas.microsoft.com/office/drawing/2014/chart" uri="{C3380CC4-5D6E-409C-BE32-E72D297353CC}">
              <c16:uniqueId val="{00000002-DB0D-7445-B07C-E8FEE375E972}"/>
            </c:ext>
          </c:extLst>
        </c:ser>
        <c:dLbls>
          <c:showLegendKey val="0"/>
          <c:showVal val="1"/>
          <c:showCatName val="0"/>
          <c:showSerName val="0"/>
          <c:showPercent val="0"/>
          <c:showBubbleSize val="0"/>
        </c:dLbls>
        <c:gapWidth val="50"/>
        <c:axId val="-2000742920"/>
        <c:axId val="-2000752424"/>
      </c:barChart>
      <c:valAx>
        <c:axId val="-2000752424"/>
        <c:scaling>
          <c:orientation val="minMax"/>
          <c:max val="1"/>
        </c:scaling>
        <c:delete val="1"/>
        <c:axPos val="r"/>
        <c:numFmt formatCode="0%" sourceLinked="1"/>
        <c:majorTickMark val="out"/>
        <c:minorTickMark val="none"/>
        <c:tickLblPos val="nextTo"/>
        <c:crossAx val="-2000742920"/>
        <c:crosses val="max"/>
        <c:crossBetween val="between"/>
      </c:valAx>
      <c:catAx>
        <c:axId val="-2000742920"/>
        <c:scaling>
          <c:orientation val="minMax"/>
        </c:scaling>
        <c:delete val="0"/>
        <c:axPos val="b"/>
        <c:title>
          <c:tx>
            <c:rich>
              <a:bodyPr/>
              <a:lstStyle/>
              <a:p>
                <a:pPr>
                  <a:defRPr sz="1000"/>
                </a:pPr>
                <a:r>
                  <a:rPr lang="en-US" sz="1000" dirty="0"/>
                  <a:t>Cumulative</a:t>
                </a:r>
                <a:r>
                  <a:rPr lang="en-US" sz="1000" baseline="0" dirty="0"/>
                  <a:t> </a:t>
                </a:r>
                <a:r>
                  <a:rPr lang="en-US" sz="1000" dirty="0"/>
                  <a:t># of High</a:t>
                </a:r>
                <a:r>
                  <a:rPr lang="en-US" sz="1000" baseline="0" dirty="0"/>
                  <a:t> </a:t>
                </a:r>
                <a:r>
                  <a:rPr lang="en-US" sz="1000" dirty="0"/>
                  <a:t>Stress</a:t>
                </a:r>
                <a:r>
                  <a:rPr lang="en-US" sz="1000" baseline="0" dirty="0"/>
                  <a:t> Areas Experienced (of 21 Evaluated)</a:t>
                </a:r>
                <a:endParaRPr lang="en-US" sz="1000" dirty="0"/>
              </a:p>
            </c:rich>
          </c:tx>
          <c:overlay val="0"/>
        </c:title>
        <c:numFmt formatCode="General" sourceLinked="0"/>
        <c:majorTickMark val="out"/>
        <c:minorTickMark val="none"/>
        <c:tickLblPos val="nextTo"/>
        <c:txPr>
          <a:bodyPr/>
          <a:lstStyle/>
          <a:p>
            <a:pPr>
              <a:defRPr sz="1000"/>
            </a:pPr>
            <a:endParaRPr lang="en-US"/>
          </a:p>
        </c:txPr>
        <c:crossAx val="-2000752424"/>
        <c:crosses val="autoZero"/>
        <c:auto val="1"/>
        <c:lblAlgn val="ctr"/>
        <c:lblOffset val="100"/>
        <c:noMultiLvlLbl val="0"/>
      </c:catAx>
    </c:plotArea>
    <c:plotVisOnly val="1"/>
    <c:dispBlanksAs val="gap"/>
    <c:showDLblsOverMax val="0"/>
  </c:chart>
  <c:txPr>
    <a:bodyPr/>
    <a:lstStyle/>
    <a:p>
      <a:pPr>
        <a:defRPr sz="1800"/>
      </a:pPr>
      <a:endParaRPr lang="en-US"/>
    </a:p>
  </c:txPr>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Cumulative # of Stress Areas Experienced – Master’s CAMPUS</a:t>
            </a:r>
            <a:endParaRPr lang="en-US" sz="1200" dirty="0"/>
          </a:p>
        </c:rich>
      </c:tx>
      <c:overlay val="0"/>
    </c:title>
    <c:autoTitleDeleted val="0"/>
    <c:plotArea>
      <c:layout/>
      <c:barChart>
        <c:barDir val="col"/>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008000"/>
                  </a:gs>
                </a:gsLst>
                <a:lin ang="0" scaled="0"/>
                <a:tileRect/>
              </a:gradFill>
              <a:ln>
                <a:solidFill>
                  <a:schemeClr val="tx1"/>
                </a:solidFill>
              </a:ln>
            </c:spPr>
            <c:extLst>
              <c:ext xmlns:c16="http://schemas.microsoft.com/office/drawing/2014/chart" uri="{C3380CC4-5D6E-409C-BE32-E72D297353CC}">
                <c16:uniqueId val="{00000001-79D7-A24D-8265-525A03387951}"/>
              </c:ext>
            </c:extLst>
          </c:dPt>
          <c:dLbls>
            <c:spPr>
              <a:noFill/>
              <a:ln>
                <a:noFill/>
              </a:ln>
              <a:effectLst/>
            </c:spPr>
            <c:txPr>
              <a:bodyPr/>
              <a:lstStyle/>
              <a:p>
                <a:pPr>
                  <a:defRPr sz="1000"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Sheet1!$A$2:$A$23</c:f>
              <c:strCache>
                <c:ptCount val="22"/>
                <c:pt idx="0">
                  <c:v>None</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strCache>
            </c:strRef>
          </c:cat>
          <c:val>
            <c:numRef>
              <c:f>Sheet1!$B$2:$B$23</c:f>
              <c:numCache>
                <c:formatCode>0%</c:formatCode>
                <c:ptCount val="22"/>
                <c:pt idx="0">
                  <c:v>0.2402745995423341</c:v>
                </c:pt>
                <c:pt idx="1">
                  <c:v>0.7597254004576659</c:v>
                </c:pt>
                <c:pt idx="2">
                  <c:v>0.66132723112128144</c:v>
                </c:pt>
                <c:pt idx="3">
                  <c:v>0.5583524027459954</c:v>
                </c:pt>
                <c:pt idx="4">
                  <c:v>0.48970251716247137</c:v>
                </c:pt>
                <c:pt idx="5">
                  <c:v>0.42791762013729973</c:v>
                </c:pt>
                <c:pt idx="6">
                  <c:v>0.36842105263157893</c:v>
                </c:pt>
                <c:pt idx="7">
                  <c:v>0.31121281464530892</c:v>
                </c:pt>
                <c:pt idx="8">
                  <c:v>0.27688787185354691</c:v>
                </c:pt>
                <c:pt idx="9">
                  <c:v>0.21510297482837529</c:v>
                </c:pt>
                <c:pt idx="10">
                  <c:v>0.16475972540045766</c:v>
                </c:pt>
                <c:pt idx="11">
                  <c:v>0.13958810068649885</c:v>
                </c:pt>
                <c:pt idx="12">
                  <c:v>0.10983981693363845</c:v>
                </c:pt>
                <c:pt idx="13">
                  <c:v>9.1533180778032047E-2</c:v>
                </c:pt>
                <c:pt idx="14">
                  <c:v>8.0091533180778038E-2</c:v>
                </c:pt>
                <c:pt idx="15">
                  <c:v>7.3226544622425629E-2</c:v>
                </c:pt>
                <c:pt idx="16">
                  <c:v>5.949656750572082E-2</c:v>
                </c:pt>
                <c:pt idx="17">
                  <c:v>4.8054919908466817E-2</c:v>
                </c:pt>
                <c:pt idx="18">
                  <c:v>3.6613272311212815E-2</c:v>
                </c:pt>
                <c:pt idx="19">
                  <c:v>3.2036613272311214E-2</c:v>
                </c:pt>
                <c:pt idx="20">
                  <c:v>2.7459954233409609E-2</c:v>
                </c:pt>
                <c:pt idx="21">
                  <c:v>2.0594965675057208E-2</c:v>
                </c:pt>
              </c:numCache>
            </c:numRef>
          </c:val>
          <c:extLst>
            <c:ext xmlns:c16="http://schemas.microsoft.com/office/drawing/2014/chart" uri="{C3380CC4-5D6E-409C-BE32-E72D297353CC}">
              <c16:uniqueId val="{00000002-79D7-A24D-8265-525A03387951}"/>
            </c:ext>
          </c:extLst>
        </c:ser>
        <c:dLbls>
          <c:showLegendKey val="0"/>
          <c:showVal val="1"/>
          <c:showCatName val="0"/>
          <c:showSerName val="0"/>
          <c:showPercent val="0"/>
          <c:showBubbleSize val="0"/>
        </c:dLbls>
        <c:gapWidth val="50"/>
        <c:axId val="-1995317912"/>
        <c:axId val="-1995327448"/>
      </c:barChart>
      <c:valAx>
        <c:axId val="-1995327448"/>
        <c:scaling>
          <c:orientation val="minMax"/>
          <c:max val="1"/>
        </c:scaling>
        <c:delete val="1"/>
        <c:axPos val="r"/>
        <c:numFmt formatCode="0%" sourceLinked="1"/>
        <c:majorTickMark val="out"/>
        <c:minorTickMark val="none"/>
        <c:tickLblPos val="nextTo"/>
        <c:crossAx val="-1995317912"/>
        <c:crosses val="max"/>
        <c:crossBetween val="between"/>
      </c:valAx>
      <c:catAx>
        <c:axId val="-1995317912"/>
        <c:scaling>
          <c:orientation val="minMax"/>
        </c:scaling>
        <c:delete val="0"/>
        <c:axPos val="b"/>
        <c:title>
          <c:tx>
            <c:rich>
              <a:bodyPr/>
              <a:lstStyle/>
              <a:p>
                <a:pPr>
                  <a:defRPr sz="1000"/>
                </a:pPr>
                <a:r>
                  <a:rPr lang="en-US" sz="1000" dirty="0"/>
                  <a:t>Cumulative</a:t>
                </a:r>
                <a:r>
                  <a:rPr lang="en-US" sz="1000" baseline="0" dirty="0"/>
                  <a:t> </a:t>
                </a:r>
                <a:r>
                  <a:rPr lang="en-US" sz="1000" dirty="0"/>
                  <a:t># of High</a:t>
                </a:r>
                <a:r>
                  <a:rPr lang="en-US" sz="1000" baseline="0" dirty="0"/>
                  <a:t> </a:t>
                </a:r>
                <a:r>
                  <a:rPr lang="en-US" sz="1000" dirty="0"/>
                  <a:t>Stress</a:t>
                </a:r>
                <a:r>
                  <a:rPr lang="en-US" sz="1000" baseline="0" dirty="0"/>
                  <a:t> Areas Experienced (of 21 Evaluated)</a:t>
                </a:r>
                <a:endParaRPr lang="en-US" sz="1000" dirty="0"/>
              </a:p>
            </c:rich>
          </c:tx>
          <c:overlay val="0"/>
        </c:title>
        <c:numFmt formatCode="General" sourceLinked="0"/>
        <c:majorTickMark val="out"/>
        <c:minorTickMark val="none"/>
        <c:tickLblPos val="nextTo"/>
        <c:txPr>
          <a:bodyPr/>
          <a:lstStyle/>
          <a:p>
            <a:pPr>
              <a:defRPr sz="1000"/>
            </a:pPr>
            <a:endParaRPr lang="en-US"/>
          </a:p>
        </c:txPr>
        <c:crossAx val="-1995327448"/>
        <c:crosses val="autoZero"/>
        <c:auto val="1"/>
        <c:lblAlgn val="ctr"/>
        <c:lblOffset val="100"/>
        <c:noMultiLvlLbl val="0"/>
      </c:catAx>
    </c:plotArea>
    <c:plotVisOnly val="1"/>
    <c:dispBlanksAs val="gap"/>
    <c:showDLblsOverMax val="0"/>
  </c:chart>
  <c:txPr>
    <a:bodyPr/>
    <a:lstStyle/>
    <a:p>
      <a:pPr>
        <a:defRPr sz="1800"/>
      </a:pPr>
      <a:endParaRPr lang="en-US"/>
    </a:p>
  </c:tx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Cumulative # of Stress Areas Experienced – Master’s ONLINE</a:t>
            </a:r>
            <a:endParaRPr lang="en-US" sz="1200" dirty="0"/>
          </a:p>
        </c:rich>
      </c:tx>
      <c:overlay val="0"/>
    </c:title>
    <c:autoTitleDeleted val="0"/>
    <c:plotArea>
      <c:layout/>
      <c:barChart>
        <c:barDir val="col"/>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008000"/>
                  </a:gs>
                </a:gsLst>
                <a:lin ang="0" scaled="0"/>
                <a:tileRect/>
              </a:gradFill>
              <a:ln>
                <a:solidFill>
                  <a:schemeClr val="tx1"/>
                </a:solidFill>
              </a:ln>
            </c:spPr>
            <c:extLst>
              <c:ext xmlns:c16="http://schemas.microsoft.com/office/drawing/2014/chart" uri="{C3380CC4-5D6E-409C-BE32-E72D297353CC}">
                <c16:uniqueId val="{00000001-79D7-A24D-8265-525A03387951}"/>
              </c:ext>
            </c:extLst>
          </c:dPt>
          <c:dLbls>
            <c:spPr>
              <a:noFill/>
              <a:ln>
                <a:noFill/>
              </a:ln>
              <a:effectLst/>
            </c:spPr>
            <c:txPr>
              <a:bodyPr/>
              <a:lstStyle/>
              <a:p>
                <a:pPr>
                  <a:defRPr sz="1000"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Sheet1!$A$2:$A$23</c:f>
              <c:strCache>
                <c:ptCount val="22"/>
                <c:pt idx="0">
                  <c:v>None</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strCache>
            </c:strRef>
          </c:cat>
          <c:val>
            <c:numRef>
              <c:f>Sheet1!$B$2:$B$23</c:f>
              <c:numCache>
                <c:formatCode>0%</c:formatCode>
                <c:ptCount val="22"/>
                <c:pt idx="0">
                  <c:v>0.41779788838612369</c:v>
                </c:pt>
                <c:pt idx="1">
                  <c:v>0.58220211161387636</c:v>
                </c:pt>
                <c:pt idx="2">
                  <c:v>0.47360482654600305</c:v>
                </c:pt>
                <c:pt idx="3">
                  <c:v>0.39969834087481149</c:v>
                </c:pt>
                <c:pt idx="4">
                  <c:v>0.34389140271493213</c:v>
                </c:pt>
                <c:pt idx="5">
                  <c:v>0.27300150829562592</c:v>
                </c:pt>
                <c:pt idx="6">
                  <c:v>0.21266968325791855</c:v>
                </c:pt>
                <c:pt idx="7">
                  <c:v>0.16440422322775264</c:v>
                </c:pt>
                <c:pt idx="8">
                  <c:v>0.12217194570135746</c:v>
                </c:pt>
                <c:pt idx="9">
                  <c:v>9.8039215686274508E-2</c:v>
                </c:pt>
                <c:pt idx="10">
                  <c:v>6.636500754147813E-2</c:v>
                </c:pt>
                <c:pt idx="11">
                  <c:v>5.2790346907993967E-2</c:v>
                </c:pt>
                <c:pt idx="12">
                  <c:v>4.3740573152337855E-2</c:v>
                </c:pt>
                <c:pt idx="13">
                  <c:v>3.9215686274509803E-2</c:v>
                </c:pt>
                <c:pt idx="14">
                  <c:v>3.1674208144796379E-2</c:v>
                </c:pt>
                <c:pt idx="15">
                  <c:v>2.7149321266968326E-2</c:v>
                </c:pt>
                <c:pt idx="16">
                  <c:v>1.9607843137254902E-2</c:v>
                </c:pt>
                <c:pt idx="17">
                  <c:v>1.5082956259426848E-2</c:v>
                </c:pt>
                <c:pt idx="18">
                  <c:v>1.3574660633484163E-2</c:v>
                </c:pt>
                <c:pt idx="19">
                  <c:v>1.0558069381598794E-2</c:v>
                </c:pt>
                <c:pt idx="20">
                  <c:v>9.0497737556561094E-3</c:v>
                </c:pt>
                <c:pt idx="21">
                  <c:v>4.5248868778280547E-3</c:v>
                </c:pt>
              </c:numCache>
            </c:numRef>
          </c:val>
          <c:extLst>
            <c:ext xmlns:c16="http://schemas.microsoft.com/office/drawing/2014/chart" uri="{C3380CC4-5D6E-409C-BE32-E72D297353CC}">
              <c16:uniqueId val="{00000002-79D7-A24D-8265-525A03387951}"/>
            </c:ext>
          </c:extLst>
        </c:ser>
        <c:dLbls>
          <c:showLegendKey val="0"/>
          <c:showVal val="1"/>
          <c:showCatName val="0"/>
          <c:showSerName val="0"/>
          <c:showPercent val="0"/>
          <c:showBubbleSize val="0"/>
        </c:dLbls>
        <c:gapWidth val="50"/>
        <c:axId val="-1995317912"/>
        <c:axId val="-1995327448"/>
      </c:barChart>
      <c:valAx>
        <c:axId val="-1995327448"/>
        <c:scaling>
          <c:orientation val="minMax"/>
          <c:max val="1"/>
        </c:scaling>
        <c:delete val="1"/>
        <c:axPos val="r"/>
        <c:numFmt formatCode="0%" sourceLinked="1"/>
        <c:majorTickMark val="out"/>
        <c:minorTickMark val="none"/>
        <c:tickLblPos val="nextTo"/>
        <c:crossAx val="-1995317912"/>
        <c:crosses val="max"/>
        <c:crossBetween val="between"/>
      </c:valAx>
      <c:catAx>
        <c:axId val="-1995317912"/>
        <c:scaling>
          <c:orientation val="minMax"/>
        </c:scaling>
        <c:delete val="0"/>
        <c:axPos val="b"/>
        <c:title>
          <c:tx>
            <c:rich>
              <a:bodyPr/>
              <a:lstStyle/>
              <a:p>
                <a:pPr>
                  <a:defRPr sz="1000"/>
                </a:pPr>
                <a:r>
                  <a:rPr lang="en-US" sz="1000" dirty="0"/>
                  <a:t>Cumulative</a:t>
                </a:r>
                <a:r>
                  <a:rPr lang="en-US" sz="1000" baseline="0" dirty="0"/>
                  <a:t> </a:t>
                </a:r>
                <a:r>
                  <a:rPr lang="en-US" sz="1000" dirty="0"/>
                  <a:t># of High</a:t>
                </a:r>
                <a:r>
                  <a:rPr lang="en-US" sz="1000" baseline="0" dirty="0"/>
                  <a:t> </a:t>
                </a:r>
                <a:r>
                  <a:rPr lang="en-US" sz="1000" dirty="0"/>
                  <a:t>Stress</a:t>
                </a:r>
                <a:r>
                  <a:rPr lang="en-US" sz="1000" baseline="0" dirty="0"/>
                  <a:t> Areas Experienced (of 21 Evaluated)</a:t>
                </a:r>
                <a:endParaRPr lang="en-US" sz="1000" dirty="0"/>
              </a:p>
            </c:rich>
          </c:tx>
          <c:overlay val="0"/>
        </c:title>
        <c:numFmt formatCode="General" sourceLinked="0"/>
        <c:majorTickMark val="out"/>
        <c:minorTickMark val="none"/>
        <c:tickLblPos val="nextTo"/>
        <c:txPr>
          <a:bodyPr/>
          <a:lstStyle/>
          <a:p>
            <a:pPr>
              <a:defRPr sz="1000"/>
            </a:pPr>
            <a:endParaRPr lang="en-US"/>
          </a:p>
        </c:txPr>
        <c:crossAx val="-1995327448"/>
        <c:crosses val="autoZero"/>
        <c:auto val="1"/>
        <c:lblAlgn val="ctr"/>
        <c:lblOffset val="100"/>
        <c:noMultiLvlLbl val="0"/>
      </c:catAx>
    </c:plotArea>
    <c:plotVisOnly val="1"/>
    <c:dispBlanksAs val="gap"/>
    <c:showDLblsOverMax val="0"/>
  </c:chart>
  <c:txPr>
    <a:bodyPr/>
    <a:lstStyle/>
    <a:p>
      <a:pPr>
        <a:defRPr sz="1800"/>
      </a:pPr>
      <a:endParaRPr lang="en-US"/>
    </a:p>
  </c:tx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Cumulative # of Stress Areas Experienced – Ph.D</a:t>
            </a:r>
            <a:endParaRPr lang="en-US" sz="1200" dirty="0"/>
          </a:p>
        </c:rich>
      </c:tx>
      <c:overlay val="0"/>
    </c:title>
    <c:autoTitleDeleted val="0"/>
    <c:plotArea>
      <c:layout/>
      <c:barChart>
        <c:barDir val="col"/>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008000"/>
                  </a:gs>
                </a:gsLst>
                <a:lin ang="0" scaled="0"/>
                <a:tileRect/>
              </a:gradFill>
              <a:ln>
                <a:solidFill>
                  <a:schemeClr val="tx1"/>
                </a:solidFill>
              </a:ln>
            </c:spPr>
            <c:extLst>
              <c:ext xmlns:c16="http://schemas.microsoft.com/office/drawing/2014/chart" uri="{C3380CC4-5D6E-409C-BE32-E72D297353CC}">
                <c16:uniqueId val="{00000001-FEC6-3843-9511-7E366B39DE46}"/>
              </c:ext>
            </c:extLst>
          </c:dPt>
          <c:dLbls>
            <c:spPr>
              <a:noFill/>
              <a:ln>
                <a:noFill/>
              </a:ln>
              <a:effectLst/>
            </c:spPr>
            <c:txPr>
              <a:bodyPr/>
              <a:lstStyle/>
              <a:p>
                <a:pPr>
                  <a:defRPr sz="1000"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Sheet1!$A$2:$A$23</c:f>
              <c:strCache>
                <c:ptCount val="22"/>
                <c:pt idx="0">
                  <c:v>None</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strCache>
            </c:strRef>
          </c:cat>
          <c:val>
            <c:numRef>
              <c:f>Sheet1!$B$2:$B$23</c:f>
              <c:numCache>
                <c:formatCode>0%</c:formatCode>
                <c:ptCount val="22"/>
                <c:pt idx="0">
                  <c:v>0.13497822931785197</c:v>
                </c:pt>
                <c:pt idx="1">
                  <c:v>0.86502177068214803</c:v>
                </c:pt>
                <c:pt idx="2">
                  <c:v>0.76197387518142234</c:v>
                </c:pt>
                <c:pt idx="3">
                  <c:v>0.64441219158200291</c:v>
                </c:pt>
                <c:pt idx="4">
                  <c:v>0.53701015965166909</c:v>
                </c:pt>
                <c:pt idx="5">
                  <c:v>0.44847605224963716</c:v>
                </c:pt>
                <c:pt idx="6">
                  <c:v>0.37445573294629897</c:v>
                </c:pt>
                <c:pt idx="7">
                  <c:v>0.31785195936139332</c:v>
                </c:pt>
                <c:pt idx="8">
                  <c:v>0.25689404934687954</c:v>
                </c:pt>
                <c:pt idx="9">
                  <c:v>0.21915820029027577</c:v>
                </c:pt>
                <c:pt idx="10">
                  <c:v>0.1683599419448476</c:v>
                </c:pt>
                <c:pt idx="11">
                  <c:v>0.13788098693759071</c:v>
                </c:pt>
                <c:pt idx="12">
                  <c:v>0.10159651669085631</c:v>
                </c:pt>
                <c:pt idx="13">
                  <c:v>7.4020319303338175E-2</c:v>
                </c:pt>
                <c:pt idx="14">
                  <c:v>5.5152394775036286E-2</c:v>
                </c:pt>
                <c:pt idx="15">
                  <c:v>4.4992743105950653E-2</c:v>
                </c:pt>
                <c:pt idx="16">
                  <c:v>3.3381712626995644E-2</c:v>
                </c:pt>
                <c:pt idx="17">
                  <c:v>2.3222060957910014E-2</c:v>
                </c:pt>
                <c:pt idx="18">
                  <c:v>1.741654571843251E-2</c:v>
                </c:pt>
                <c:pt idx="19">
                  <c:v>1.3062409288824383E-2</c:v>
                </c:pt>
                <c:pt idx="20">
                  <c:v>1.0159651669085631E-2</c:v>
                </c:pt>
                <c:pt idx="21">
                  <c:v>7.2568940493468797E-3</c:v>
                </c:pt>
              </c:numCache>
            </c:numRef>
          </c:val>
          <c:extLst>
            <c:ext xmlns:c16="http://schemas.microsoft.com/office/drawing/2014/chart" uri="{C3380CC4-5D6E-409C-BE32-E72D297353CC}">
              <c16:uniqueId val="{00000002-FEC6-3843-9511-7E366B39DE46}"/>
            </c:ext>
          </c:extLst>
        </c:ser>
        <c:dLbls>
          <c:showLegendKey val="0"/>
          <c:showVal val="1"/>
          <c:showCatName val="0"/>
          <c:showSerName val="0"/>
          <c:showPercent val="0"/>
          <c:showBubbleSize val="0"/>
        </c:dLbls>
        <c:gapWidth val="50"/>
        <c:axId val="-1995277832"/>
        <c:axId val="-1995287592"/>
      </c:barChart>
      <c:valAx>
        <c:axId val="-1995287592"/>
        <c:scaling>
          <c:orientation val="minMax"/>
          <c:max val="1.2"/>
        </c:scaling>
        <c:delete val="1"/>
        <c:axPos val="r"/>
        <c:numFmt formatCode="0%" sourceLinked="1"/>
        <c:majorTickMark val="out"/>
        <c:minorTickMark val="none"/>
        <c:tickLblPos val="nextTo"/>
        <c:crossAx val="-1995277832"/>
        <c:crosses val="max"/>
        <c:crossBetween val="between"/>
      </c:valAx>
      <c:catAx>
        <c:axId val="-1995277832"/>
        <c:scaling>
          <c:orientation val="minMax"/>
        </c:scaling>
        <c:delete val="0"/>
        <c:axPos val="b"/>
        <c:title>
          <c:tx>
            <c:rich>
              <a:bodyPr/>
              <a:lstStyle/>
              <a:p>
                <a:pPr>
                  <a:defRPr sz="1000"/>
                </a:pPr>
                <a:r>
                  <a:rPr lang="en-US" sz="1000" dirty="0"/>
                  <a:t>Cumulative</a:t>
                </a:r>
                <a:r>
                  <a:rPr lang="en-US" sz="1000" baseline="0" dirty="0"/>
                  <a:t> </a:t>
                </a:r>
                <a:r>
                  <a:rPr lang="en-US" sz="1000" dirty="0"/>
                  <a:t># of High</a:t>
                </a:r>
                <a:r>
                  <a:rPr lang="en-US" sz="1000" baseline="0" dirty="0"/>
                  <a:t> </a:t>
                </a:r>
                <a:r>
                  <a:rPr lang="en-US" sz="1000" dirty="0"/>
                  <a:t>Stress</a:t>
                </a:r>
                <a:r>
                  <a:rPr lang="en-US" sz="1000" baseline="0" dirty="0"/>
                  <a:t> Areas Experienced (of 21 Evaluated)</a:t>
                </a:r>
                <a:endParaRPr lang="en-US" sz="1000" dirty="0"/>
              </a:p>
            </c:rich>
          </c:tx>
          <c:overlay val="0"/>
        </c:title>
        <c:numFmt formatCode="General" sourceLinked="0"/>
        <c:majorTickMark val="out"/>
        <c:minorTickMark val="none"/>
        <c:tickLblPos val="nextTo"/>
        <c:txPr>
          <a:bodyPr/>
          <a:lstStyle/>
          <a:p>
            <a:pPr>
              <a:defRPr sz="1000"/>
            </a:pPr>
            <a:endParaRPr lang="en-US"/>
          </a:p>
        </c:txPr>
        <c:crossAx val="-1995287592"/>
        <c:crosses val="autoZero"/>
        <c:auto val="1"/>
        <c:lblAlgn val="ctr"/>
        <c:lblOffset val="100"/>
        <c:noMultiLvlLbl val="0"/>
      </c:catAx>
    </c:plotArea>
    <c:plotVisOnly val="1"/>
    <c:dispBlanksAs val="gap"/>
    <c:showDLblsOverMax val="0"/>
  </c:chart>
  <c:txPr>
    <a:bodyPr/>
    <a:lstStyle/>
    <a:p>
      <a:pPr>
        <a:defRPr sz="1800"/>
      </a:pPr>
      <a:endParaRPr lang="en-US"/>
    </a:p>
  </c:txPr>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 Mentioning</a:t>
            </a:r>
            <a:r>
              <a:rPr lang="en-US" sz="1200" baseline="0" dirty="0"/>
              <a:t> Activity in Typical Week – All Students</a:t>
            </a:r>
            <a:endParaRPr lang="en-US" sz="1200" dirty="0"/>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rgbClr val="000000"/>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Socializing with friends </c:v>
                </c:pt>
                <c:pt idx="1">
                  <c:v>Attending scheduled classes/labs </c:v>
                </c:pt>
                <c:pt idx="2">
                  <c:v>Working on scheduled courses outside of class </c:v>
                </c:pt>
                <c:pt idx="3">
                  <c:v>Exercise/fitness</c:v>
                </c:pt>
                <c:pt idx="4">
                  <c:v>Watching TV or playing video games </c:v>
                </c:pt>
                <c:pt idx="5">
                  <c:v>Research (dissertation, thesis) </c:v>
                </c:pt>
                <c:pt idx="6">
                  <c:v>Working for pay/stipend at Georgia Tech </c:v>
                </c:pt>
                <c:pt idx="7">
                  <c:v>Working for pay/stipend outside of Georgia Tech </c:v>
                </c:pt>
                <c:pt idx="8">
                  <c:v>Clubs/organized groups</c:v>
                </c:pt>
                <c:pt idx="9">
                  <c:v>Volunteer work/activity </c:v>
                </c:pt>
              </c:strCache>
            </c:strRef>
          </c:cat>
          <c:val>
            <c:numRef>
              <c:f>Sheet1!$B$2:$B$11</c:f>
              <c:numCache>
                <c:formatCode>0%</c:formatCode>
                <c:ptCount val="10"/>
                <c:pt idx="0">
                  <c:v>0.8965902738960313</c:v>
                </c:pt>
                <c:pt idx="1">
                  <c:v>0.87367244270542199</c:v>
                </c:pt>
                <c:pt idx="2">
                  <c:v>0.85243152599217442</c:v>
                </c:pt>
                <c:pt idx="3">
                  <c:v>0.85019564002235892</c:v>
                </c:pt>
                <c:pt idx="4">
                  <c:v>0.83733929569591947</c:v>
                </c:pt>
                <c:pt idx="5">
                  <c:v>0.62045835662381221</c:v>
                </c:pt>
                <c:pt idx="6">
                  <c:v>0.42370039128004466</c:v>
                </c:pt>
                <c:pt idx="7">
                  <c:v>0.40357741755170484</c:v>
                </c:pt>
                <c:pt idx="8">
                  <c:v>0.33147009502515368</c:v>
                </c:pt>
                <c:pt idx="9">
                  <c:v>0.33147009502515368</c:v>
                </c:pt>
              </c:numCache>
            </c:numRef>
          </c:val>
          <c:extLst>
            <c:ext xmlns:c16="http://schemas.microsoft.com/office/drawing/2014/chart" uri="{C3380CC4-5D6E-409C-BE32-E72D297353CC}">
              <c16:uniqueId val="{00000000-F8AF-D54D-9F07-75D210462733}"/>
            </c:ext>
          </c:extLst>
        </c:ser>
        <c:dLbls>
          <c:showLegendKey val="0"/>
          <c:showVal val="0"/>
          <c:showCatName val="0"/>
          <c:showSerName val="0"/>
          <c:showPercent val="0"/>
          <c:showBubbleSize val="0"/>
        </c:dLbls>
        <c:gapWidth val="50"/>
        <c:axId val="-1996044584"/>
        <c:axId val="-1996041608"/>
      </c:barChart>
      <c:catAx>
        <c:axId val="-1996044584"/>
        <c:scaling>
          <c:orientation val="maxMin"/>
        </c:scaling>
        <c:delete val="0"/>
        <c:axPos val="l"/>
        <c:numFmt formatCode="General" sourceLinked="0"/>
        <c:majorTickMark val="out"/>
        <c:minorTickMark val="none"/>
        <c:tickLblPos val="nextTo"/>
        <c:txPr>
          <a:bodyPr/>
          <a:lstStyle/>
          <a:p>
            <a:pPr>
              <a:defRPr sz="1000"/>
            </a:pPr>
            <a:endParaRPr lang="en-US"/>
          </a:p>
        </c:txPr>
        <c:crossAx val="-1996041608"/>
        <c:crosses val="autoZero"/>
        <c:auto val="1"/>
        <c:lblAlgn val="ctr"/>
        <c:lblOffset val="100"/>
        <c:noMultiLvlLbl val="0"/>
      </c:catAx>
      <c:valAx>
        <c:axId val="-1996041608"/>
        <c:scaling>
          <c:orientation val="minMax"/>
          <c:max val="1"/>
          <c:min val="0"/>
        </c:scaling>
        <c:delete val="1"/>
        <c:axPos val="t"/>
        <c:numFmt formatCode="0%" sourceLinked="1"/>
        <c:majorTickMark val="out"/>
        <c:minorTickMark val="none"/>
        <c:tickLblPos val="nextTo"/>
        <c:crossAx val="-19960445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Daily Sleep </a:t>
            </a:r>
            <a:r>
              <a:rPr lang="en-US" sz="1200" baseline="0" dirty="0"/>
              <a:t>– All Students</a:t>
            </a:r>
            <a:endParaRPr lang="en-US" sz="1200" dirty="0"/>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dLbl>
              <c:idx val="4"/>
              <c:tx>
                <c:rich>
                  <a:bodyPr/>
                  <a:lstStyle/>
                  <a:p>
                    <a:r>
                      <a:rPr lang="en-US" dirty="0"/>
                      <a:t>6.6 hours</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599-2F46-94DC-5C4BB2D517EE}"/>
                </c:ext>
              </c:extLst>
            </c:dLbl>
            <c:spPr>
              <a:noFill/>
              <a:ln>
                <a:noFill/>
              </a:ln>
              <a:effectLst/>
            </c:spPr>
            <c:txPr>
              <a:bodyPr/>
              <a:lstStyle/>
              <a:p>
                <a:pPr>
                  <a:defRPr sz="1000" b="1">
                    <a:solidFill>
                      <a:srgbClr val="000000"/>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Less than 4 hours</c:v>
                </c:pt>
                <c:pt idx="1">
                  <c:v>4-5 hours</c:v>
                </c:pt>
                <c:pt idx="2">
                  <c:v>6-7 hours</c:v>
                </c:pt>
                <c:pt idx="3">
                  <c:v>8 or more hours</c:v>
                </c:pt>
                <c:pt idx="4">
                  <c:v>AVERAGE</c:v>
                </c:pt>
              </c:strCache>
            </c:strRef>
          </c:cat>
          <c:val>
            <c:numRef>
              <c:f>Sheet1!$B$2:$B$6</c:f>
              <c:numCache>
                <c:formatCode>0%</c:formatCode>
                <c:ptCount val="5"/>
                <c:pt idx="0">
                  <c:v>1.1179429849077696E-2</c:v>
                </c:pt>
                <c:pt idx="1">
                  <c:v>0.13247624371157071</c:v>
                </c:pt>
                <c:pt idx="2">
                  <c:v>0.70933482392397984</c:v>
                </c:pt>
                <c:pt idx="3">
                  <c:v>0.1470095025153717</c:v>
                </c:pt>
                <c:pt idx="4">
                  <c:v>0</c:v>
                </c:pt>
              </c:numCache>
            </c:numRef>
          </c:val>
          <c:extLst>
            <c:ext xmlns:c16="http://schemas.microsoft.com/office/drawing/2014/chart" uri="{C3380CC4-5D6E-409C-BE32-E72D297353CC}">
              <c16:uniqueId val="{00000001-F599-2F46-94DC-5C4BB2D517EE}"/>
            </c:ext>
          </c:extLst>
        </c:ser>
        <c:dLbls>
          <c:showLegendKey val="0"/>
          <c:showVal val="0"/>
          <c:showCatName val="0"/>
          <c:showSerName val="0"/>
          <c:showPercent val="0"/>
          <c:showBubbleSize val="0"/>
        </c:dLbls>
        <c:gapWidth val="50"/>
        <c:axId val="1773754088"/>
        <c:axId val="1773757096"/>
      </c:barChart>
      <c:catAx>
        <c:axId val="1773754088"/>
        <c:scaling>
          <c:orientation val="maxMin"/>
        </c:scaling>
        <c:delete val="0"/>
        <c:axPos val="l"/>
        <c:numFmt formatCode="General" sourceLinked="0"/>
        <c:majorTickMark val="out"/>
        <c:minorTickMark val="none"/>
        <c:tickLblPos val="nextTo"/>
        <c:txPr>
          <a:bodyPr/>
          <a:lstStyle/>
          <a:p>
            <a:pPr>
              <a:defRPr sz="1000"/>
            </a:pPr>
            <a:endParaRPr lang="en-US"/>
          </a:p>
        </c:txPr>
        <c:crossAx val="1773757096"/>
        <c:crosses val="autoZero"/>
        <c:auto val="1"/>
        <c:lblAlgn val="ctr"/>
        <c:lblOffset val="100"/>
        <c:noMultiLvlLbl val="0"/>
      </c:catAx>
      <c:valAx>
        <c:axId val="1773757096"/>
        <c:scaling>
          <c:orientation val="minMax"/>
          <c:max val="1"/>
          <c:min val="0"/>
        </c:scaling>
        <c:delete val="1"/>
        <c:axPos val="t"/>
        <c:numFmt formatCode="0%" sourceLinked="1"/>
        <c:majorTickMark val="out"/>
        <c:minorTickMark val="none"/>
        <c:tickLblPos val="nextTo"/>
        <c:crossAx val="177375408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tx>
        <c:rich>
          <a:bodyPr/>
          <a:lstStyle/>
          <a:p>
            <a:pPr>
              <a:defRPr sz="1200"/>
            </a:pPr>
            <a:r>
              <a:rPr lang="en-US" sz="1200" dirty="0"/>
              <a:t>MASTER’S ONLINE</a:t>
            </a:r>
          </a:p>
          <a:p>
            <a:pPr>
              <a:defRPr sz="1200"/>
            </a:pPr>
            <a:r>
              <a:rPr lang="en-US" sz="1000" dirty="0"/>
              <a:t>Impact of Quality of</a:t>
            </a:r>
          </a:p>
          <a:p>
            <a:pPr>
              <a:defRPr sz="1200"/>
            </a:pPr>
            <a:r>
              <a:rPr lang="en-US" sz="1000" dirty="0"/>
              <a:t>Graduate Student Experience</a:t>
            </a:r>
          </a:p>
          <a:p>
            <a:pPr>
              <a:defRPr sz="1200"/>
            </a:pPr>
            <a:r>
              <a:rPr lang="en-US" sz="1000" dirty="0"/>
              <a:t>within Program of Study</a:t>
            </a:r>
            <a:br>
              <a:rPr lang="en-US" sz="1000" dirty="0"/>
            </a:br>
            <a:r>
              <a:rPr lang="en-US" sz="1000" dirty="0"/>
              <a:t>on</a:t>
            </a:r>
            <a:r>
              <a:rPr lang="en-US" sz="1000" baseline="0" dirty="0"/>
              <a:t> </a:t>
            </a:r>
            <a:r>
              <a:rPr lang="en-US" sz="1000" dirty="0"/>
              <a:t>Likely</a:t>
            </a:r>
            <a:r>
              <a:rPr lang="en-US" sz="1000" baseline="0" dirty="0"/>
              <a:t> to Recommend</a:t>
            </a:r>
            <a:endParaRPr lang="en-US" sz="1000" dirty="0"/>
          </a:p>
        </c:rich>
      </c:tx>
      <c:overlay val="0"/>
    </c:title>
    <c:autoTitleDeleted val="0"/>
    <c:plotArea>
      <c:layout/>
      <c:barChart>
        <c:barDir val="col"/>
        <c:grouping val="clustered"/>
        <c:varyColors val="0"/>
        <c:ser>
          <c:idx val="0"/>
          <c:order val="0"/>
          <c:tx>
            <c:strRef>
              <c:f>Sheet1!$B$1</c:f>
              <c:strCache>
                <c:ptCount val="1"/>
                <c:pt idx="0">
                  <c:v>%</c:v>
                </c:pt>
              </c:strCache>
            </c:strRef>
          </c:tx>
          <c:spPr>
            <a:gradFill flip="none" rotWithShape="1">
              <a:gsLst>
                <a:gs pos="0">
                  <a:schemeClr val="tx1">
                    <a:alpha val="75000"/>
                  </a:schemeClr>
                </a:gs>
                <a:gs pos="100000">
                  <a:schemeClr val="tx1">
                    <a:alpha val="75000"/>
                  </a:schemeClr>
                </a:gs>
                <a:gs pos="50000">
                  <a:srgbClr val="FF0000"/>
                </a:gs>
              </a:gsLst>
              <a:lin ang="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Rating of 10</c:v>
                </c:pt>
                <c:pt idx="1">
                  <c:v>Rating of 9</c:v>
                </c:pt>
                <c:pt idx="2">
                  <c:v>Rating of 8</c:v>
                </c:pt>
                <c:pt idx="3">
                  <c:v>Rating of 7</c:v>
                </c:pt>
                <c:pt idx="4">
                  <c:v>Rating of 6</c:v>
                </c:pt>
                <c:pt idx="5">
                  <c:v>Rating of 1-5</c:v>
                </c:pt>
              </c:strCache>
            </c:strRef>
          </c:cat>
          <c:val>
            <c:numRef>
              <c:f>Sheet1!$B$2:$B$7</c:f>
              <c:numCache>
                <c:formatCode>0%</c:formatCode>
                <c:ptCount val="6"/>
                <c:pt idx="0">
                  <c:v>1</c:v>
                </c:pt>
                <c:pt idx="1">
                  <c:v>0.98630136986301364</c:v>
                </c:pt>
                <c:pt idx="2">
                  <c:v>0.91052631578947374</c:v>
                </c:pt>
                <c:pt idx="3">
                  <c:v>0.54761904761904767</c:v>
                </c:pt>
                <c:pt idx="4">
                  <c:v>0.4375</c:v>
                </c:pt>
                <c:pt idx="5">
                  <c:v>3.2786885245901641E-2</c:v>
                </c:pt>
              </c:numCache>
            </c:numRef>
          </c:val>
          <c:extLst>
            <c:ext xmlns:c16="http://schemas.microsoft.com/office/drawing/2014/chart" uri="{C3380CC4-5D6E-409C-BE32-E72D297353CC}">
              <c16:uniqueId val="{00000000-41B7-4E47-B376-CF2591C57F82}"/>
            </c:ext>
          </c:extLst>
        </c:ser>
        <c:dLbls>
          <c:showLegendKey val="0"/>
          <c:showVal val="1"/>
          <c:showCatName val="0"/>
          <c:showSerName val="0"/>
          <c:showPercent val="0"/>
          <c:showBubbleSize val="0"/>
        </c:dLbls>
        <c:gapWidth val="50"/>
        <c:axId val="2087406888"/>
        <c:axId val="2087408584"/>
      </c:barChart>
      <c:catAx>
        <c:axId val="2087406888"/>
        <c:scaling>
          <c:orientation val="minMax"/>
        </c:scaling>
        <c:delete val="0"/>
        <c:axPos val="b"/>
        <c:title>
          <c:tx>
            <c:rich>
              <a:bodyPr/>
              <a:lstStyle/>
              <a:p>
                <a:pPr>
                  <a:defRPr sz="1000"/>
                </a:pPr>
                <a:r>
                  <a:rPr lang="en-US" sz="1000" dirty="0"/>
                  <a:t>Rating</a:t>
                </a:r>
                <a:r>
                  <a:rPr lang="en-US" sz="1000" baseline="0" dirty="0"/>
                  <a:t> for </a:t>
                </a:r>
                <a:r>
                  <a:rPr lang="en-US" sz="1000" dirty="0"/>
                  <a:t>Quality</a:t>
                </a:r>
                <a:r>
                  <a:rPr lang="en-US" sz="1000" baseline="0" dirty="0"/>
                  <a:t> of Experience</a:t>
                </a:r>
                <a:endParaRPr lang="en-US" sz="1000" dirty="0"/>
              </a:p>
            </c:rich>
          </c:tx>
          <c:overlay val="0"/>
        </c:title>
        <c:numFmt formatCode="General" sourceLinked="0"/>
        <c:majorTickMark val="out"/>
        <c:minorTickMark val="none"/>
        <c:tickLblPos val="nextTo"/>
        <c:txPr>
          <a:bodyPr/>
          <a:lstStyle/>
          <a:p>
            <a:pPr>
              <a:defRPr sz="800" b="1"/>
            </a:pPr>
            <a:endParaRPr lang="en-US"/>
          </a:p>
        </c:txPr>
        <c:crossAx val="2087408584"/>
        <c:crosses val="autoZero"/>
        <c:auto val="1"/>
        <c:lblAlgn val="ctr"/>
        <c:lblOffset val="100"/>
        <c:noMultiLvlLbl val="0"/>
      </c:catAx>
      <c:valAx>
        <c:axId val="2087408584"/>
        <c:scaling>
          <c:orientation val="minMax"/>
          <c:max val="1.1000000000000001"/>
          <c:min val="0"/>
        </c:scaling>
        <c:delete val="1"/>
        <c:axPos val="l"/>
        <c:title>
          <c:tx>
            <c:rich>
              <a:bodyPr rot="-5400000" vert="horz"/>
              <a:lstStyle/>
              <a:p>
                <a:pPr>
                  <a:defRPr sz="1000"/>
                </a:pPr>
                <a:r>
                  <a:rPr lang="en-US" sz="1000" dirty="0"/>
                  <a:t>Likely to Recommend (8-10 Rating)</a:t>
                </a:r>
              </a:p>
            </c:rich>
          </c:tx>
          <c:overlay val="0"/>
        </c:title>
        <c:numFmt formatCode="0%" sourceLinked="1"/>
        <c:majorTickMark val="out"/>
        <c:minorTickMark val="none"/>
        <c:tickLblPos val="nextTo"/>
        <c:crossAx val="20874068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Useful</a:t>
            </a:r>
            <a:r>
              <a:rPr lang="en-US" sz="1200" baseline="0" dirty="0"/>
              <a:t> </a:t>
            </a:r>
            <a:r>
              <a:rPr lang="en-US" sz="1200" dirty="0"/>
              <a:t>Support Resources</a:t>
            </a:r>
            <a:r>
              <a:rPr lang="en-US" sz="1200" baseline="0" dirty="0"/>
              <a:t> for Stress – All Students</a:t>
            </a:r>
            <a:endParaRPr lang="en-US" sz="1200" dirty="0"/>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Sheet1!$A$2:$A$23</c:f>
              <c:strCache>
                <c:ptCount val="22"/>
                <c:pt idx="0">
                  <c:v>Counseling Center</c:v>
                </c:pt>
                <c:pt idx="1">
                  <c:v>Stamps Health Services (primary care, psychiatry, Health Promotion) </c:v>
                </c:pt>
                <c:pt idx="2">
                  <c:v>Primary dissertation advisor</c:v>
                </c:pt>
                <c:pt idx="3">
                  <c:v>Campus Recreation Center (CRC)</c:v>
                </c:pt>
                <c:pt idx="4">
                  <c:v>Other faculty in my program</c:v>
                </c:pt>
                <c:pt idx="5">
                  <c:v>Non-faculty academic advisor</c:v>
                </c:pt>
                <c:pt idx="6">
                  <c:v>Graduate Studies office</c:v>
                </c:pt>
                <c:pt idx="7">
                  <c:v>Campus religious/spiritual organizations</c:v>
                </c:pt>
                <c:pt idx="8">
                  <c:v>Women’s Resource Center </c:v>
                </c:pt>
                <c:pt idx="9">
                  <c:v>Center for Career Discovery and Development (formerly “Career Services” and “Department of Professional Practice”)</c:v>
                </c:pt>
                <c:pt idx="10">
                  <c:v>Dean of Students</c:v>
                </c:pt>
                <c:pt idx="11">
                  <c:v>Office of International Education (OIE)</c:v>
                </c:pt>
                <c:pt idx="12">
                  <c:v>LGBTQIA Resource Center </c:v>
                </c:pt>
                <c:pt idx="13">
                  <c:v>Office of Scholarships and Financial Aid</c:v>
                </c:pt>
                <c:pt idx="14">
                  <c:v>Center for the Enhancement of Teaching and Learning (CETL) </c:v>
                </c:pt>
                <c:pt idx="15">
                  <c:v>Office of Minority Educational Development (OMED) </c:v>
                </c:pt>
                <c:pt idx="16">
                  <c:v>Office of Student Diversity Programs</c:v>
                </c:pt>
                <c:pt idx="17">
                  <c:v>Office of Disability Services (ADAPTS)</c:v>
                </c:pt>
                <c:pt idx="18">
                  <c:v>Office of Hispanic Initiatives</c:v>
                </c:pt>
                <c:pt idx="19">
                  <c:v>Veterans Resource Center</c:v>
                </c:pt>
                <c:pt idx="20">
                  <c:v>None of the above </c:v>
                </c:pt>
                <c:pt idx="21">
                  <c:v>Other resource </c:v>
                </c:pt>
              </c:strCache>
            </c:strRef>
          </c:cat>
          <c:val>
            <c:numRef>
              <c:f>Sheet1!$B$2:$B$23</c:f>
              <c:numCache>
                <c:formatCode>0%</c:formatCode>
                <c:ptCount val="22"/>
                <c:pt idx="0">
                  <c:v>0.5036333147009503</c:v>
                </c:pt>
                <c:pt idx="1">
                  <c:v>0.25656791503633314</c:v>
                </c:pt>
                <c:pt idx="2">
                  <c:v>0.21799888205701509</c:v>
                </c:pt>
                <c:pt idx="3">
                  <c:v>0.184460592509782</c:v>
                </c:pt>
                <c:pt idx="4">
                  <c:v>0.15483510340972612</c:v>
                </c:pt>
                <c:pt idx="5">
                  <c:v>0.15148127445500278</c:v>
                </c:pt>
                <c:pt idx="6">
                  <c:v>0.1403018446059251</c:v>
                </c:pt>
                <c:pt idx="7">
                  <c:v>0.12856344326439351</c:v>
                </c:pt>
                <c:pt idx="8">
                  <c:v>0.1252096143096702</c:v>
                </c:pt>
                <c:pt idx="9">
                  <c:v>8.9435438792621572E-2</c:v>
                </c:pt>
                <c:pt idx="10">
                  <c:v>5.4779206260480717E-2</c:v>
                </c:pt>
                <c:pt idx="11">
                  <c:v>5.4779206260480717E-2</c:v>
                </c:pt>
                <c:pt idx="12">
                  <c:v>5.3102291783119059E-2</c:v>
                </c:pt>
                <c:pt idx="13">
                  <c:v>4.8071548351034096E-2</c:v>
                </c:pt>
                <c:pt idx="14">
                  <c:v>3.8569032979318053E-2</c:v>
                </c:pt>
                <c:pt idx="15">
                  <c:v>3.5774175517048631E-2</c:v>
                </c:pt>
                <c:pt idx="16">
                  <c:v>3.1861375069871439E-2</c:v>
                </c:pt>
                <c:pt idx="17">
                  <c:v>2.6830631637786474E-2</c:v>
                </c:pt>
                <c:pt idx="18">
                  <c:v>2.3476802683063163E-2</c:v>
                </c:pt>
                <c:pt idx="19">
                  <c:v>2.2917831190609278E-2</c:v>
                </c:pt>
                <c:pt idx="20">
                  <c:v>0.21632196757965344</c:v>
                </c:pt>
                <c:pt idx="21">
                  <c:v>5.3102291783119059E-2</c:v>
                </c:pt>
              </c:numCache>
            </c:numRef>
          </c:val>
          <c:extLst>
            <c:ext xmlns:c16="http://schemas.microsoft.com/office/drawing/2014/chart" uri="{C3380CC4-5D6E-409C-BE32-E72D297353CC}">
              <c16:uniqueId val="{00000000-4AC1-584E-998D-1343B59E569A}"/>
            </c:ext>
          </c:extLst>
        </c:ser>
        <c:dLbls>
          <c:showLegendKey val="0"/>
          <c:showVal val="1"/>
          <c:showCatName val="0"/>
          <c:showSerName val="0"/>
          <c:showPercent val="0"/>
          <c:showBubbleSize val="0"/>
        </c:dLbls>
        <c:gapWidth val="50"/>
        <c:axId val="1776453048"/>
        <c:axId val="1776461496"/>
      </c:barChart>
      <c:catAx>
        <c:axId val="1776453048"/>
        <c:scaling>
          <c:orientation val="maxMin"/>
        </c:scaling>
        <c:delete val="0"/>
        <c:axPos val="l"/>
        <c:numFmt formatCode="General" sourceLinked="0"/>
        <c:majorTickMark val="out"/>
        <c:minorTickMark val="none"/>
        <c:tickLblPos val="nextTo"/>
        <c:txPr>
          <a:bodyPr/>
          <a:lstStyle/>
          <a:p>
            <a:pPr>
              <a:defRPr sz="1000"/>
            </a:pPr>
            <a:endParaRPr lang="en-US"/>
          </a:p>
        </c:txPr>
        <c:crossAx val="1776461496"/>
        <c:crosses val="autoZero"/>
        <c:auto val="1"/>
        <c:lblAlgn val="ctr"/>
        <c:lblOffset val="100"/>
        <c:noMultiLvlLbl val="0"/>
      </c:catAx>
      <c:valAx>
        <c:axId val="1776461496"/>
        <c:scaling>
          <c:orientation val="minMax"/>
          <c:max val="1"/>
          <c:min val="0"/>
        </c:scaling>
        <c:delete val="1"/>
        <c:axPos val="t"/>
        <c:numFmt formatCode="0%" sourceLinked="1"/>
        <c:majorTickMark val="out"/>
        <c:minorTickMark val="none"/>
        <c:tickLblPos val="nextTo"/>
        <c:crossAx val="177645304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Usage of Support Resources for Stress</a:t>
            </a:r>
            <a:r>
              <a:rPr lang="en-US" sz="1200" b="1" i="0" u="none" strike="noStrike" baseline="0" dirty="0"/>
              <a:t> </a:t>
            </a:r>
            <a:r>
              <a:rPr lang="en-US" sz="1200" baseline="0" dirty="0"/>
              <a:t>– All Students</a:t>
            </a:r>
            <a:endParaRPr lang="en-US" sz="1200" dirty="0"/>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Sheet1!$A$2:$A$23</c:f>
              <c:strCache>
                <c:ptCount val="22"/>
                <c:pt idx="0">
                  <c:v>Counseling Center</c:v>
                </c:pt>
                <c:pt idx="1">
                  <c:v>Primary dissertation advisor</c:v>
                </c:pt>
                <c:pt idx="2">
                  <c:v>Campus Recreation Center (CRC)</c:v>
                </c:pt>
                <c:pt idx="3">
                  <c:v>Stamps Health Services (primary care, psychiatry, Health Promotion) </c:v>
                </c:pt>
                <c:pt idx="4">
                  <c:v>Other faculty in my program</c:v>
                </c:pt>
                <c:pt idx="5">
                  <c:v>Non-faculty academic advisor</c:v>
                </c:pt>
                <c:pt idx="6">
                  <c:v>Campus religious/spiritual organizations</c:v>
                </c:pt>
                <c:pt idx="7">
                  <c:v>Graduate Studies office</c:v>
                </c:pt>
                <c:pt idx="8">
                  <c:v>Center for Career Discovery and Development (formerly “Career Services” and “Department of Professional Practice”)</c:v>
                </c:pt>
                <c:pt idx="9">
                  <c:v>Women’s Resource Center </c:v>
                </c:pt>
                <c:pt idx="10">
                  <c:v>Dean of Students</c:v>
                </c:pt>
                <c:pt idx="11">
                  <c:v>Office of International Education (OIE)</c:v>
                </c:pt>
                <c:pt idx="12">
                  <c:v>Center for the Enhancement of Teaching and Learning (CETL) </c:v>
                </c:pt>
                <c:pt idx="13">
                  <c:v>Office of Scholarships and Financial Aid</c:v>
                </c:pt>
                <c:pt idx="14">
                  <c:v>Office of Disability Services (ADAPTS)</c:v>
                </c:pt>
                <c:pt idx="15">
                  <c:v>Office of Minority Educational Development (OMED) </c:v>
                </c:pt>
                <c:pt idx="16">
                  <c:v>LGBTQIA Resource Center </c:v>
                </c:pt>
                <c:pt idx="17">
                  <c:v>Office of Hispanic Initiatives</c:v>
                </c:pt>
                <c:pt idx="18">
                  <c:v>Veterans Resource Center</c:v>
                </c:pt>
                <c:pt idx="19">
                  <c:v>Office of Student Diversity Programs</c:v>
                </c:pt>
                <c:pt idx="20">
                  <c:v>None of the above </c:v>
                </c:pt>
                <c:pt idx="21">
                  <c:v>Other resource</c:v>
                </c:pt>
              </c:strCache>
            </c:strRef>
          </c:cat>
          <c:val>
            <c:numRef>
              <c:f>Sheet1!$B$2:$B$23</c:f>
              <c:numCache>
                <c:formatCode>0%</c:formatCode>
                <c:ptCount val="22"/>
                <c:pt idx="0">
                  <c:v>0.13527110117384014</c:v>
                </c:pt>
                <c:pt idx="1">
                  <c:v>0.12632755729457798</c:v>
                </c:pt>
                <c:pt idx="2">
                  <c:v>0.1106763555058692</c:v>
                </c:pt>
                <c:pt idx="3">
                  <c:v>8.4963666852990491E-2</c:v>
                </c:pt>
                <c:pt idx="4">
                  <c:v>7.8256008943543884E-2</c:v>
                </c:pt>
                <c:pt idx="5">
                  <c:v>4.7512576858580215E-2</c:v>
                </c:pt>
                <c:pt idx="6">
                  <c:v>3.5774175517048631E-2</c:v>
                </c:pt>
                <c:pt idx="7">
                  <c:v>2.2917831190609278E-2</c:v>
                </c:pt>
                <c:pt idx="8">
                  <c:v>1.621017328116266E-2</c:v>
                </c:pt>
                <c:pt idx="9">
                  <c:v>1.509223029625489E-2</c:v>
                </c:pt>
                <c:pt idx="10">
                  <c:v>1.509223029625489E-2</c:v>
                </c:pt>
                <c:pt idx="11">
                  <c:v>1.2856344326439352E-2</c:v>
                </c:pt>
                <c:pt idx="12">
                  <c:v>9.5025153717160429E-3</c:v>
                </c:pt>
                <c:pt idx="13">
                  <c:v>7.8256008943543877E-3</c:v>
                </c:pt>
                <c:pt idx="14">
                  <c:v>6.1486864169927333E-3</c:v>
                </c:pt>
                <c:pt idx="15">
                  <c:v>5.5897149245388482E-3</c:v>
                </c:pt>
                <c:pt idx="16">
                  <c:v>5.5897149245388482E-3</c:v>
                </c:pt>
                <c:pt idx="17">
                  <c:v>2.7948574622694241E-3</c:v>
                </c:pt>
                <c:pt idx="18">
                  <c:v>1.6769144773616546E-3</c:v>
                </c:pt>
                <c:pt idx="19">
                  <c:v>1.1179429849077697E-3</c:v>
                </c:pt>
                <c:pt idx="20">
                  <c:v>0.59642258244829516</c:v>
                </c:pt>
                <c:pt idx="21">
                  <c:v>2.9625489100055896E-2</c:v>
                </c:pt>
              </c:numCache>
            </c:numRef>
          </c:val>
          <c:extLst>
            <c:ext xmlns:c16="http://schemas.microsoft.com/office/drawing/2014/chart" uri="{C3380CC4-5D6E-409C-BE32-E72D297353CC}">
              <c16:uniqueId val="{00000000-7E40-224E-971B-1913F8AFB0A0}"/>
            </c:ext>
          </c:extLst>
        </c:ser>
        <c:dLbls>
          <c:showLegendKey val="0"/>
          <c:showVal val="1"/>
          <c:showCatName val="0"/>
          <c:showSerName val="0"/>
          <c:showPercent val="0"/>
          <c:showBubbleSize val="0"/>
        </c:dLbls>
        <c:gapWidth val="50"/>
        <c:axId val="1781345864"/>
        <c:axId val="1781354312"/>
      </c:barChart>
      <c:catAx>
        <c:axId val="1781345864"/>
        <c:scaling>
          <c:orientation val="maxMin"/>
        </c:scaling>
        <c:delete val="0"/>
        <c:axPos val="l"/>
        <c:numFmt formatCode="General" sourceLinked="0"/>
        <c:majorTickMark val="out"/>
        <c:minorTickMark val="none"/>
        <c:tickLblPos val="nextTo"/>
        <c:txPr>
          <a:bodyPr/>
          <a:lstStyle/>
          <a:p>
            <a:pPr>
              <a:defRPr sz="1000"/>
            </a:pPr>
            <a:endParaRPr lang="en-US"/>
          </a:p>
        </c:txPr>
        <c:crossAx val="1781354312"/>
        <c:crosses val="autoZero"/>
        <c:auto val="1"/>
        <c:lblAlgn val="ctr"/>
        <c:lblOffset val="100"/>
        <c:noMultiLvlLbl val="0"/>
      </c:catAx>
      <c:valAx>
        <c:axId val="1781354312"/>
        <c:scaling>
          <c:orientation val="minMax"/>
          <c:max val="1"/>
          <c:min val="0"/>
        </c:scaling>
        <c:delete val="1"/>
        <c:axPos val="t"/>
        <c:numFmt formatCode="0%" sourceLinked="1"/>
        <c:majorTickMark val="out"/>
        <c:minorTickMark val="none"/>
        <c:tickLblPos val="nextTo"/>
        <c:crossAx val="178134586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Deciding Not to Seek Support</a:t>
            </a:r>
            <a:r>
              <a:rPr lang="en-US" sz="1200" b="1" i="0" u="none" strike="noStrike" baseline="0" dirty="0"/>
              <a:t> </a:t>
            </a:r>
            <a:r>
              <a:rPr lang="en-US" sz="1200" baseline="0" dirty="0"/>
              <a:t>– All Students</a:t>
            </a:r>
            <a:endParaRPr lang="en-US" sz="1200" dirty="0"/>
          </a:p>
        </c:rich>
      </c:tx>
      <c:overlay val="0"/>
    </c:title>
    <c:autoTitleDeleted val="0"/>
    <c:plotArea>
      <c:layout/>
      <c:pieChart>
        <c:varyColors val="1"/>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explosion val="25"/>
          <c:dPt>
            <c:idx val="0"/>
            <c:bubble3D val="0"/>
            <c:spPr>
              <a:gradFill flip="none" rotWithShape="1">
                <a:gsLst>
                  <a:gs pos="0">
                    <a:srgbClr val="000000">
                      <a:alpha val="75000"/>
                    </a:srgbClr>
                  </a:gs>
                  <a:gs pos="100000">
                    <a:srgbClr val="000000">
                      <a:alpha val="75000"/>
                    </a:srgbClr>
                  </a:gs>
                  <a:gs pos="50000">
                    <a:srgbClr val="FFFF00"/>
                  </a:gs>
                </a:gsLst>
                <a:path path="circle">
                  <a:fillToRect t="100000" r="100000"/>
                </a:path>
                <a:tileRect l="-100000" b="-100000"/>
              </a:gradFill>
              <a:ln>
                <a:solidFill>
                  <a:schemeClr val="tx1"/>
                </a:solidFill>
              </a:ln>
            </c:spPr>
            <c:extLst>
              <c:ext xmlns:c16="http://schemas.microsoft.com/office/drawing/2014/chart" uri="{C3380CC4-5D6E-409C-BE32-E72D297353CC}">
                <c16:uniqueId val="{00000001-6C21-834B-AEF3-05140C667248}"/>
              </c:ext>
            </c:extLst>
          </c:dPt>
          <c:dPt>
            <c:idx val="1"/>
            <c:bubble3D val="0"/>
            <c:spPr>
              <a:gradFill flip="none" rotWithShape="1">
                <a:gsLst>
                  <a:gs pos="0">
                    <a:srgbClr val="000000">
                      <a:alpha val="75000"/>
                    </a:srgbClr>
                  </a:gs>
                  <a:gs pos="100000">
                    <a:srgbClr val="000000">
                      <a:alpha val="75000"/>
                    </a:srgbClr>
                  </a:gs>
                  <a:gs pos="50000">
                    <a:srgbClr val="FF0000"/>
                  </a:gs>
                </a:gsLst>
                <a:path path="circle">
                  <a:fillToRect l="50000" t="50000" r="50000" b="50000"/>
                </a:path>
                <a:tileRect/>
              </a:gradFill>
              <a:ln>
                <a:solidFill>
                  <a:schemeClr val="tx1"/>
                </a:solidFill>
              </a:ln>
            </c:spPr>
            <c:extLst>
              <c:ext xmlns:c16="http://schemas.microsoft.com/office/drawing/2014/chart" uri="{C3380CC4-5D6E-409C-BE32-E72D297353CC}">
                <c16:uniqueId val="{00000003-6C21-834B-AEF3-05140C667248}"/>
              </c:ext>
            </c:extLst>
          </c:dPt>
          <c:dLbls>
            <c:spPr>
              <a:noFill/>
              <a:ln>
                <a:noFill/>
              </a:ln>
              <a:effectLst/>
            </c:spPr>
            <c:txPr>
              <a:bodyPr/>
              <a:lstStyle/>
              <a:p>
                <a:pPr>
                  <a:defRPr sz="1000" b="1">
                    <a:latin typeface="+mn-lt"/>
                  </a:defRPr>
                </a:pPr>
                <a:endParaRPr lang="en-US"/>
              </a:p>
            </c:txPr>
            <c:dLblPos val="outEnd"/>
            <c:showLegendKey val="0"/>
            <c:showVal val="0"/>
            <c:showCatName val="1"/>
            <c:showSerName val="0"/>
            <c:showPercent val="1"/>
            <c:showBubbleSize val="0"/>
            <c:showLeaderLines val="1"/>
            <c:extLst>
              <c:ext xmlns:c15="http://schemas.microsoft.com/office/drawing/2012/chart" uri="{CE6537A1-D6FC-4f65-9D91-7224C49458BB}"/>
            </c:extLst>
          </c:dLbls>
          <c:cat>
            <c:strRef>
              <c:f>Sheet1!$A$2:$A$3</c:f>
              <c:strCache>
                <c:ptCount val="2"/>
                <c:pt idx="0">
                  <c:v>Yes, wanted to seek support, but did not contact resource</c:v>
                </c:pt>
                <c:pt idx="1">
                  <c:v>No</c:v>
                </c:pt>
              </c:strCache>
            </c:strRef>
          </c:cat>
          <c:val>
            <c:numRef>
              <c:f>Sheet1!$B$2:$B$3</c:f>
              <c:numCache>
                <c:formatCode>0%</c:formatCode>
                <c:ptCount val="2"/>
                <c:pt idx="0">
                  <c:v>0.29793180547792064</c:v>
                </c:pt>
                <c:pt idx="1">
                  <c:v>0.70206819452207936</c:v>
                </c:pt>
              </c:numCache>
            </c:numRef>
          </c:val>
          <c:extLst>
            <c:ext xmlns:c16="http://schemas.microsoft.com/office/drawing/2014/chart" uri="{C3380CC4-5D6E-409C-BE32-E72D297353CC}">
              <c16:uniqueId val="{00000004-6C21-834B-AEF3-05140C667248}"/>
            </c:ext>
          </c:extLst>
        </c:ser>
        <c:dLbls>
          <c:dLblPos val="outEnd"/>
          <c:showLegendKey val="0"/>
          <c:showVal val="0"/>
          <c:showCatName val="1"/>
          <c:showSerName val="0"/>
          <c:showPercent val="1"/>
          <c:showBubbleSize val="0"/>
          <c:showLeaderLines val="1"/>
        </c:dLbls>
        <c:firstSliceAng val="0"/>
      </c:pieChart>
    </c:plotArea>
    <c:plotVisOnly val="1"/>
    <c:dispBlanksAs val="gap"/>
    <c:showDLblsOverMax val="0"/>
  </c:chart>
  <c:txPr>
    <a:bodyPr/>
    <a:lstStyle/>
    <a:p>
      <a:pPr>
        <a:defRPr sz="1800"/>
      </a:pPr>
      <a:endParaRPr lang="en-US"/>
    </a:p>
  </c:txPr>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Sources Not Contacted </a:t>
            </a:r>
            <a:r>
              <a:rPr lang="en-US" sz="1200" baseline="0" dirty="0"/>
              <a:t>– All Students</a:t>
            </a:r>
            <a:endParaRPr lang="en-US" sz="1200" dirty="0"/>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Sheet1!$A$2:$A$23</c:f>
              <c:strCache>
                <c:ptCount val="22"/>
                <c:pt idx="0">
                  <c:v>Counseling Center</c:v>
                </c:pt>
                <c:pt idx="1">
                  <c:v>Primary dissertation advisor</c:v>
                </c:pt>
                <c:pt idx="2">
                  <c:v>Stamps Health Services (primary care, psychiatry, Health Promotion) </c:v>
                </c:pt>
                <c:pt idx="3">
                  <c:v>Other faculty in my program</c:v>
                </c:pt>
                <c:pt idx="4">
                  <c:v>Graduate Studies office</c:v>
                </c:pt>
                <c:pt idx="5">
                  <c:v>Dean of Students</c:v>
                </c:pt>
                <c:pt idx="6">
                  <c:v>Non-faculty academic advisor</c:v>
                </c:pt>
                <c:pt idx="7">
                  <c:v>Center for Career Discovery and Development (formerly “Career Services” and “Department of Professional Practice”)</c:v>
                </c:pt>
                <c:pt idx="8">
                  <c:v>Women’s Resource Center </c:v>
                </c:pt>
                <c:pt idx="9">
                  <c:v>Office of Scholarships and Financial Aid</c:v>
                </c:pt>
                <c:pt idx="10">
                  <c:v>Office of Disability Services (ADAPTS)</c:v>
                </c:pt>
                <c:pt idx="11">
                  <c:v>Office of International Education (OIE)</c:v>
                </c:pt>
                <c:pt idx="12">
                  <c:v>Campus Recreation Center (CRC)</c:v>
                </c:pt>
                <c:pt idx="13">
                  <c:v>LGBTQIA Resource Center </c:v>
                </c:pt>
                <c:pt idx="14">
                  <c:v>Campus religious/spiritual organizations</c:v>
                </c:pt>
                <c:pt idx="15">
                  <c:v>Veterans Resource Center</c:v>
                </c:pt>
                <c:pt idx="16">
                  <c:v>Center for the Enhancement of Teaching and Learning (CETL) </c:v>
                </c:pt>
                <c:pt idx="17">
                  <c:v>Office of Minority Educational Development (OMED) </c:v>
                </c:pt>
                <c:pt idx="18">
                  <c:v>Office of Hispanic Initiatives</c:v>
                </c:pt>
                <c:pt idx="19">
                  <c:v>Office of Student Diversity Programs</c:v>
                </c:pt>
                <c:pt idx="20">
                  <c:v>None of the above </c:v>
                </c:pt>
                <c:pt idx="21">
                  <c:v>Other resource</c:v>
                </c:pt>
              </c:strCache>
            </c:strRef>
          </c:cat>
          <c:val>
            <c:numRef>
              <c:f>Sheet1!$B$2:$B$23</c:f>
              <c:numCache>
                <c:formatCode>0%</c:formatCode>
                <c:ptCount val="22"/>
                <c:pt idx="0">
                  <c:v>0.53283302063789872</c:v>
                </c:pt>
                <c:pt idx="1">
                  <c:v>7.1294559099437146E-2</c:v>
                </c:pt>
                <c:pt idx="2">
                  <c:v>6.0037523452157598E-2</c:v>
                </c:pt>
                <c:pt idx="3">
                  <c:v>5.4409005628517824E-2</c:v>
                </c:pt>
                <c:pt idx="4">
                  <c:v>2.6266416510318951E-2</c:v>
                </c:pt>
                <c:pt idx="5">
                  <c:v>2.4390243902439025E-2</c:v>
                </c:pt>
                <c:pt idx="6">
                  <c:v>2.0637898686679174E-2</c:v>
                </c:pt>
                <c:pt idx="7">
                  <c:v>1.6885553470919325E-2</c:v>
                </c:pt>
                <c:pt idx="8">
                  <c:v>1.6885553470919325E-2</c:v>
                </c:pt>
                <c:pt idx="9">
                  <c:v>1.3133208255159476E-2</c:v>
                </c:pt>
                <c:pt idx="10">
                  <c:v>1.3133208255159476E-2</c:v>
                </c:pt>
                <c:pt idx="11">
                  <c:v>1.125703564727955E-2</c:v>
                </c:pt>
                <c:pt idx="12">
                  <c:v>9.3808630393996256E-3</c:v>
                </c:pt>
                <c:pt idx="13">
                  <c:v>7.5046904315196998E-3</c:v>
                </c:pt>
                <c:pt idx="14">
                  <c:v>3.7523452157598499E-3</c:v>
                </c:pt>
                <c:pt idx="15">
                  <c:v>3.7523452157598499E-3</c:v>
                </c:pt>
                <c:pt idx="16">
                  <c:v>1.876172607879925E-3</c:v>
                </c:pt>
                <c:pt idx="17">
                  <c:v>0</c:v>
                </c:pt>
                <c:pt idx="18">
                  <c:v>0</c:v>
                </c:pt>
                <c:pt idx="19">
                  <c:v>0</c:v>
                </c:pt>
                <c:pt idx="20">
                  <c:v>9.0056285178236398E-2</c:v>
                </c:pt>
                <c:pt idx="21">
                  <c:v>2.2514071294559099E-2</c:v>
                </c:pt>
              </c:numCache>
            </c:numRef>
          </c:val>
          <c:extLst>
            <c:ext xmlns:c16="http://schemas.microsoft.com/office/drawing/2014/chart" uri="{C3380CC4-5D6E-409C-BE32-E72D297353CC}">
              <c16:uniqueId val="{00000000-CD7D-D64C-A80F-83455B9FB68B}"/>
            </c:ext>
          </c:extLst>
        </c:ser>
        <c:dLbls>
          <c:showLegendKey val="0"/>
          <c:showVal val="1"/>
          <c:showCatName val="0"/>
          <c:showSerName val="0"/>
          <c:showPercent val="0"/>
          <c:showBubbleSize val="0"/>
        </c:dLbls>
        <c:gapWidth val="50"/>
        <c:axId val="1799613576"/>
        <c:axId val="1799622024"/>
      </c:barChart>
      <c:catAx>
        <c:axId val="1799613576"/>
        <c:scaling>
          <c:orientation val="maxMin"/>
        </c:scaling>
        <c:delete val="0"/>
        <c:axPos val="l"/>
        <c:numFmt formatCode="General" sourceLinked="0"/>
        <c:majorTickMark val="out"/>
        <c:minorTickMark val="none"/>
        <c:tickLblPos val="nextTo"/>
        <c:txPr>
          <a:bodyPr/>
          <a:lstStyle/>
          <a:p>
            <a:pPr>
              <a:defRPr sz="1000"/>
            </a:pPr>
            <a:endParaRPr lang="en-US"/>
          </a:p>
        </c:txPr>
        <c:crossAx val="1799622024"/>
        <c:crosses val="autoZero"/>
        <c:auto val="1"/>
        <c:lblAlgn val="ctr"/>
        <c:lblOffset val="100"/>
        <c:noMultiLvlLbl val="0"/>
      </c:catAx>
      <c:valAx>
        <c:axId val="1799622024"/>
        <c:scaling>
          <c:orientation val="minMax"/>
          <c:max val="1"/>
          <c:min val="0"/>
        </c:scaling>
        <c:delete val="1"/>
        <c:axPos val="t"/>
        <c:numFmt formatCode="0%" sourceLinked="1"/>
        <c:majorTickMark val="out"/>
        <c:minorTickMark val="none"/>
        <c:tickLblPos val="nextTo"/>
        <c:crossAx val="179961357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b="1" i="0" u="none" strike="noStrike" baseline="0" dirty="0">
                <a:effectLst/>
              </a:rPr>
              <a:t>Reasons for Not Contacting Source</a:t>
            </a:r>
            <a:r>
              <a:rPr lang="en-US" sz="1200" b="1" i="0" u="none" strike="noStrike" baseline="0" dirty="0"/>
              <a:t> </a:t>
            </a:r>
            <a:r>
              <a:rPr lang="en-US" sz="1200" baseline="0" dirty="0"/>
              <a:t>– All Students</a:t>
            </a:r>
            <a:endParaRPr lang="en-US" sz="1200" dirty="0"/>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Was not sure they could help me</c:v>
                </c:pt>
                <c:pt idx="1">
                  <c:v>Thought I should be able to manage the issue on my own</c:v>
                </c:pt>
                <c:pt idx="2">
                  <c:v>Unsure where to go for appropriate type of support</c:v>
                </c:pt>
                <c:pt idx="3">
                  <c:v>Did not think I could get an appointment soon enough</c:v>
                </c:pt>
                <c:pt idx="4">
                  <c:v>Stigma associated with seeking help</c:v>
                </c:pt>
                <c:pt idx="5">
                  <c:v>Concerned about confidentiality</c:v>
                </c:pt>
                <c:pt idx="6">
                  <c:v>Concerned about cost</c:v>
                </c:pt>
                <c:pt idx="7">
                  <c:v>Issue resolved itself first</c:v>
                </c:pt>
                <c:pt idx="8">
                  <c:v>Contacted off-campus resource instead</c:v>
                </c:pt>
                <c:pt idx="9">
                  <c:v>Other reason</c:v>
                </c:pt>
              </c:strCache>
            </c:strRef>
          </c:cat>
          <c:val>
            <c:numRef>
              <c:f>Sheet1!$B$2:$B$11</c:f>
              <c:numCache>
                <c:formatCode>0%</c:formatCode>
                <c:ptCount val="10"/>
                <c:pt idx="0">
                  <c:v>0.41275797373358347</c:v>
                </c:pt>
                <c:pt idx="1">
                  <c:v>0.32457786116322701</c:v>
                </c:pt>
                <c:pt idx="2">
                  <c:v>0.25140712945590993</c:v>
                </c:pt>
                <c:pt idx="3">
                  <c:v>0.18574108818011256</c:v>
                </c:pt>
                <c:pt idx="4">
                  <c:v>0.18386491557223264</c:v>
                </c:pt>
                <c:pt idx="5">
                  <c:v>0.12195121951219512</c:v>
                </c:pt>
                <c:pt idx="6">
                  <c:v>0.1050656660412758</c:v>
                </c:pt>
                <c:pt idx="7">
                  <c:v>9.3808630393996242E-2</c:v>
                </c:pt>
                <c:pt idx="8">
                  <c:v>5.6285178236397747E-2</c:v>
                </c:pt>
                <c:pt idx="9">
                  <c:v>0.14821763602251406</c:v>
                </c:pt>
              </c:numCache>
            </c:numRef>
          </c:val>
          <c:extLst>
            <c:ext xmlns:c16="http://schemas.microsoft.com/office/drawing/2014/chart" uri="{C3380CC4-5D6E-409C-BE32-E72D297353CC}">
              <c16:uniqueId val="{00000000-020F-5547-8E9B-9897067A9890}"/>
            </c:ext>
          </c:extLst>
        </c:ser>
        <c:dLbls>
          <c:showLegendKey val="0"/>
          <c:showVal val="1"/>
          <c:showCatName val="0"/>
          <c:showSerName val="0"/>
          <c:showPercent val="0"/>
          <c:showBubbleSize val="0"/>
        </c:dLbls>
        <c:gapWidth val="50"/>
        <c:axId val="1809065816"/>
        <c:axId val="1809074072"/>
      </c:barChart>
      <c:catAx>
        <c:axId val="1809065816"/>
        <c:scaling>
          <c:orientation val="maxMin"/>
        </c:scaling>
        <c:delete val="0"/>
        <c:axPos val="l"/>
        <c:numFmt formatCode="General" sourceLinked="0"/>
        <c:majorTickMark val="out"/>
        <c:minorTickMark val="none"/>
        <c:tickLblPos val="nextTo"/>
        <c:txPr>
          <a:bodyPr/>
          <a:lstStyle/>
          <a:p>
            <a:pPr>
              <a:defRPr sz="1000"/>
            </a:pPr>
            <a:endParaRPr lang="en-US"/>
          </a:p>
        </c:txPr>
        <c:crossAx val="1809074072"/>
        <c:crosses val="autoZero"/>
        <c:auto val="1"/>
        <c:lblAlgn val="ctr"/>
        <c:lblOffset val="100"/>
        <c:noMultiLvlLbl val="0"/>
      </c:catAx>
      <c:valAx>
        <c:axId val="1809074072"/>
        <c:scaling>
          <c:orientation val="minMax"/>
          <c:max val="1"/>
          <c:min val="0"/>
        </c:scaling>
        <c:delete val="1"/>
        <c:axPos val="t"/>
        <c:numFmt formatCode="0%" sourceLinked="1"/>
        <c:majorTickMark val="out"/>
        <c:minorTickMark val="none"/>
        <c:tickLblPos val="nextTo"/>
        <c:crossAx val="180906581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tx>
        <c:rich>
          <a:bodyPr/>
          <a:lstStyle/>
          <a:p>
            <a:pPr>
              <a:defRPr sz="1200"/>
            </a:pPr>
            <a:r>
              <a:rPr lang="en-US" sz="1200" dirty="0"/>
              <a:t>PH.D</a:t>
            </a:r>
          </a:p>
          <a:p>
            <a:pPr>
              <a:defRPr sz="1200"/>
            </a:pPr>
            <a:r>
              <a:rPr lang="en-US" sz="1000" dirty="0"/>
              <a:t>Impact of Quality of</a:t>
            </a:r>
          </a:p>
          <a:p>
            <a:pPr>
              <a:defRPr sz="1200"/>
            </a:pPr>
            <a:r>
              <a:rPr lang="en-US" sz="1000" dirty="0"/>
              <a:t>Graduate Student Experience</a:t>
            </a:r>
          </a:p>
          <a:p>
            <a:pPr>
              <a:defRPr sz="1200"/>
            </a:pPr>
            <a:r>
              <a:rPr lang="en-US" sz="1000" dirty="0"/>
              <a:t>within Program of Study</a:t>
            </a:r>
            <a:br>
              <a:rPr lang="en-US" sz="1000" dirty="0"/>
            </a:br>
            <a:r>
              <a:rPr lang="en-US" sz="1000" dirty="0"/>
              <a:t>on</a:t>
            </a:r>
            <a:r>
              <a:rPr lang="en-US" sz="1000" baseline="0" dirty="0"/>
              <a:t> </a:t>
            </a:r>
            <a:r>
              <a:rPr lang="en-US" sz="1000" dirty="0"/>
              <a:t>Likely</a:t>
            </a:r>
            <a:r>
              <a:rPr lang="en-US" sz="1000" baseline="0" dirty="0"/>
              <a:t> to Recommend</a:t>
            </a:r>
            <a:endParaRPr lang="en-US" sz="1000" dirty="0"/>
          </a:p>
        </c:rich>
      </c:tx>
      <c:overlay val="0"/>
    </c:title>
    <c:autoTitleDeleted val="0"/>
    <c:plotArea>
      <c:layout/>
      <c:barChart>
        <c:barDir val="col"/>
        <c:grouping val="clustered"/>
        <c:varyColors val="0"/>
        <c:ser>
          <c:idx val="0"/>
          <c:order val="0"/>
          <c:tx>
            <c:strRef>
              <c:f>Sheet1!$B$1</c:f>
              <c:strCache>
                <c:ptCount val="1"/>
                <c:pt idx="0">
                  <c:v>%</c:v>
                </c:pt>
              </c:strCache>
            </c:strRef>
          </c:tx>
          <c:spPr>
            <a:gradFill flip="none" rotWithShape="1">
              <a:gsLst>
                <a:gs pos="0">
                  <a:schemeClr val="tx1">
                    <a:alpha val="75000"/>
                  </a:schemeClr>
                </a:gs>
                <a:gs pos="100000">
                  <a:schemeClr val="tx1">
                    <a:alpha val="75000"/>
                  </a:schemeClr>
                </a:gs>
                <a:gs pos="50000">
                  <a:srgbClr val="FF0000"/>
                </a:gs>
              </a:gsLst>
              <a:lin ang="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Rating of 10</c:v>
                </c:pt>
                <c:pt idx="1">
                  <c:v>Rating of 9</c:v>
                </c:pt>
                <c:pt idx="2">
                  <c:v>Rating of 8</c:v>
                </c:pt>
                <c:pt idx="3">
                  <c:v>Rating of 7</c:v>
                </c:pt>
                <c:pt idx="4">
                  <c:v>Rating of 6</c:v>
                </c:pt>
                <c:pt idx="5">
                  <c:v>Rating of 1-5</c:v>
                </c:pt>
              </c:strCache>
            </c:strRef>
          </c:cat>
          <c:val>
            <c:numRef>
              <c:f>Sheet1!$B$2:$B$7</c:f>
              <c:numCache>
                <c:formatCode>0%</c:formatCode>
                <c:ptCount val="6"/>
                <c:pt idx="0">
                  <c:v>1</c:v>
                </c:pt>
                <c:pt idx="1">
                  <c:v>0.97115384615384615</c:v>
                </c:pt>
                <c:pt idx="2">
                  <c:v>0.80769230769230771</c:v>
                </c:pt>
                <c:pt idx="3">
                  <c:v>0.47916666666666669</c:v>
                </c:pt>
                <c:pt idx="4">
                  <c:v>0.14864864864864866</c:v>
                </c:pt>
                <c:pt idx="5">
                  <c:v>4.6875E-2</c:v>
                </c:pt>
              </c:numCache>
            </c:numRef>
          </c:val>
          <c:extLst>
            <c:ext xmlns:c16="http://schemas.microsoft.com/office/drawing/2014/chart" uri="{C3380CC4-5D6E-409C-BE32-E72D297353CC}">
              <c16:uniqueId val="{00000000-5433-F343-BB61-E8E28647C5C4}"/>
            </c:ext>
          </c:extLst>
        </c:ser>
        <c:dLbls>
          <c:showLegendKey val="0"/>
          <c:showVal val="1"/>
          <c:showCatName val="0"/>
          <c:showSerName val="0"/>
          <c:showPercent val="0"/>
          <c:showBubbleSize val="0"/>
        </c:dLbls>
        <c:gapWidth val="50"/>
        <c:axId val="2087406888"/>
        <c:axId val="2087408584"/>
      </c:barChart>
      <c:catAx>
        <c:axId val="2087406888"/>
        <c:scaling>
          <c:orientation val="minMax"/>
        </c:scaling>
        <c:delete val="0"/>
        <c:axPos val="b"/>
        <c:title>
          <c:tx>
            <c:rich>
              <a:bodyPr/>
              <a:lstStyle/>
              <a:p>
                <a:pPr>
                  <a:defRPr sz="1000"/>
                </a:pPr>
                <a:r>
                  <a:rPr lang="en-US" sz="1000" dirty="0"/>
                  <a:t>Rating</a:t>
                </a:r>
                <a:r>
                  <a:rPr lang="en-US" sz="1000" baseline="0" dirty="0"/>
                  <a:t> for </a:t>
                </a:r>
                <a:r>
                  <a:rPr lang="en-US" sz="1000" dirty="0"/>
                  <a:t>Quality</a:t>
                </a:r>
                <a:r>
                  <a:rPr lang="en-US" sz="1000" baseline="0" dirty="0"/>
                  <a:t> of Experience</a:t>
                </a:r>
                <a:endParaRPr lang="en-US" sz="1000" dirty="0"/>
              </a:p>
            </c:rich>
          </c:tx>
          <c:overlay val="0"/>
        </c:title>
        <c:numFmt formatCode="General" sourceLinked="0"/>
        <c:majorTickMark val="out"/>
        <c:minorTickMark val="none"/>
        <c:tickLblPos val="nextTo"/>
        <c:txPr>
          <a:bodyPr/>
          <a:lstStyle/>
          <a:p>
            <a:pPr>
              <a:defRPr sz="800" b="1"/>
            </a:pPr>
            <a:endParaRPr lang="en-US"/>
          </a:p>
        </c:txPr>
        <c:crossAx val="2087408584"/>
        <c:crosses val="autoZero"/>
        <c:auto val="1"/>
        <c:lblAlgn val="ctr"/>
        <c:lblOffset val="100"/>
        <c:noMultiLvlLbl val="0"/>
      </c:catAx>
      <c:valAx>
        <c:axId val="2087408584"/>
        <c:scaling>
          <c:orientation val="minMax"/>
          <c:max val="1.1000000000000001"/>
          <c:min val="0"/>
        </c:scaling>
        <c:delete val="1"/>
        <c:axPos val="l"/>
        <c:title>
          <c:tx>
            <c:rich>
              <a:bodyPr rot="-5400000" vert="horz"/>
              <a:lstStyle/>
              <a:p>
                <a:pPr>
                  <a:defRPr sz="1000"/>
                </a:pPr>
                <a:r>
                  <a:rPr lang="en-US" sz="1000" dirty="0"/>
                  <a:t>Likely to Recommend (8-10 Rating)</a:t>
                </a:r>
              </a:p>
            </c:rich>
          </c:tx>
          <c:overlay val="0"/>
        </c:title>
        <c:numFmt formatCode="0%" sourceLinked="1"/>
        <c:majorTickMark val="out"/>
        <c:minorTickMark val="none"/>
        <c:tickLblPos val="nextTo"/>
        <c:crossAx val="20874068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Evaluating the Graduate Student Experience</a:t>
            </a:r>
            <a:r>
              <a:rPr lang="en-US" sz="1200" baseline="0" dirty="0"/>
              <a:t> – Program Support</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In general, students in my program are supportive of each other.</c:v>
                </c:pt>
                <c:pt idx="1">
                  <c:v>In general, the faculty in my program are supportive of graduate students in the program.</c:v>
                </c:pt>
                <c:pt idx="2">
                  <c:v>My program provided an effective orientation to help me understand the process of completing my graduate degree.</c:v>
                </c:pt>
                <c:pt idx="3">
                  <c:v>I am confident that the faculty in my program care about my overall well-being.</c:v>
                </c:pt>
                <c:pt idx="4">
                  <c:v>I have as many professional development opportunities in my program as I would like to have.</c:v>
                </c:pt>
                <c:pt idx="5">
                  <c:v>My program is supportive of my personal commitments outside of graduate school (family, health, social, etc.)</c:v>
                </c:pt>
                <c:pt idx="6">
                  <c:v>I have as many social engagement opportunities in my program as I would like to have.</c:v>
                </c:pt>
                <c:pt idx="7">
                  <c:v>My program makes me aware of good opportunities to interact across academic disciplines.</c:v>
                </c:pt>
                <c:pt idx="8">
                  <c:v>My program encourages informal mentoring by advanced graduate students.</c:v>
                </c:pt>
                <c:pt idx="9">
                  <c:v>Students in my program have the opportunity to influence program decisions.</c:v>
                </c:pt>
              </c:strCache>
            </c:strRef>
          </c:cat>
          <c:val>
            <c:numRef>
              <c:f>Sheet1!$B$2:$B$11</c:f>
              <c:numCache>
                <c:formatCode>0%</c:formatCode>
                <c:ptCount val="10"/>
                <c:pt idx="0">
                  <c:v>0.13067863151991027</c:v>
                </c:pt>
                <c:pt idx="1">
                  <c:v>0.19034250421111734</c:v>
                </c:pt>
                <c:pt idx="2">
                  <c:v>0.24957936062815481</c:v>
                </c:pt>
                <c:pt idx="3">
                  <c:v>0.26528323051037578</c:v>
                </c:pt>
                <c:pt idx="4">
                  <c:v>0.31218416619876471</c:v>
                </c:pt>
                <c:pt idx="5">
                  <c:v>0.32773109243697479</c:v>
                </c:pt>
                <c:pt idx="6">
                  <c:v>0.34926884139482567</c:v>
                </c:pt>
                <c:pt idx="7">
                  <c:v>0.35376827896512936</c:v>
                </c:pt>
                <c:pt idx="8">
                  <c:v>0.37589285714285714</c:v>
                </c:pt>
                <c:pt idx="9">
                  <c:v>0.37289088863892011</c:v>
                </c:pt>
              </c:numCache>
            </c:numRef>
          </c:val>
          <c:extLst>
            <c:ext xmlns:c16="http://schemas.microsoft.com/office/drawing/2014/chart" uri="{C3380CC4-5D6E-409C-BE32-E72D297353CC}">
              <c16:uniqueId val="{00000000-B0C0-704D-A6F5-DCAE21531208}"/>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In general, students in my program are supportive of each other.</c:v>
                </c:pt>
                <c:pt idx="1">
                  <c:v>In general, the faculty in my program are supportive of graduate students in the program.</c:v>
                </c:pt>
                <c:pt idx="2">
                  <c:v>My program provided an effective orientation to help me understand the process of completing my graduate degree.</c:v>
                </c:pt>
                <c:pt idx="3">
                  <c:v>I am confident that the faculty in my program care about my overall well-being.</c:v>
                </c:pt>
                <c:pt idx="4">
                  <c:v>I have as many professional development opportunities in my program as I would like to have.</c:v>
                </c:pt>
                <c:pt idx="5">
                  <c:v>My program is supportive of my personal commitments outside of graduate school (family, health, social, etc.)</c:v>
                </c:pt>
                <c:pt idx="6">
                  <c:v>I have as many social engagement opportunities in my program as I would like to have.</c:v>
                </c:pt>
                <c:pt idx="7">
                  <c:v>My program makes me aware of good opportunities to interact across academic disciplines.</c:v>
                </c:pt>
                <c:pt idx="8">
                  <c:v>My program encourages informal mentoring by advanced graduate students.</c:v>
                </c:pt>
                <c:pt idx="9">
                  <c:v>Students in my program have the opportunity to influence program decisions.</c:v>
                </c:pt>
              </c:strCache>
            </c:strRef>
          </c:cat>
          <c:val>
            <c:numRef>
              <c:f>Sheet1!$C$2:$C$11</c:f>
              <c:numCache>
                <c:formatCode>0%</c:formatCode>
                <c:ptCount val="10"/>
                <c:pt idx="0">
                  <c:v>0.16769489624228828</c:v>
                </c:pt>
                <c:pt idx="1">
                  <c:v>0.21224031443009544</c:v>
                </c:pt>
                <c:pt idx="2">
                  <c:v>0.20919798093101513</c:v>
                </c:pt>
                <c:pt idx="3">
                  <c:v>0.19742007851934942</c:v>
                </c:pt>
                <c:pt idx="4">
                  <c:v>0.24199887703537337</c:v>
                </c:pt>
                <c:pt idx="5">
                  <c:v>0.230812324929972</c:v>
                </c:pt>
                <c:pt idx="6">
                  <c:v>0.21822272215973004</c:v>
                </c:pt>
                <c:pt idx="7">
                  <c:v>0.24071991001124859</c:v>
                </c:pt>
                <c:pt idx="8">
                  <c:v>0.22767857142857142</c:v>
                </c:pt>
                <c:pt idx="9">
                  <c:v>0.26827896512935884</c:v>
                </c:pt>
              </c:numCache>
            </c:numRef>
          </c:val>
          <c:extLst>
            <c:ext xmlns:c16="http://schemas.microsoft.com/office/drawing/2014/chart" uri="{C3380CC4-5D6E-409C-BE32-E72D297353CC}">
              <c16:uniqueId val="{00000001-B0C0-704D-A6F5-DCAE21531208}"/>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In general, students in my program are supportive of each other.</c:v>
                </c:pt>
                <c:pt idx="1">
                  <c:v>In general, the faculty in my program are supportive of graduate students in the program.</c:v>
                </c:pt>
                <c:pt idx="2">
                  <c:v>My program provided an effective orientation to help me understand the process of completing my graduate degree.</c:v>
                </c:pt>
                <c:pt idx="3">
                  <c:v>I am confident that the faculty in my program care about my overall well-being.</c:v>
                </c:pt>
                <c:pt idx="4">
                  <c:v>I have as many professional development opportunities in my program as I would like to have.</c:v>
                </c:pt>
                <c:pt idx="5">
                  <c:v>My program is supportive of my personal commitments outside of graduate school (family, health, social, etc.)</c:v>
                </c:pt>
                <c:pt idx="6">
                  <c:v>I have as many social engagement opportunities in my program as I would like to have.</c:v>
                </c:pt>
                <c:pt idx="7">
                  <c:v>My program makes me aware of good opportunities to interact across academic disciplines.</c:v>
                </c:pt>
                <c:pt idx="8">
                  <c:v>My program encourages informal mentoring by advanced graduate students.</c:v>
                </c:pt>
                <c:pt idx="9">
                  <c:v>Students in my program have the opportunity to influence program decisions.</c:v>
                </c:pt>
              </c:strCache>
            </c:strRef>
          </c:cat>
          <c:val>
            <c:numRef>
              <c:f>Sheet1!$D$2:$D$11</c:f>
              <c:numCache>
                <c:formatCode>0%</c:formatCode>
                <c:ptCount val="10"/>
                <c:pt idx="0">
                  <c:v>0.7016264722378015</c:v>
                </c:pt>
                <c:pt idx="1">
                  <c:v>0.59741718135878719</c:v>
                </c:pt>
                <c:pt idx="2">
                  <c:v>0.54122265844083006</c:v>
                </c:pt>
                <c:pt idx="3">
                  <c:v>0.53729669097027477</c:v>
                </c:pt>
                <c:pt idx="4">
                  <c:v>0.44581695676586186</c:v>
                </c:pt>
                <c:pt idx="5">
                  <c:v>0.44145658263305321</c:v>
                </c:pt>
                <c:pt idx="6">
                  <c:v>0.43250843644544434</c:v>
                </c:pt>
                <c:pt idx="7">
                  <c:v>0.40551181102362205</c:v>
                </c:pt>
                <c:pt idx="8">
                  <c:v>0.39642857142857141</c:v>
                </c:pt>
                <c:pt idx="9">
                  <c:v>0.35883014623172105</c:v>
                </c:pt>
              </c:numCache>
            </c:numRef>
          </c:val>
          <c:extLst>
            <c:ext xmlns:c16="http://schemas.microsoft.com/office/drawing/2014/chart" uri="{C3380CC4-5D6E-409C-BE32-E72D297353CC}">
              <c16:uniqueId val="{00000002-B0C0-704D-A6F5-DCAE21531208}"/>
            </c:ext>
          </c:extLst>
        </c:ser>
        <c:dLbls>
          <c:showLegendKey val="0"/>
          <c:showVal val="0"/>
          <c:showCatName val="0"/>
          <c:showSerName val="0"/>
          <c:showPercent val="0"/>
          <c:showBubbleSize val="0"/>
        </c:dLbls>
        <c:gapWidth val="50"/>
        <c:overlap val="100"/>
        <c:axId val="-2065911672"/>
        <c:axId val="-2065908648"/>
      </c:barChart>
      <c:catAx>
        <c:axId val="-2065911672"/>
        <c:scaling>
          <c:orientation val="maxMin"/>
        </c:scaling>
        <c:delete val="0"/>
        <c:axPos val="l"/>
        <c:numFmt formatCode="General" sourceLinked="0"/>
        <c:majorTickMark val="out"/>
        <c:minorTickMark val="none"/>
        <c:tickLblPos val="nextTo"/>
        <c:txPr>
          <a:bodyPr/>
          <a:lstStyle/>
          <a:p>
            <a:pPr>
              <a:defRPr sz="1000"/>
            </a:pPr>
            <a:endParaRPr lang="en-US"/>
          </a:p>
        </c:txPr>
        <c:crossAx val="-2065908648"/>
        <c:crosses val="autoZero"/>
        <c:auto val="1"/>
        <c:lblAlgn val="ctr"/>
        <c:lblOffset val="100"/>
        <c:noMultiLvlLbl val="0"/>
      </c:catAx>
      <c:valAx>
        <c:axId val="-2065908648"/>
        <c:scaling>
          <c:orientation val="minMax"/>
          <c:max val="1"/>
          <c:min val="0"/>
        </c:scaling>
        <c:delete val="1"/>
        <c:axPos val="t"/>
        <c:numFmt formatCode="0%" sourceLinked="1"/>
        <c:majorTickMark val="out"/>
        <c:minorTickMark val="none"/>
        <c:tickLblPos val="nextTo"/>
        <c:crossAx val="-2065911672"/>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Evaluating the Graduate Student Experience</a:t>
            </a:r>
            <a:r>
              <a:rPr lang="en-US" sz="1200" baseline="0" dirty="0"/>
              <a:t> – Advising and Mentoring</a:t>
            </a:r>
            <a:endParaRPr lang="en-US" sz="1200" dirty="0"/>
          </a:p>
        </c:rich>
      </c:tx>
      <c:overlay val="0"/>
    </c:title>
    <c:autoTitleDeleted val="0"/>
    <c:plotArea>
      <c:layout/>
      <c:barChart>
        <c:barDir val="bar"/>
        <c:grouping val="clustered"/>
        <c:varyColors val="0"/>
        <c:ser>
          <c:idx val="0"/>
          <c:order val="0"/>
          <c:tx>
            <c:strRef>
              <c:f>Sheet1!$B$1</c:f>
              <c:strCache>
                <c:ptCount val="1"/>
                <c:pt idx="0">
                  <c:v>%</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Pt>
            <c:idx val="0"/>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1-949C-1941-B905-9C199E27DEAA}"/>
              </c:ext>
            </c:extLst>
          </c:dPt>
          <c:dPt>
            <c:idx val="1"/>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3-949C-1941-B905-9C199E27DEAA}"/>
              </c:ext>
            </c:extLst>
          </c:dPt>
          <c:dPt>
            <c:idx val="2"/>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5-949C-1941-B905-9C199E27DEAA}"/>
              </c:ext>
            </c:extLst>
          </c:dPt>
          <c:dPt>
            <c:idx val="3"/>
            <c:invertIfNegative val="0"/>
            <c:bubble3D val="0"/>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extLst>
              <c:ext xmlns:c16="http://schemas.microsoft.com/office/drawing/2014/chart" uri="{C3380CC4-5D6E-409C-BE32-E72D297353CC}">
                <c16:uniqueId val="{00000007-949C-1941-B905-9C199E27DEAA}"/>
              </c:ext>
            </c:extLst>
          </c:dPt>
          <c:dLbls>
            <c:spPr>
              <a:noFill/>
              <a:ln>
                <a:noFill/>
              </a:ln>
              <a:effectLst/>
            </c:spPr>
            <c:txPr>
              <a:bodyPr/>
              <a:lstStyle/>
              <a:p>
                <a:pPr>
                  <a:defRPr sz="1000"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HAVE MENTOR (NET)</c:v>
                </c:pt>
                <c:pt idx="1">
                  <c:v>My principal thesis / guided project advisor</c:v>
                </c:pt>
                <c:pt idx="2">
                  <c:v> Another faculty member in my program</c:v>
                </c:pt>
                <c:pt idx="3">
                  <c:v> A faculty member in another program</c:v>
                </c:pt>
                <c:pt idx="4">
                  <c:v>DO NOT HAVE MENTOR (NET)</c:v>
                </c:pt>
                <c:pt idx="5">
                  <c:v> Thus far, I have not considered any faculty member to be a mentor and I am comfortable with this.</c:v>
                </c:pt>
                <c:pt idx="6">
                  <c:v> I have been unable to find a faculty member as a mentor, although I would like to have one.</c:v>
                </c:pt>
                <c:pt idx="7">
                  <c:v>Other</c:v>
                </c:pt>
              </c:strCache>
            </c:strRef>
          </c:cat>
          <c:val>
            <c:numRef>
              <c:f>Sheet1!$B$2:$B$9</c:f>
              <c:numCache>
                <c:formatCode>0%</c:formatCode>
                <c:ptCount val="8"/>
                <c:pt idx="0">
                  <c:v>0.86832298136645958</c:v>
                </c:pt>
                <c:pt idx="1">
                  <c:v>0.81242236024844716</c:v>
                </c:pt>
                <c:pt idx="2">
                  <c:v>3.8509316770186333E-2</c:v>
                </c:pt>
                <c:pt idx="3">
                  <c:v>1.7391304347826087E-2</c:v>
                </c:pt>
                <c:pt idx="4">
                  <c:v>0.13167701863354037</c:v>
                </c:pt>
                <c:pt idx="5">
                  <c:v>3.354037267080745E-2</c:v>
                </c:pt>
                <c:pt idx="6">
                  <c:v>8.1987577639751549E-2</c:v>
                </c:pt>
                <c:pt idx="7">
                  <c:v>1.6149068322981366E-2</c:v>
                </c:pt>
              </c:numCache>
            </c:numRef>
          </c:val>
          <c:extLst>
            <c:ext xmlns:c16="http://schemas.microsoft.com/office/drawing/2014/chart" uri="{C3380CC4-5D6E-409C-BE32-E72D297353CC}">
              <c16:uniqueId val="{00000008-949C-1941-B905-9C199E27DEAA}"/>
            </c:ext>
          </c:extLst>
        </c:ser>
        <c:dLbls>
          <c:showLegendKey val="0"/>
          <c:showVal val="0"/>
          <c:showCatName val="0"/>
          <c:showSerName val="0"/>
          <c:showPercent val="0"/>
          <c:showBubbleSize val="0"/>
        </c:dLbls>
        <c:gapWidth val="50"/>
        <c:axId val="-2072467944"/>
        <c:axId val="-2072465000"/>
      </c:barChart>
      <c:catAx>
        <c:axId val="-2072467944"/>
        <c:scaling>
          <c:orientation val="maxMin"/>
        </c:scaling>
        <c:delete val="0"/>
        <c:axPos val="l"/>
        <c:numFmt formatCode="General" sourceLinked="0"/>
        <c:majorTickMark val="out"/>
        <c:minorTickMark val="none"/>
        <c:tickLblPos val="nextTo"/>
        <c:txPr>
          <a:bodyPr/>
          <a:lstStyle/>
          <a:p>
            <a:pPr>
              <a:defRPr sz="1000"/>
            </a:pPr>
            <a:endParaRPr lang="en-US"/>
          </a:p>
        </c:txPr>
        <c:crossAx val="-2072465000"/>
        <c:crosses val="autoZero"/>
        <c:auto val="1"/>
        <c:lblAlgn val="ctr"/>
        <c:lblOffset val="100"/>
        <c:noMultiLvlLbl val="0"/>
      </c:catAx>
      <c:valAx>
        <c:axId val="-2072465000"/>
        <c:scaling>
          <c:orientation val="minMax"/>
          <c:max val="1"/>
          <c:min val="0"/>
        </c:scaling>
        <c:delete val="1"/>
        <c:axPos val="t"/>
        <c:numFmt formatCode="0%" sourceLinked="1"/>
        <c:majorTickMark val="out"/>
        <c:minorTickMark val="none"/>
        <c:tickLblPos val="nextTo"/>
        <c:crossAx val="-207246794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Evaluating the Graduate Student Experience</a:t>
            </a:r>
            <a:r>
              <a:rPr lang="en-US" sz="1200" baseline="0" dirty="0"/>
              <a:t> – Advising and Mentoring</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Sheet1!$A$2:$A$12</c:f>
              <c:strCache>
                <c:ptCount val="11"/>
                <c:pt idx="0">
                  <c:v>Selection of a thesis / guided project topic</c:v>
                </c:pt>
                <c:pt idx="1">
                  <c:v>Advice on research for my thesis / guided project topic</c:v>
                </c:pt>
                <c:pt idx="2">
                  <c:v>Assistance with thesis / guided project topic proposal</c:v>
                </c:pt>
                <c:pt idx="3">
                  <c:v>Advice on writing and reviewing publications</c:v>
                </c:pt>
                <c:pt idx="4">
                  <c:v>Advice on writing and revising the thesis / guided project topic</c:v>
                </c:pt>
                <c:pt idx="5">
                  <c:v>Feedback on my progress and next steps on my thesis / guided project topic</c:v>
                </c:pt>
                <c:pt idx="6">
                  <c:v>Guidance on career options in academia</c:v>
                </c:pt>
                <c:pt idx="7">
                  <c:v>Mentoring on navigating the systems and culture of graduate education</c:v>
                </c:pt>
                <c:pt idx="8">
                  <c:v>Course selection</c:v>
                </c:pt>
                <c:pt idx="9">
                  <c:v>Guidance on non-academic or other professional career options</c:v>
                </c:pt>
                <c:pt idx="10">
                  <c:v>Preparation for qualifying exams</c:v>
                </c:pt>
              </c:strCache>
            </c:strRef>
          </c:cat>
          <c:val>
            <c:numRef>
              <c:f>Sheet1!$B$2:$B$12</c:f>
              <c:numCache>
                <c:formatCode>0%</c:formatCode>
                <c:ptCount val="11"/>
                <c:pt idx="0">
                  <c:v>0.21366459627329193</c:v>
                </c:pt>
                <c:pt idx="1">
                  <c:v>0.20372670807453416</c:v>
                </c:pt>
                <c:pt idx="2">
                  <c:v>0.24099378881987576</c:v>
                </c:pt>
                <c:pt idx="3">
                  <c:v>0.24472049689440994</c:v>
                </c:pt>
                <c:pt idx="4">
                  <c:v>0.24968944099378881</c:v>
                </c:pt>
                <c:pt idx="5">
                  <c:v>0.23726708074534161</c:v>
                </c:pt>
                <c:pt idx="6">
                  <c:v>0.3279503105590062</c:v>
                </c:pt>
                <c:pt idx="7">
                  <c:v>0.33540372670807456</c:v>
                </c:pt>
                <c:pt idx="8">
                  <c:v>0.34906832298136647</c:v>
                </c:pt>
                <c:pt idx="9">
                  <c:v>0.37391304347826088</c:v>
                </c:pt>
                <c:pt idx="10">
                  <c:v>0.36273291925465839</c:v>
                </c:pt>
              </c:numCache>
            </c:numRef>
          </c:val>
          <c:extLst>
            <c:ext xmlns:c16="http://schemas.microsoft.com/office/drawing/2014/chart" uri="{C3380CC4-5D6E-409C-BE32-E72D297353CC}">
              <c16:uniqueId val="{00000000-4E7A-0048-A465-4B48ED7A390C}"/>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Sheet1!$A$2:$A$12</c:f>
              <c:strCache>
                <c:ptCount val="11"/>
                <c:pt idx="0">
                  <c:v>Selection of a thesis / guided project topic</c:v>
                </c:pt>
                <c:pt idx="1">
                  <c:v>Advice on research for my thesis / guided project topic</c:v>
                </c:pt>
                <c:pt idx="2">
                  <c:v>Assistance with thesis / guided project topic proposal</c:v>
                </c:pt>
                <c:pt idx="3">
                  <c:v>Advice on writing and reviewing publications</c:v>
                </c:pt>
                <c:pt idx="4">
                  <c:v>Advice on writing and revising the thesis / guided project topic</c:v>
                </c:pt>
                <c:pt idx="5">
                  <c:v>Feedback on my progress and next steps on my thesis / guided project topic</c:v>
                </c:pt>
                <c:pt idx="6">
                  <c:v>Guidance on career options in academia</c:v>
                </c:pt>
                <c:pt idx="7">
                  <c:v>Mentoring on navigating the systems and culture of graduate education</c:v>
                </c:pt>
                <c:pt idx="8">
                  <c:v>Course selection</c:v>
                </c:pt>
                <c:pt idx="9">
                  <c:v>Guidance on non-academic or other professional career options</c:v>
                </c:pt>
                <c:pt idx="10">
                  <c:v>Preparation for qualifying exams</c:v>
                </c:pt>
              </c:strCache>
            </c:strRef>
          </c:cat>
          <c:val>
            <c:numRef>
              <c:f>Sheet1!$C$2:$C$12</c:f>
              <c:numCache>
                <c:formatCode>0%</c:formatCode>
                <c:ptCount val="11"/>
                <c:pt idx="0">
                  <c:v>0.17142857142857143</c:v>
                </c:pt>
                <c:pt idx="1">
                  <c:v>0.18260869565217391</c:v>
                </c:pt>
                <c:pt idx="2">
                  <c:v>0.16645962732919253</c:v>
                </c:pt>
                <c:pt idx="3">
                  <c:v>0.17018633540372671</c:v>
                </c:pt>
                <c:pt idx="4">
                  <c:v>0.17142857142857143</c:v>
                </c:pt>
                <c:pt idx="5">
                  <c:v>0.1937888198757764</c:v>
                </c:pt>
                <c:pt idx="6">
                  <c:v>0.18260869565217391</c:v>
                </c:pt>
                <c:pt idx="7">
                  <c:v>0.21366459627329193</c:v>
                </c:pt>
                <c:pt idx="8">
                  <c:v>0.20745341614906831</c:v>
                </c:pt>
                <c:pt idx="9">
                  <c:v>0.18881987577639753</c:v>
                </c:pt>
                <c:pt idx="10">
                  <c:v>0.20248447204968945</c:v>
                </c:pt>
              </c:numCache>
            </c:numRef>
          </c:val>
          <c:extLst>
            <c:ext xmlns:c16="http://schemas.microsoft.com/office/drawing/2014/chart" uri="{C3380CC4-5D6E-409C-BE32-E72D297353CC}">
              <c16:uniqueId val="{00000001-4E7A-0048-A465-4B48ED7A390C}"/>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Sheet1!$A$2:$A$12</c:f>
              <c:strCache>
                <c:ptCount val="11"/>
                <c:pt idx="0">
                  <c:v>Selection of a thesis / guided project topic</c:v>
                </c:pt>
                <c:pt idx="1">
                  <c:v>Advice on research for my thesis / guided project topic</c:v>
                </c:pt>
                <c:pt idx="2">
                  <c:v>Assistance with thesis / guided project topic proposal</c:v>
                </c:pt>
                <c:pt idx="3">
                  <c:v>Advice on writing and reviewing publications</c:v>
                </c:pt>
                <c:pt idx="4">
                  <c:v>Advice on writing and revising the thesis / guided project topic</c:v>
                </c:pt>
                <c:pt idx="5">
                  <c:v>Feedback on my progress and next steps on my thesis / guided project topic</c:v>
                </c:pt>
                <c:pt idx="6">
                  <c:v>Guidance on career options in academia</c:v>
                </c:pt>
                <c:pt idx="7">
                  <c:v>Mentoring on navigating the systems and culture of graduate education</c:v>
                </c:pt>
                <c:pt idx="8">
                  <c:v>Course selection</c:v>
                </c:pt>
                <c:pt idx="9">
                  <c:v>Guidance on non-academic or other professional career options</c:v>
                </c:pt>
                <c:pt idx="10">
                  <c:v>Preparation for qualifying exams</c:v>
                </c:pt>
              </c:strCache>
            </c:strRef>
          </c:cat>
          <c:val>
            <c:numRef>
              <c:f>Sheet1!$D$2:$D$12</c:f>
              <c:numCache>
                <c:formatCode>0%</c:formatCode>
                <c:ptCount val="11"/>
                <c:pt idx="0">
                  <c:v>0.6149068322981367</c:v>
                </c:pt>
                <c:pt idx="1">
                  <c:v>0.61366459627329195</c:v>
                </c:pt>
                <c:pt idx="2">
                  <c:v>0.59254658385093173</c:v>
                </c:pt>
                <c:pt idx="3">
                  <c:v>0.58509316770186337</c:v>
                </c:pt>
                <c:pt idx="4">
                  <c:v>0.57888198757763976</c:v>
                </c:pt>
                <c:pt idx="5">
                  <c:v>0.56894409937888202</c:v>
                </c:pt>
                <c:pt idx="6">
                  <c:v>0.48944099378881989</c:v>
                </c:pt>
                <c:pt idx="7">
                  <c:v>0.45093167701863351</c:v>
                </c:pt>
                <c:pt idx="8">
                  <c:v>0.44347826086956521</c:v>
                </c:pt>
                <c:pt idx="9">
                  <c:v>0.4372670807453416</c:v>
                </c:pt>
                <c:pt idx="10">
                  <c:v>0.43478260869565216</c:v>
                </c:pt>
              </c:numCache>
            </c:numRef>
          </c:val>
          <c:extLst>
            <c:ext xmlns:c16="http://schemas.microsoft.com/office/drawing/2014/chart" uri="{C3380CC4-5D6E-409C-BE32-E72D297353CC}">
              <c16:uniqueId val="{00000002-4E7A-0048-A465-4B48ED7A390C}"/>
            </c:ext>
          </c:extLst>
        </c:ser>
        <c:dLbls>
          <c:showLegendKey val="0"/>
          <c:showVal val="0"/>
          <c:showCatName val="0"/>
          <c:showSerName val="0"/>
          <c:showPercent val="0"/>
          <c:showBubbleSize val="0"/>
        </c:dLbls>
        <c:gapWidth val="50"/>
        <c:overlap val="100"/>
        <c:axId val="-2101057368"/>
        <c:axId val="-2101054344"/>
      </c:barChart>
      <c:catAx>
        <c:axId val="-2101057368"/>
        <c:scaling>
          <c:orientation val="maxMin"/>
        </c:scaling>
        <c:delete val="0"/>
        <c:axPos val="l"/>
        <c:numFmt formatCode="General" sourceLinked="0"/>
        <c:majorTickMark val="out"/>
        <c:minorTickMark val="none"/>
        <c:tickLblPos val="nextTo"/>
        <c:txPr>
          <a:bodyPr/>
          <a:lstStyle/>
          <a:p>
            <a:pPr>
              <a:defRPr sz="1000"/>
            </a:pPr>
            <a:endParaRPr lang="en-US"/>
          </a:p>
        </c:txPr>
        <c:crossAx val="-2101054344"/>
        <c:crosses val="autoZero"/>
        <c:auto val="1"/>
        <c:lblAlgn val="ctr"/>
        <c:lblOffset val="100"/>
        <c:noMultiLvlLbl val="0"/>
      </c:catAx>
      <c:valAx>
        <c:axId val="-2101054344"/>
        <c:scaling>
          <c:orientation val="minMax"/>
          <c:max val="1"/>
          <c:min val="0"/>
        </c:scaling>
        <c:delete val="1"/>
        <c:axPos val="t"/>
        <c:numFmt formatCode="0%" sourceLinked="1"/>
        <c:majorTickMark val="out"/>
        <c:minorTickMark val="none"/>
        <c:tickLblPos val="nextTo"/>
        <c:crossAx val="-2101057368"/>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title>
      <c:tx>
        <c:rich>
          <a:bodyPr/>
          <a:lstStyle/>
          <a:p>
            <a:pPr>
              <a:defRPr sz="1200"/>
            </a:pPr>
            <a:r>
              <a:rPr lang="en-US" sz="1200" dirty="0"/>
              <a:t>Evaluating the Graduate Student Experience</a:t>
            </a:r>
            <a:r>
              <a:rPr lang="en-US" sz="1200" baseline="0" dirty="0"/>
              <a:t> – Advising and Mentoring</a:t>
            </a:r>
            <a:endParaRPr lang="en-US" sz="1200" dirty="0"/>
          </a:p>
        </c:rich>
      </c:tx>
      <c:overlay val="0"/>
    </c:title>
    <c:autoTitleDeleted val="0"/>
    <c:plotArea>
      <c:layout/>
      <c:barChart>
        <c:barDir val="bar"/>
        <c:grouping val="stacked"/>
        <c:varyColors val="0"/>
        <c:ser>
          <c:idx val="0"/>
          <c:order val="0"/>
          <c:tx>
            <c:strRef>
              <c:f>Sheet1!$B$1</c:f>
              <c:strCache>
                <c:ptCount val="1"/>
                <c:pt idx="0">
                  <c:v>Rating of 1-5</c:v>
                </c:pt>
              </c:strCache>
            </c:strRef>
          </c:tx>
          <c:spPr>
            <a:gradFill flip="none" rotWithShape="1">
              <a:gsLst>
                <a:gs pos="0">
                  <a:srgbClr val="000000">
                    <a:alpha val="75000"/>
                  </a:srgbClr>
                </a:gs>
                <a:gs pos="100000">
                  <a:srgbClr val="000000">
                    <a:alpha val="75000"/>
                  </a:srgbClr>
                </a:gs>
                <a:gs pos="50000">
                  <a:srgbClr val="FF0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My thesis / guided project advisor treats me in a professional and respectful manner.</c:v>
                </c:pt>
                <c:pt idx="1">
                  <c:v>I experience my faculty-student relationship as respectful and non exploitative</c:v>
                </c:pt>
                <c:pt idx="2">
                  <c:v>I feel comfortable sharing my professional goals with my thesis / guided project advisor.</c:v>
                </c:pt>
                <c:pt idx="3">
                  <c:v>My thesis/guided project adviser demonstrates concern for my personal well-being.</c:v>
                </c:pt>
                <c:pt idx="4">
                  <c:v>I am satisfied with the degree of access/interaction I have with my thesis / guided project advisor.</c:v>
                </c:pt>
                <c:pt idx="5">
                  <c:v>My thesis / guided project advisor provides clear expectations.</c:v>
                </c:pt>
                <c:pt idx="6">
                  <c:v>I feel comfortable speaking to my thesis/guided project advisor about personal issues that may be effecting my academic or work performance.</c:v>
                </c:pt>
                <c:pt idx="7">
                  <c:v>I know where graduate students can go to get help with addressing any difficulties in advisor relationships.</c:v>
                </c:pt>
              </c:strCache>
            </c:strRef>
          </c:cat>
          <c:val>
            <c:numRef>
              <c:f>Sheet1!$B$2:$B$9</c:f>
              <c:numCache>
                <c:formatCode>0%</c:formatCode>
                <c:ptCount val="8"/>
                <c:pt idx="0">
                  <c:v>0.14409937888198757</c:v>
                </c:pt>
                <c:pt idx="1">
                  <c:v>0.18633540372670807</c:v>
                </c:pt>
                <c:pt idx="2">
                  <c:v>0.18385093167701863</c:v>
                </c:pt>
                <c:pt idx="3">
                  <c:v>0.21614906832298136</c:v>
                </c:pt>
                <c:pt idx="4">
                  <c:v>0.23354037267080746</c:v>
                </c:pt>
                <c:pt idx="5">
                  <c:v>0.2608695652173913</c:v>
                </c:pt>
                <c:pt idx="6">
                  <c:v>0.32173913043478258</c:v>
                </c:pt>
                <c:pt idx="7">
                  <c:v>0.35403726708074534</c:v>
                </c:pt>
              </c:numCache>
            </c:numRef>
          </c:val>
          <c:extLst>
            <c:ext xmlns:c16="http://schemas.microsoft.com/office/drawing/2014/chart" uri="{C3380CC4-5D6E-409C-BE32-E72D297353CC}">
              <c16:uniqueId val="{00000000-5B19-B248-830E-208D98023DE2}"/>
            </c:ext>
          </c:extLst>
        </c:ser>
        <c:ser>
          <c:idx val="1"/>
          <c:order val="1"/>
          <c:tx>
            <c:strRef>
              <c:f>Sheet1!$C$1</c:f>
              <c:strCache>
                <c:ptCount val="1"/>
                <c:pt idx="0">
                  <c:v>Rating of 6-7</c:v>
                </c:pt>
              </c:strCache>
            </c:strRef>
          </c:tx>
          <c:spPr>
            <a:gradFill flip="none" rotWithShape="1">
              <a:gsLst>
                <a:gs pos="0">
                  <a:schemeClr val="tx1">
                    <a:alpha val="75000"/>
                  </a:schemeClr>
                </a:gs>
                <a:gs pos="100000">
                  <a:schemeClr val="tx1">
                    <a:alpha val="75000"/>
                  </a:schemeClr>
                </a:gs>
                <a:gs pos="50000">
                  <a:srgbClr val="FFFF00"/>
                </a:gs>
              </a:gsLst>
              <a:lin ang="16200000" scaled="0"/>
              <a:tileRect/>
            </a:gradFill>
            <a:ln>
              <a:solidFill>
                <a:schemeClr val="tx1"/>
              </a:solidFill>
            </a:ln>
          </c:spPr>
          <c:invertIfNegative val="0"/>
          <c:dLbls>
            <c:spPr>
              <a:noFill/>
              <a:ln>
                <a:noFill/>
              </a:ln>
              <a:effectLst/>
            </c:spPr>
            <c:txPr>
              <a:bodyPr/>
              <a:lstStyle/>
              <a:p>
                <a:pPr>
                  <a:defRPr sz="10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My thesis / guided project advisor treats me in a professional and respectful manner.</c:v>
                </c:pt>
                <c:pt idx="1">
                  <c:v>I experience my faculty-student relationship as respectful and non exploitative</c:v>
                </c:pt>
                <c:pt idx="2">
                  <c:v>I feel comfortable sharing my professional goals with my thesis / guided project advisor.</c:v>
                </c:pt>
                <c:pt idx="3">
                  <c:v>My thesis/guided project adviser demonstrates concern for my personal well-being.</c:v>
                </c:pt>
                <c:pt idx="4">
                  <c:v>I am satisfied with the degree of access/interaction I have with my thesis / guided project advisor.</c:v>
                </c:pt>
                <c:pt idx="5">
                  <c:v>My thesis / guided project advisor provides clear expectations.</c:v>
                </c:pt>
                <c:pt idx="6">
                  <c:v>I feel comfortable speaking to my thesis/guided project advisor about personal issues that may be effecting my academic or work performance.</c:v>
                </c:pt>
                <c:pt idx="7">
                  <c:v>I know where graduate students can go to get help with addressing any difficulties in advisor relationships.</c:v>
                </c:pt>
              </c:strCache>
            </c:strRef>
          </c:cat>
          <c:val>
            <c:numRef>
              <c:f>Sheet1!$C$2:$C$9</c:f>
              <c:numCache>
                <c:formatCode>0%</c:formatCode>
                <c:ptCount val="8"/>
                <c:pt idx="0">
                  <c:v>9.9378881987577633E-2</c:v>
                </c:pt>
                <c:pt idx="1">
                  <c:v>0.11428571428571428</c:v>
                </c:pt>
                <c:pt idx="2">
                  <c:v>0.12795031055900621</c:v>
                </c:pt>
                <c:pt idx="3">
                  <c:v>0.14161490683229813</c:v>
                </c:pt>
                <c:pt idx="4">
                  <c:v>0.14782608695652175</c:v>
                </c:pt>
                <c:pt idx="5">
                  <c:v>0.18012422360248448</c:v>
                </c:pt>
                <c:pt idx="6">
                  <c:v>0.17142857142857143</c:v>
                </c:pt>
                <c:pt idx="7">
                  <c:v>0.17018633540372671</c:v>
                </c:pt>
              </c:numCache>
            </c:numRef>
          </c:val>
          <c:extLst>
            <c:ext xmlns:c16="http://schemas.microsoft.com/office/drawing/2014/chart" uri="{C3380CC4-5D6E-409C-BE32-E72D297353CC}">
              <c16:uniqueId val="{00000001-5B19-B248-830E-208D98023DE2}"/>
            </c:ext>
          </c:extLst>
        </c:ser>
        <c:ser>
          <c:idx val="2"/>
          <c:order val="2"/>
          <c:tx>
            <c:strRef>
              <c:f>Sheet1!$D$1</c:f>
              <c:strCache>
                <c:ptCount val="1"/>
                <c:pt idx="0">
                  <c:v>Rating of 8-10</c:v>
                </c:pt>
              </c:strCache>
            </c:strRef>
          </c:tx>
          <c:spPr>
            <a:gradFill flip="none" rotWithShape="1">
              <a:gsLst>
                <a:gs pos="0">
                  <a:srgbClr val="000000">
                    <a:alpha val="75000"/>
                  </a:srgbClr>
                </a:gs>
                <a:gs pos="100000">
                  <a:srgbClr val="000000">
                    <a:alpha val="75000"/>
                  </a:srgbClr>
                </a:gs>
                <a:gs pos="50000">
                  <a:srgbClr val="008000"/>
                </a:gs>
              </a:gsLst>
              <a:lin ang="16200000" scaled="0"/>
              <a:tileRect/>
            </a:gradFill>
            <a:ln>
              <a:solidFill>
                <a:schemeClr val="tx1"/>
              </a:solidFill>
            </a:ln>
          </c:spPr>
          <c:invertIfNegative val="0"/>
          <c:dLbls>
            <c:spPr>
              <a:noFill/>
              <a:ln>
                <a:noFill/>
              </a:ln>
              <a:effectLst/>
            </c:spPr>
            <c:txPr>
              <a:bodyPr/>
              <a:lstStyle/>
              <a:p>
                <a:pPr>
                  <a:defRPr sz="1000"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My thesis / guided project advisor treats me in a professional and respectful manner.</c:v>
                </c:pt>
                <c:pt idx="1">
                  <c:v>I experience my faculty-student relationship as respectful and non exploitative</c:v>
                </c:pt>
                <c:pt idx="2">
                  <c:v>I feel comfortable sharing my professional goals with my thesis / guided project advisor.</c:v>
                </c:pt>
                <c:pt idx="3">
                  <c:v>My thesis/guided project adviser demonstrates concern for my personal well-being.</c:v>
                </c:pt>
                <c:pt idx="4">
                  <c:v>I am satisfied with the degree of access/interaction I have with my thesis / guided project advisor.</c:v>
                </c:pt>
                <c:pt idx="5">
                  <c:v>My thesis / guided project advisor provides clear expectations.</c:v>
                </c:pt>
                <c:pt idx="6">
                  <c:v>I feel comfortable speaking to my thesis/guided project advisor about personal issues that may be effecting my academic or work performance.</c:v>
                </c:pt>
                <c:pt idx="7">
                  <c:v>I know where graduate students can go to get help with addressing any difficulties in advisor relationships.</c:v>
                </c:pt>
              </c:strCache>
            </c:strRef>
          </c:cat>
          <c:val>
            <c:numRef>
              <c:f>Sheet1!$D$2:$D$9</c:f>
              <c:numCache>
                <c:formatCode>0%</c:formatCode>
                <c:ptCount val="8"/>
                <c:pt idx="0">
                  <c:v>0.75652173913043474</c:v>
                </c:pt>
                <c:pt idx="1">
                  <c:v>0.69937888198757769</c:v>
                </c:pt>
                <c:pt idx="2">
                  <c:v>0.68819875776397521</c:v>
                </c:pt>
                <c:pt idx="3">
                  <c:v>0.64223602484472053</c:v>
                </c:pt>
                <c:pt idx="4">
                  <c:v>0.61863354037267082</c:v>
                </c:pt>
                <c:pt idx="5">
                  <c:v>0.55900621118012417</c:v>
                </c:pt>
                <c:pt idx="6">
                  <c:v>0.50683229813664599</c:v>
                </c:pt>
                <c:pt idx="7">
                  <c:v>0.47577639751552797</c:v>
                </c:pt>
              </c:numCache>
            </c:numRef>
          </c:val>
          <c:extLst>
            <c:ext xmlns:c16="http://schemas.microsoft.com/office/drawing/2014/chart" uri="{C3380CC4-5D6E-409C-BE32-E72D297353CC}">
              <c16:uniqueId val="{00000002-5B19-B248-830E-208D98023DE2}"/>
            </c:ext>
          </c:extLst>
        </c:ser>
        <c:dLbls>
          <c:showLegendKey val="0"/>
          <c:showVal val="0"/>
          <c:showCatName val="0"/>
          <c:showSerName val="0"/>
          <c:showPercent val="0"/>
          <c:showBubbleSize val="0"/>
        </c:dLbls>
        <c:gapWidth val="50"/>
        <c:overlap val="100"/>
        <c:axId val="-2070562488"/>
        <c:axId val="-2070559464"/>
      </c:barChart>
      <c:catAx>
        <c:axId val="-2070562488"/>
        <c:scaling>
          <c:orientation val="maxMin"/>
        </c:scaling>
        <c:delete val="0"/>
        <c:axPos val="l"/>
        <c:numFmt formatCode="General" sourceLinked="0"/>
        <c:majorTickMark val="out"/>
        <c:minorTickMark val="none"/>
        <c:tickLblPos val="nextTo"/>
        <c:txPr>
          <a:bodyPr/>
          <a:lstStyle/>
          <a:p>
            <a:pPr>
              <a:defRPr sz="1000"/>
            </a:pPr>
            <a:endParaRPr lang="en-US"/>
          </a:p>
        </c:txPr>
        <c:crossAx val="-2070559464"/>
        <c:crosses val="autoZero"/>
        <c:auto val="1"/>
        <c:lblAlgn val="ctr"/>
        <c:lblOffset val="100"/>
        <c:noMultiLvlLbl val="0"/>
      </c:catAx>
      <c:valAx>
        <c:axId val="-2070559464"/>
        <c:scaling>
          <c:orientation val="minMax"/>
          <c:max val="1"/>
          <c:min val="0"/>
        </c:scaling>
        <c:delete val="1"/>
        <c:axPos val="t"/>
        <c:numFmt formatCode="0%" sourceLinked="1"/>
        <c:majorTickMark val="out"/>
        <c:minorTickMark val="none"/>
        <c:tickLblPos val="nextTo"/>
        <c:crossAx val="-2070562488"/>
        <c:crosses val="autoZero"/>
        <c:crossBetween val="between"/>
      </c:valAx>
    </c:plotArea>
    <c:legend>
      <c:legendPos val="b"/>
      <c:layout>
        <c:manualLayout>
          <c:xMode val="edge"/>
          <c:yMode val="edge"/>
          <c:x val="0.34389899538419799"/>
          <c:y val="0.93133678404412601"/>
          <c:w val="0.36134886803881"/>
          <c:h val="4.8358647427954697E-2"/>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drawings/drawing1.xml><?xml version="1.0" encoding="utf-8"?>
<c:userShapes xmlns:c="http://schemas.openxmlformats.org/drawingml/2006/chart">
  <cdr:relSizeAnchor xmlns:cdr="http://schemas.openxmlformats.org/drawingml/2006/chartDrawing">
    <cdr:from>
      <cdr:x>0.15887</cdr:x>
      <cdr:y>0.03561</cdr:y>
    </cdr:from>
    <cdr:to>
      <cdr:x>1</cdr:x>
      <cdr:y>0.61591</cdr:y>
    </cdr:to>
    <cdr:sp macro="" textlink="">
      <cdr:nvSpPr>
        <cdr:cNvPr id="10" name="Freeform 9"/>
        <cdr:cNvSpPr/>
      </cdr:nvSpPr>
      <cdr:spPr>
        <a:xfrm xmlns:a="http://schemas.openxmlformats.org/drawingml/2006/main">
          <a:off x="1583267" y="198967"/>
          <a:ext cx="7306733" cy="3242733"/>
        </a:xfrm>
        <a:custGeom xmlns:a="http://schemas.openxmlformats.org/drawingml/2006/main">
          <a:avLst/>
          <a:gdLst>
            <a:gd name="connsiteX0" fmla="*/ 0 w 7306733"/>
            <a:gd name="connsiteY0" fmla="*/ 2057400 h 3242733"/>
            <a:gd name="connsiteX1" fmla="*/ 0 w 7306733"/>
            <a:gd name="connsiteY1" fmla="*/ 2057400 h 3242733"/>
            <a:gd name="connsiteX2" fmla="*/ 59266 w 7306733"/>
            <a:gd name="connsiteY2" fmla="*/ 1989666 h 3242733"/>
            <a:gd name="connsiteX3" fmla="*/ 143933 w 7306733"/>
            <a:gd name="connsiteY3" fmla="*/ 1947333 h 3242733"/>
            <a:gd name="connsiteX4" fmla="*/ 228600 w 7306733"/>
            <a:gd name="connsiteY4" fmla="*/ 1930400 h 3242733"/>
            <a:gd name="connsiteX5" fmla="*/ 448733 w 7306733"/>
            <a:gd name="connsiteY5" fmla="*/ 1938866 h 3242733"/>
            <a:gd name="connsiteX6" fmla="*/ 474133 w 7306733"/>
            <a:gd name="connsiteY6" fmla="*/ 1947333 h 3242733"/>
            <a:gd name="connsiteX7" fmla="*/ 508000 w 7306733"/>
            <a:gd name="connsiteY7" fmla="*/ 1964266 h 3242733"/>
            <a:gd name="connsiteX8" fmla="*/ 541866 w 7306733"/>
            <a:gd name="connsiteY8" fmla="*/ 1989666 h 3242733"/>
            <a:gd name="connsiteX9" fmla="*/ 567266 w 7306733"/>
            <a:gd name="connsiteY9" fmla="*/ 2006600 h 3242733"/>
            <a:gd name="connsiteX10" fmla="*/ 584200 w 7306733"/>
            <a:gd name="connsiteY10" fmla="*/ 2032000 h 3242733"/>
            <a:gd name="connsiteX11" fmla="*/ 601133 w 7306733"/>
            <a:gd name="connsiteY11" fmla="*/ 2065866 h 3242733"/>
            <a:gd name="connsiteX12" fmla="*/ 626533 w 7306733"/>
            <a:gd name="connsiteY12" fmla="*/ 2099733 h 3242733"/>
            <a:gd name="connsiteX13" fmla="*/ 643466 w 7306733"/>
            <a:gd name="connsiteY13" fmla="*/ 2184400 h 3242733"/>
            <a:gd name="connsiteX14" fmla="*/ 651933 w 7306733"/>
            <a:gd name="connsiteY14" fmla="*/ 2209800 h 3242733"/>
            <a:gd name="connsiteX15" fmla="*/ 677333 w 7306733"/>
            <a:gd name="connsiteY15" fmla="*/ 2294466 h 3242733"/>
            <a:gd name="connsiteX16" fmla="*/ 702733 w 7306733"/>
            <a:gd name="connsiteY16" fmla="*/ 2336800 h 3242733"/>
            <a:gd name="connsiteX17" fmla="*/ 711200 w 7306733"/>
            <a:gd name="connsiteY17" fmla="*/ 2362200 h 3242733"/>
            <a:gd name="connsiteX18" fmla="*/ 787400 w 7306733"/>
            <a:gd name="connsiteY18" fmla="*/ 2455333 h 3242733"/>
            <a:gd name="connsiteX19" fmla="*/ 821266 w 7306733"/>
            <a:gd name="connsiteY19" fmla="*/ 2480733 h 3242733"/>
            <a:gd name="connsiteX20" fmla="*/ 855133 w 7306733"/>
            <a:gd name="connsiteY20" fmla="*/ 2497666 h 3242733"/>
            <a:gd name="connsiteX21" fmla="*/ 880533 w 7306733"/>
            <a:gd name="connsiteY21" fmla="*/ 2514600 h 3242733"/>
            <a:gd name="connsiteX22" fmla="*/ 905933 w 7306733"/>
            <a:gd name="connsiteY22" fmla="*/ 2523066 h 3242733"/>
            <a:gd name="connsiteX23" fmla="*/ 939800 w 7306733"/>
            <a:gd name="connsiteY23" fmla="*/ 2540000 h 3242733"/>
            <a:gd name="connsiteX24" fmla="*/ 990600 w 7306733"/>
            <a:gd name="connsiteY24" fmla="*/ 2531533 h 3242733"/>
            <a:gd name="connsiteX25" fmla="*/ 1016000 w 7306733"/>
            <a:gd name="connsiteY25" fmla="*/ 2463800 h 3242733"/>
            <a:gd name="connsiteX26" fmla="*/ 1032933 w 7306733"/>
            <a:gd name="connsiteY26" fmla="*/ 2421466 h 3242733"/>
            <a:gd name="connsiteX27" fmla="*/ 1058333 w 7306733"/>
            <a:gd name="connsiteY27" fmla="*/ 2302933 h 3242733"/>
            <a:gd name="connsiteX28" fmla="*/ 1041400 w 7306733"/>
            <a:gd name="connsiteY28" fmla="*/ 2108200 h 3242733"/>
            <a:gd name="connsiteX29" fmla="*/ 1024466 w 7306733"/>
            <a:gd name="connsiteY29" fmla="*/ 2032000 h 3242733"/>
            <a:gd name="connsiteX30" fmla="*/ 1007533 w 7306733"/>
            <a:gd name="connsiteY30" fmla="*/ 1930400 h 3242733"/>
            <a:gd name="connsiteX31" fmla="*/ 990600 w 7306733"/>
            <a:gd name="connsiteY31" fmla="*/ 1896533 h 3242733"/>
            <a:gd name="connsiteX32" fmla="*/ 973666 w 7306733"/>
            <a:gd name="connsiteY32" fmla="*/ 1845733 h 3242733"/>
            <a:gd name="connsiteX33" fmla="*/ 956733 w 7306733"/>
            <a:gd name="connsiteY33" fmla="*/ 1803400 h 3242733"/>
            <a:gd name="connsiteX34" fmla="*/ 939800 w 7306733"/>
            <a:gd name="connsiteY34" fmla="*/ 1769533 h 3242733"/>
            <a:gd name="connsiteX35" fmla="*/ 905933 w 7306733"/>
            <a:gd name="connsiteY35" fmla="*/ 1701800 h 3242733"/>
            <a:gd name="connsiteX36" fmla="*/ 872066 w 7306733"/>
            <a:gd name="connsiteY36" fmla="*/ 1684866 h 3242733"/>
            <a:gd name="connsiteX37" fmla="*/ 855133 w 7306733"/>
            <a:gd name="connsiteY37" fmla="*/ 1659466 h 3242733"/>
            <a:gd name="connsiteX38" fmla="*/ 821266 w 7306733"/>
            <a:gd name="connsiteY38" fmla="*/ 1642533 h 3242733"/>
            <a:gd name="connsiteX39" fmla="*/ 812800 w 7306733"/>
            <a:gd name="connsiteY39" fmla="*/ 1634066 h 3242733"/>
            <a:gd name="connsiteX40" fmla="*/ 5672666 w 7306733"/>
            <a:gd name="connsiteY40" fmla="*/ 0 h 3242733"/>
            <a:gd name="connsiteX41" fmla="*/ 6045200 w 7306733"/>
            <a:gd name="connsiteY41" fmla="*/ 3090333 h 3242733"/>
            <a:gd name="connsiteX42" fmla="*/ 6180666 w 7306733"/>
            <a:gd name="connsiteY42" fmla="*/ 3039533 h 3242733"/>
            <a:gd name="connsiteX43" fmla="*/ 6163733 w 7306733"/>
            <a:gd name="connsiteY43" fmla="*/ 3005666 h 3242733"/>
            <a:gd name="connsiteX44" fmla="*/ 6079066 w 7306733"/>
            <a:gd name="connsiteY44" fmla="*/ 3031066 h 3242733"/>
            <a:gd name="connsiteX45" fmla="*/ 6036733 w 7306733"/>
            <a:gd name="connsiteY45" fmla="*/ 3115733 h 3242733"/>
            <a:gd name="connsiteX46" fmla="*/ 6036733 w 7306733"/>
            <a:gd name="connsiteY46" fmla="*/ 3234266 h 3242733"/>
            <a:gd name="connsiteX47" fmla="*/ 6070600 w 7306733"/>
            <a:gd name="connsiteY47" fmla="*/ 3242733 h 3242733"/>
            <a:gd name="connsiteX48" fmla="*/ 6121400 w 7306733"/>
            <a:gd name="connsiteY48" fmla="*/ 3208866 h 3242733"/>
            <a:gd name="connsiteX49" fmla="*/ 6197600 w 7306733"/>
            <a:gd name="connsiteY49" fmla="*/ 3014133 h 3242733"/>
            <a:gd name="connsiteX50" fmla="*/ 6214533 w 7306733"/>
            <a:gd name="connsiteY50" fmla="*/ 2912533 h 3242733"/>
            <a:gd name="connsiteX51" fmla="*/ 6206066 w 7306733"/>
            <a:gd name="connsiteY51" fmla="*/ 2878666 h 3242733"/>
            <a:gd name="connsiteX52" fmla="*/ 6172200 w 7306733"/>
            <a:gd name="connsiteY52" fmla="*/ 2870200 h 3242733"/>
            <a:gd name="connsiteX53" fmla="*/ 6112933 w 7306733"/>
            <a:gd name="connsiteY53" fmla="*/ 2971800 h 3242733"/>
            <a:gd name="connsiteX54" fmla="*/ 6079066 w 7306733"/>
            <a:gd name="connsiteY54" fmla="*/ 3048000 h 3242733"/>
            <a:gd name="connsiteX55" fmla="*/ 6087533 w 7306733"/>
            <a:gd name="connsiteY55" fmla="*/ 3175000 h 3242733"/>
            <a:gd name="connsiteX56" fmla="*/ 6121400 w 7306733"/>
            <a:gd name="connsiteY56" fmla="*/ 3191933 h 3242733"/>
            <a:gd name="connsiteX57" fmla="*/ 6239933 w 7306733"/>
            <a:gd name="connsiteY57" fmla="*/ 3183466 h 3242733"/>
            <a:gd name="connsiteX58" fmla="*/ 6400800 w 7306733"/>
            <a:gd name="connsiteY58" fmla="*/ 2971800 h 3242733"/>
            <a:gd name="connsiteX59" fmla="*/ 6417733 w 7306733"/>
            <a:gd name="connsiteY59" fmla="*/ 2878666 h 3242733"/>
            <a:gd name="connsiteX60" fmla="*/ 6392333 w 7306733"/>
            <a:gd name="connsiteY60" fmla="*/ 2836333 h 3242733"/>
            <a:gd name="connsiteX61" fmla="*/ 6265333 w 7306733"/>
            <a:gd name="connsiteY61" fmla="*/ 2802466 h 3242733"/>
            <a:gd name="connsiteX62" fmla="*/ 6206066 w 7306733"/>
            <a:gd name="connsiteY62" fmla="*/ 2836333 h 3242733"/>
            <a:gd name="connsiteX63" fmla="*/ 6197600 w 7306733"/>
            <a:gd name="connsiteY63" fmla="*/ 2921000 h 3242733"/>
            <a:gd name="connsiteX64" fmla="*/ 6189133 w 7306733"/>
            <a:gd name="connsiteY64" fmla="*/ 3056466 h 3242733"/>
            <a:gd name="connsiteX65" fmla="*/ 6206066 w 7306733"/>
            <a:gd name="connsiteY65" fmla="*/ 3124200 h 3242733"/>
            <a:gd name="connsiteX66" fmla="*/ 6231466 w 7306733"/>
            <a:gd name="connsiteY66" fmla="*/ 3158066 h 3242733"/>
            <a:gd name="connsiteX67" fmla="*/ 6290733 w 7306733"/>
            <a:gd name="connsiteY67" fmla="*/ 3124200 h 3242733"/>
            <a:gd name="connsiteX68" fmla="*/ 6307666 w 7306733"/>
            <a:gd name="connsiteY68" fmla="*/ 3090333 h 3242733"/>
            <a:gd name="connsiteX69" fmla="*/ 6316133 w 7306733"/>
            <a:gd name="connsiteY69" fmla="*/ 3064933 h 3242733"/>
            <a:gd name="connsiteX70" fmla="*/ 5054600 w 7306733"/>
            <a:gd name="connsiteY70" fmla="*/ 1159933 h 3242733"/>
            <a:gd name="connsiteX71" fmla="*/ 4741333 w 7306733"/>
            <a:gd name="connsiteY71" fmla="*/ 1117600 h 3242733"/>
            <a:gd name="connsiteX72" fmla="*/ 4741333 w 7306733"/>
            <a:gd name="connsiteY72" fmla="*/ 1117600 h 3242733"/>
            <a:gd name="connsiteX73" fmla="*/ 7306733 w 7306733"/>
            <a:gd name="connsiteY73" fmla="*/ 1176866 h 3242733"/>
            <a:gd name="connsiteX74" fmla="*/ 4715933 w 7306733"/>
            <a:gd name="connsiteY74" fmla="*/ 1354666 h 324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7306733" h="3242733">
              <a:moveTo>
                <a:pt x="0" y="2057400"/>
              </a:moveTo>
              <a:lnTo>
                <a:pt x="0" y="2057400"/>
              </a:lnTo>
              <a:cubicBezTo>
                <a:pt x="19755" y="2034822"/>
                <a:pt x="37221" y="2010015"/>
                <a:pt x="59266" y="1989666"/>
              </a:cubicBezTo>
              <a:cubicBezTo>
                <a:pt x="100669" y="1951448"/>
                <a:pt x="101232" y="1959534"/>
                <a:pt x="143933" y="1947333"/>
              </a:cubicBezTo>
              <a:cubicBezTo>
                <a:pt x="203041" y="1930444"/>
                <a:pt x="127457" y="1944848"/>
                <a:pt x="228600" y="1930400"/>
              </a:cubicBezTo>
              <a:cubicBezTo>
                <a:pt x="301978" y="1933222"/>
                <a:pt x="375475" y="1933814"/>
                <a:pt x="448733" y="1938866"/>
              </a:cubicBezTo>
              <a:cubicBezTo>
                <a:pt x="457637" y="1939480"/>
                <a:pt x="465930" y="1943817"/>
                <a:pt x="474133" y="1947333"/>
              </a:cubicBezTo>
              <a:cubicBezTo>
                <a:pt x="485734" y="1952305"/>
                <a:pt x="497297" y="1957577"/>
                <a:pt x="508000" y="1964266"/>
              </a:cubicBezTo>
              <a:cubicBezTo>
                <a:pt x="519966" y="1971745"/>
                <a:pt x="530384" y="1981464"/>
                <a:pt x="541866" y="1989666"/>
              </a:cubicBezTo>
              <a:cubicBezTo>
                <a:pt x="550146" y="1995581"/>
                <a:pt x="558799" y="2000955"/>
                <a:pt x="567266" y="2006600"/>
              </a:cubicBezTo>
              <a:cubicBezTo>
                <a:pt x="572911" y="2015067"/>
                <a:pt x="579151" y="2023165"/>
                <a:pt x="584200" y="2032000"/>
              </a:cubicBezTo>
              <a:cubicBezTo>
                <a:pt x="590462" y="2042958"/>
                <a:pt x="594444" y="2055163"/>
                <a:pt x="601133" y="2065866"/>
              </a:cubicBezTo>
              <a:cubicBezTo>
                <a:pt x="608612" y="2077832"/>
                <a:pt x="618066" y="2088444"/>
                <a:pt x="626533" y="2099733"/>
              </a:cubicBezTo>
              <a:cubicBezTo>
                <a:pt x="645662" y="2157118"/>
                <a:pt x="624009" y="2087112"/>
                <a:pt x="643466" y="2184400"/>
              </a:cubicBezTo>
              <a:cubicBezTo>
                <a:pt x="645216" y="2193151"/>
                <a:pt x="649768" y="2201142"/>
                <a:pt x="651933" y="2209800"/>
              </a:cubicBezTo>
              <a:cubicBezTo>
                <a:pt x="674603" y="2300478"/>
                <a:pt x="643203" y="2203453"/>
                <a:pt x="677333" y="2294466"/>
              </a:cubicBezTo>
              <a:cubicBezTo>
                <a:pt x="690522" y="2329637"/>
                <a:pt x="677524" y="2311589"/>
                <a:pt x="702733" y="2336800"/>
              </a:cubicBezTo>
              <a:cubicBezTo>
                <a:pt x="705555" y="2345267"/>
                <a:pt x="706866" y="2354398"/>
                <a:pt x="711200" y="2362200"/>
              </a:cubicBezTo>
              <a:cubicBezTo>
                <a:pt x="729526" y="2395188"/>
                <a:pt x="756768" y="2432359"/>
                <a:pt x="787400" y="2455333"/>
              </a:cubicBezTo>
              <a:cubicBezTo>
                <a:pt x="798689" y="2463800"/>
                <a:pt x="809300" y="2473254"/>
                <a:pt x="821266" y="2480733"/>
              </a:cubicBezTo>
              <a:cubicBezTo>
                <a:pt x="831969" y="2487422"/>
                <a:pt x="844175" y="2491404"/>
                <a:pt x="855133" y="2497666"/>
              </a:cubicBezTo>
              <a:cubicBezTo>
                <a:pt x="863968" y="2502715"/>
                <a:pt x="871431" y="2510049"/>
                <a:pt x="880533" y="2514600"/>
              </a:cubicBezTo>
              <a:cubicBezTo>
                <a:pt x="888515" y="2518591"/>
                <a:pt x="897730" y="2519550"/>
                <a:pt x="905933" y="2523066"/>
              </a:cubicBezTo>
              <a:cubicBezTo>
                <a:pt x="917534" y="2528038"/>
                <a:pt x="928511" y="2534355"/>
                <a:pt x="939800" y="2540000"/>
              </a:cubicBezTo>
              <a:cubicBezTo>
                <a:pt x="956733" y="2537178"/>
                <a:pt x="975245" y="2539210"/>
                <a:pt x="990600" y="2531533"/>
              </a:cubicBezTo>
              <a:cubicBezTo>
                <a:pt x="1011073" y="2521296"/>
                <a:pt x="1011820" y="2477733"/>
                <a:pt x="1016000" y="2463800"/>
              </a:cubicBezTo>
              <a:cubicBezTo>
                <a:pt x="1020367" y="2449243"/>
                <a:pt x="1028127" y="2435884"/>
                <a:pt x="1032933" y="2421466"/>
              </a:cubicBezTo>
              <a:cubicBezTo>
                <a:pt x="1052546" y="2362625"/>
                <a:pt x="1049682" y="2363489"/>
                <a:pt x="1058333" y="2302933"/>
              </a:cubicBezTo>
              <a:cubicBezTo>
                <a:pt x="1052689" y="2238022"/>
                <a:pt x="1049482" y="2172853"/>
                <a:pt x="1041400" y="2108200"/>
              </a:cubicBezTo>
              <a:cubicBezTo>
                <a:pt x="1038173" y="2082381"/>
                <a:pt x="1029261" y="2057574"/>
                <a:pt x="1024466" y="2032000"/>
              </a:cubicBezTo>
              <a:cubicBezTo>
                <a:pt x="1021177" y="2014457"/>
                <a:pt x="1014714" y="1951942"/>
                <a:pt x="1007533" y="1930400"/>
              </a:cubicBezTo>
              <a:cubicBezTo>
                <a:pt x="1003542" y="1918426"/>
                <a:pt x="995287" y="1908252"/>
                <a:pt x="990600" y="1896533"/>
              </a:cubicBezTo>
              <a:cubicBezTo>
                <a:pt x="983971" y="1879960"/>
                <a:pt x="980295" y="1862306"/>
                <a:pt x="973666" y="1845733"/>
              </a:cubicBezTo>
              <a:cubicBezTo>
                <a:pt x="968022" y="1831622"/>
                <a:pt x="962905" y="1817288"/>
                <a:pt x="956733" y="1803400"/>
              </a:cubicBezTo>
              <a:cubicBezTo>
                <a:pt x="951607" y="1791866"/>
                <a:pt x="944772" y="1781134"/>
                <a:pt x="939800" y="1769533"/>
              </a:cubicBezTo>
              <a:cubicBezTo>
                <a:pt x="927427" y="1740663"/>
                <a:pt x="933531" y="1729398"/>
                <a:pt x="905933" y="1701800"/>
              </a:cubicBezTo>
              <a:cubicBezTo>
                <a:pt x="897008" y="1692875"/>
                <a:pt x="883355" y="1690511"/>
                <a:pt x="872066" y="1684866"/>
              </a:cubicBezTo>
              <a:cubicBezTo>
                <a:pt x="866422" y="1676399"/>
                <a:pt x="862950" y="1665980"/>
                <a:pt x="855133" y="1659466"/>
              </a:cubicBezTo>
              <a:cubicBezTo>
                <a:pt x="845437" y="1651386"/>
                <a:pt x="832089" y="1649027"/>
                <a:pt x="821266" y="1642533"/>
              </a:cubicBezTo>
              <a:cubicBezTo>
                <a:pt x="817844" y="1640480"/>
                <a:pt x="815622" y="1636888"/>
                <a:pt x="812800" y="1634066"/>
              </a:cubicBezTo>
              <a:lnTo>
                <a:pt x="5672666" y="0"/>
              </a:lnTo>
              <a:lnTo>
                <a:pt x="6045200" y="3090333"/>
              </a:lnTo>
              <a:cubicBezTo>
                <a:pt x="6096416" y="3086675"/>
                <a:pt x="6180666" y="3116384"/>
                <a:pt x="6180666" y="3039533"/>
              </a:cubicBezTo>
              <a:cubicBezTo>
                <a:pt x="6180666" y="3026912"/>
                <a:pt x="6169377" y="3016955"/>
                <a:pt x="6163733" y="3005666"/>
              </a:cubicBezTo>
              <a:cubicBezTo>
                <a:pt x="6135511" y="3014133"/>
                <a:pt x="6104160" y="3015623"/>
                <a:pt x="6079066" y="3031066"/>
              </a:cubicBezTo>
              <a:cubicBezTo>
                <a:pt x="6064377" y="3040105"/>
                <a:pt x="6042664" y="3100905"/>
                <a:pt x="6036733" y="3115733"/>
              </a:cubicBezTo>
              <a:cubicBezTo>
                <a:pt x="6032532" y="3145137"/>
                <a:pt x="6018355" y="3204862"/>
                <a:pt x="6036733" y="3234266"/>
              </a:cubicBezTo>
              <a:cubicBezTo>
                <a:pt x="6042900" y="3244134"/>
                <a:pt x="6059311" y="3239911"/>
                <a:pt x="6070600" y="3242733"/>
              </a:cubicBezTo>
              <a:cubicBezTo>
                <a:pt x="6087533" y="3231444"/>
                <a:pt x="6109365" y="3225277"/>
                <a:pt x="6121400" y="3208866"/>
              </a:cubicBezTo>
              <a:cubicBezTo>
                <a:pt x="6149317" y="3170797"/>
                <a:pt x="6183505" y="3056419"/>
                <a:pt x="6197600" y="3014133"/>
              </a:cubicBezTo>
              <a:cubicBezTo>
                <a:pt x="6203244" y="2980266"/>
                <a:pt x="6212391" y="2946800"/>
                <a:pt x="6214533" y="2912533"/>
              </a:cubicBezTo>
              <a:cubicBezTo>
                <a:pt x="6215259" y="2900919"/>
                <a:pt x="6214294" y="2886894"/>
                <a:pt x="6206066" y="2878666"/>
              </a:cubicBezTo>
              <a:cubicBezTo>
                <a:pt x="6197838" y="2870438"/>
                <a:pt x="6183489" y="2873022"/>
                <a:pt x="6172200" y="2870200"/>
              </a:cubicBezTo>
              <a:cubicBezTo>
                <a:pt x="6120586" y="2904608"/>
                <a:pt x="6153334" y="2875849"/>
                <a:pt x="6112933" y="2971800"/>
              </a:cubicBezTo>
              <a:cubicBezTo>
                <a:pt x="6102147" y="2997417"/>
                <a:pt x="6090355" y="3022600"/>
                <a:pt x="6079066" y="3048000"/>
              </a:cubicBezTo>
              <a:cubicBezTo>
                <a:pt x="6073457" y="3092877"/>
                <a:pt x="6059469" y="3132903"/>
                <a:pt x="6087533" y="3175000"/>
              </a:cubicBezTo>
              <a:cubicBezTo>
                <a:pt x="6094534" y="3185502"/>
                <a:pt x="6110111" y="3186289"/>
                <a:pt x="6121400" y="3191933"/>
              </a:cubicBezTo>
              <a:cubicBezTo>
                <a:pt x="6160911" y="3189111"/>
                <a:pt x="6203923" y="3199970"/>
                <a:pt x="6239933" y="3183466"/>
              </a:cubicBezTo>
              <a:cubicBezTo>
                <a:pt x="6305907" y="3153228"/>
                <a:pt x="6370368" y="3022521"/>
                <a:pt x="6400800" y="2971800"/>
              </a:cubicBezTo>
              <a:cubicBezTo>
                <a:pt x="6406444" y="2940755"/>
                <a:pt x="6419701" y="2910158"/>
                <a:pt x="6417733" y="2878666"/>
              </a:cubicBezTo>
              <a:cubicBezTo>
                <a:pt x="6416706" y="2862242"/>
                <a:pt x="6405183" y="2846613"/>
                <a:pt x="6392333" y="2836333"/>
              </a:cubicBezTo>
              <a:cubicBezTo>
                <a:pt x="6356273" y="2807485"/>
                <a:pt x="6307686" y="2807760"/>
                <a:pt x="6265333" y="2802466"/>
              </a:cubicBezTo>
              <a:cubicBezTo>
                <a:pt x="6245577" y="2813755"/>
                <a:pt x="6217355" y="2816577"/>
                <a:pt x="6206066" y="2836333"/>
              </a:cubicBezTo>
              <a:cubicBezTo>
                <a:pt x="6191994" y="2860959"/>
                <a:pt x="6199775" y="2892720"/>
                <a:pt x="6197600" y="2921000"/>
              </a:cubicBezTo>
              <a:cubicBezTo>
                <a:pt x="6194130" y="2966110"/>
                <a:pt x="6191955" y="3011311"/>
                <a:pt x="6189133" y="3056466"/>
              </a:cubicBezTo>
              <a:cubicBezTo>
                <a:pt x="6194777" y="3079044"/>
                <a:pt x="6197115" y="3102717"/>
                <a:pt x="6206066" y="3124200"/>
              </a:cubicBezTo>
              <a:cubicBezTo>
                <a:pt x="6211493" y="3137225"/>
                <a:pt x="6217355" y="3158066"/>
                <a:pt x="6231466" y="3158066"/>
              </a:cubicBezTo>
              <a:cubicBezTo>
                <a:pt x="6254219" y="3158066"/>
                <a:pt x="6270977" y="3135489"/>
                <a:pt x="6290733" y="3124200"/>
              </a:cubicBezTo>
              <a:cubicBezTo>
                <a:pt x="6296377" y="3112911"/>
                <a:pt x="6302694" y="3101934"/>
                <a:pt x="6307666" y="3090333"/>
              </a:cubicBezTo>
              <a:cubicBezTo>
                <a:pt x="6311182" y="3082130"/>
                <a:pt x="6316133" y="3064933"/>
                <a:pt x="6316133" y="3064933"/>
              </a:cubicBezTo>
              <a:lnTo>
                <a:pt x="5054600" y="1159933"/>
              </a:lnTo>
              <a:lnTo>
                <a:pt x="4741333" y="1117600"/>
              </a:lnTo>
              <a:lnTo>
                <a:pt x="4741333" y="1117600"/>
              </a:lnTo>
              <a:lnTo>
                <a:pt x="7306733" y="1176866"/>
              </a:lnTo>
              <a:lnTo>
                <a:pt x="4715933" y="1354666"/>
              </a:lnTo>
            </a:path>
          </a:pathLst>
        </a:custGeom>
      </cdr:spPr>
      <cdr:txBody>
        <a:bodyPr xmlns:a="http://schemas.openxmlformats.org/drawingml/2006/main" vertOverflow="clip" vert="horz" wrap="square" lIns="91440" tIns="45720" rIns="91440" bIns="45720" numCol="1" anchor="t" anchorCtr="0" compatLnSpc="1">
          <a:prstTxWarp prst="textNoShape">
            <a:avLst/>
          </a:prstTxWarp>
        </a:bodyPr>
        <a:lstStyle xmlns:a="http://schemas.openxmlformats.org/drawingml/2006/main"/>
        <a:p xmlns:a="http://schemas.openxmlformats.org/drawingml/2006/main">
          <a:endParaRPr lang="en-US" dirty="0"/>
        </a:p>
      </cdr:txBody>
    </cdr:sp>
  </cdr:relSizeAnchor>
</c:userShapes>
</file>

<file path=ppt/drawings/drawing2.xml><?xml version="1.0" encoding="utf-8"?>
<c:userShapes xmlns:c="http://schemas.openxmlformats.org/drawingml/2006/chart">
  <cdr:relSizeAnchor xmlns:cdr="http://schemas.openxmlformats.org/drawingml/2006/chartDrawing">
    <cdr:from>
      <cdr:x>0.15887</cdr:x>
      <cdr:y>0.03561</cdr:y>
    </cdr:from>
    <cdr:to>
      <cdr:x>1</cdr:x>
      <cdr:y>0.61591</cdr:y>
    </cdr:to>
    <cdr:sp macro="" textlink="">
      <cdr:nvSpPr>
        <cdr:cNvPr id="10" name="Freeform 9"/>
        <cdr:cNvSpPr/>
      </cdr:nvSpPr>
      <cdr:spPr>
        <a:xfrm xmlns:a="http://schemas.openxmlformats.org/drawingml/2006/main">
          <a:off x="1583267" y="198967"/>
          <a:ext cx="7306733" cy="3242733"/>
        </a:xfrm>
        <a:custGeom xmlns:a="http://schemas.openxmlformats.org/drawingml/2006/main">
          <a:avLst/>
          <a:gdLst>
            <a:gd name="connsiteX0" fmla="*/ 0 w 7306733"/>
            <a:gd name="connsiteY0" fmla="*/ 2057400 h 3242733"/>
            <a:gd name="connsiteX1" fmla="*/ 0 w 7306733"/>
            <a:gd name="connsiteY1" fmla="*/ 2057400 h 3242733"/>
            <a:gd name="connsiteX2" fmla="*/ 59266 w 7306733"/>
            <a:gd name="connsiteY2" fmla="*/ 1989666 h 3242733"/>
            <a:gd name="connsiteX3" fmla="*/ 143933 w 7306733"/>
            <a:gd name="connsiteY3" fmla="*/ 1947333 h 3242733"/>
            <a:gd name="connsiteX4" fmla="*/ 228600 w 7306733"/>
            <a:gd name="connsiteY4" fmla="*/ 1930400 h 3242733"/>
            <a:gd name="connsiteX5" fmla="*/ 448733 w 7306733"/>
            <a:gd name="connsiteY5" fmla="*/ 1938866 h 3242733"/>
            <a:gd name="connsiteX6" fmla="*/ 474133 w 7306733"/>
            <a:gd name="connsiteY6" fmla="*/ 1947333 h 3242733"/>
            <a:gd name="connsiteX7" fmla="*/ 508000 w 7306733"/>
            <a:gd name="connsiteY7" fmla="*/ 1964266 h 3242733"/>
            <a:gd name="connsiteX8" fmla="*/ 541866 w 7306733"/>
            <a:gd name="connsiteY8" fmla="*/ 1989666 h 3242733"/>
            <a:gd name="connsiteX9" fmla="*/ 567266 w 7306733"/>
            <a:gd name="connsiteY9" fmla="*/ 2006600 h 3242733"/>
            <a:gd name="connsiteX10" fmla="*/ 584200 w 7306733"/>
            <a:gd name="connsiteY10" fmla="*/ 2032000 h 3242733"/>
            <a:gd name="connsiteX11" fmla="*/ 601133 w 7306733"/>
            <a:gd name="connsiteY11" fmla="*/ 2065866 h 3242733"/>
            <a:gd name="connsiteX12" fmla="*/ 626533 w 7306733"/>
            <a:gd name="connsiteY12" fmla="*/ 2099733 h 3242733"/>
            <a:gd name="connsiteX13" fmla="*/ 643466 w 7306733"/>
            <a:gd name="connsiteY13" fmla="*/ 2184400 h 3242733"/>
            <a:gd name="connsiteX14" fmla="*/ 651933 w 7306733"/>
            <a:gd name="connsiteY14" fmla="*/ 2209800 h 3242733"/>
            <a:gd name="connsiteX15" fmla="*/ 677333 w 7306733"/>
            <a:gd name="connsiteY15" fmla="*/ 2294466 h 3242733"/>
            <a:gd name="connsiteX16" fmla="*/ 702733 w 7306733"/>
            <a:gd name="connsiteY16" fmla="*/ 2336800 h 3242733"/>
            <a:gd name="connsiteX17" fmla="*/ 711200 w 7306733"/>
            <a:gd name="connsiteY17" fmla="*/ 2362200 h 3242733"/>
            <a:gd name="connsiteX18" fmla="*/ 787400 w 7306733"/>
            <a:gd name="connsiteY18" fmla="*/ 2455333 h 3242733"/>
            <a:gd name="connsiteX19" fmla="*/ 821266 w 7306733"/>
            <a:gd name="connsiteY19" fmla="*/ 2480733 h 3242733"/>
            <a:gd name="connsiteX20" fmla="*/ 855133 w 7306733"/>
            <a:gd name="connsiteY20" fmla="*/ 2497666 h 3242733"/>
            <a:gd name="connsiteX21" fmla="*/ 880533 w 7306733"/>
            <a:gd name="connsiteY21" fmla="*/ 2514600 h 3242733"/>
            <a:gd name="connsiteX22" fmla="*/ 905933 w 7306733"/>
            <a:gd name="connsiteY22" fmla="*/ 2523066 h 3242733"/>
            <a:gd name="connsiteX23" fmla="*/ 939800 w 7306733"/>
            <a:gd name="connsiteY23" fmla="*/ 2540000 h 3242733"/>
            <a:gd name="connsiteX24" fmla="*/ 990600 w 7306733"/>
            <a:gd name="connsiteY24" fmla="*/ 2531533 h 3242733"/>
            <a:gd name="connsiteX25" fmla="*/ 1016000 w 7306733"/>
            <a:gd name="connsiteY25" fmla="*/ 2463800 h 3242733"/>
            <a:gd name="connsiteX26" fmla="*/ 1032933 w 7306733"/>
            <a:gd name="connsiteY26" fmla="*/ 2421466 h 3242733"/>
            <a:gd name="connsiteX27" fmla="*/ 1058333 w 7306733"/>
            <a:gd name="connsiteY27" fmla="*/ 2302933 h 3242733"/>
            <a:gd name="connsiteX28" fmla="*/ 1041400 w 7306733"/>
            <a:gd name="connsiteY28" fmla="*/ 2108200 h 3242733"/>
            <a:gd name="connsiteX29" fmla="*/ 1024466 w 7306733"/>
            <a:gd name="connsiteY29" fmla="*/ 2032000 h 3242733"/>
            <a:gd name="connsiteX30" fmla="*/ 1007533 w 7306733"/>
            <a:gd name="connsiteY30" fmla="*/ 1930400 h 3242733"/>
            <a:gd name="connsiteX31" fmla="*/ 990600 w 7306733"/>
            <a:gd name="connsiteY31" fmla="*/ 1896533 h 3242733"/>
            <a:gd name="connsiteX32" fmla="*/ 973666 w 7306733"/>
            <a:gd name="connsiteY32" fmla="*/ 1845733 h 3242733"/>
            <a:gd name="connsiteX33" fmla="*/ 956733 w 7306733"/>
            <a:gd name="connsiteY33" fmla="*/ 1803400 h 3242733"/>
            <a:gd name="connsiteX34" fmla="*/ 939800 w 7306733"/>
            <a:gd name="connsiteY34" fmla="*/ 1769533 h 3242733"/>
            <a:gd name="connsiteX35" fmla="*/ 905933 w 7306733"/>
            <a:gd name="connsiteY35" fmla="*/ 1701800 h 3242733"/>
            <a:gd name="connsiteX36" fmla="*/ 872066 w 7306733"/>
            <a:gd name="connsiteY36" fmla="*/ 1684866 h 3242733"/>
            <a:gd name="connsiteX37" fmla="*/ 855133 w 7306733"/>
            <a:gd name="connsiteY37" fmla="*/ 1659466 h 3242733"/>
            <a:gd name="connsiteX38" fmla="*/ 821266 w 7306733"/>
            <a:gd name="connsiteY38" fmla="*/ 1642533 h 3242733"/>
            <a:gd name="connsiteX39" fmla="*/ 812800 w 7306733"/>
            <a:gd name="connsiteY39" fmla="*/ 1634066 h 3242733"/>
            <a:gd name="connsiteX40" fmla="*/ 5672666 w 7306733"/>
            <a:gd name="connsiteY40" fmla="*/ 0 h 3242733"/>
            <a:gd name="connsiteX41" fmla="*/ 6045200 w 7306733"/>
            <a:gd name="connsiteY41" fmla="*/ 3090333 h 3242733"/>
            <a:gd name="connsiteX42" fmla="*/ 6180666 w 7306733"/>
            <a:gd name="connsiteY42" fmla="*/ 3039533 h 3242733"/>
            <a:gd name="connsiteX43" fmla="*/ 6163733 w 7306733"/>
            <a:gd name="connsiteY43" fmla="*/ 3005666 h 3242733"/>
            <a:gd name="connsiteX44" fmla="*/ 6079066 w 7306733"/>
            <a:gd name="connsiteY44" fmla="*/ 3031066 h 3242733"/>
            <a:gd name="connsiteX45" fmla="*/ 6036733 w 7306733"/>
            <a:gd name="connsiteY45" fmla="*/ 3115733 h 3242733"/>
            <a:gd name="connsiteX46" fmla="*/ 6036733 w 7306733"/>
            <a:gd name="connsiteY46" fmla="*/ 3234266 h 3242733"/>
            <a:gd name="connsiteX47" fmla="*/ 6070600 w 7306733"/>
            <a:gd name="connsiteY47" fmla="*/ 3242733 h 3242733"/>
            <a:gd name="connsiteX48" fmla="*/ 6121400 w 7306733"/>
            <a:gd name="connsiteY48" fmla="*/ 3208866 h 3242733"/>
            <a:gd name="connsiteX49" fmla="*/ 6197600 w 7306733"/>
            <a:gd name="connsiteY49" fmla="*/ 3014133 h 3242733"/>
            <a:gd name="connsiteX50" fmla="*/ 6214533 w 7306733"/>
            <a:gd name="connsiteY50" fmla="*/ 2912533 h 3242733"/>
            <a:gd name="connsiteX51" fmla="*/ 6206066 w 7306733"/>
            <a:gd name="connsiteY51" fmla="*/ 2878666 h 3242733"/>
            <a:gd name="connsiteX52" fmla="*/ 6172200 w 7306733"/>
            <a:gd name="connsiteY52" fmla="*/ 2870200 h 3242733"/>
            <a:gd name="connsiteX53" fmla="*/ 6112933 w 7306733"/>
            <a:gd name="connsiteY53" fmla="*/ 2971800 h 3242733"/>
            <a:gd name="connsiteX54" fmla="*/ 6079066 w 7306733"/>
            <a:gd name="connsiteY54" fmla="*/ 3048000 h 3242733"/>
            <a:gd name="connsiteX55" fmla="*/ 6087533 w 7306733"/>
            <a:gd name="connsiteY55" fmla="*/ 3175000 h 3242733"/>
            <a:gd name="connsiteX56" fmla="*/ 6121400 w 7306733"/>
            <a:gd name="connsiteY56" fmla="*/ 3191933 h 3242733"/>
            <a:gd name="connsiteX57" fmla="*/ 6239933 w 7306733"/>
            <a:gd name="connsiteY57" fmla="*/ 3183466 h 3242733"/>
            <a:gd name="connsiteX58" fmla="*/ 6400800 w 7306733"/>
            <a:gd name="connsiteY58" fmla="*/ 2971800 h 3242733"/>
            <a:gd name="connsiteX59" fmla="*/ 6417733 w 7306733"/>
            <a:gd name="connsiteY59" fmla="*/ 2878666 h 3242733"/>
            <a:gd name="connsiteX60" fmla="*/ 6392333 w 7306733"/>
            <a:gd name="connsiteY60" fmla="*/ 2836333 h 3242733"/>
            <a:gd name="connsiteX61" fmla="*/ 6265333 w 7306733"/>
            <a:gd name="connsiteY61" fmla="*/ 2802466 h 3242733"/>
            <a:gd name="connsiteX62" fmla="*/ 6206066 w 7306733"/>
            <a:gd name="connsiteY62" fmla="*/ 2836333 h 3242733"/>
            <a:gd name="connsiteX63" fmla="*/ 6197600 w 7306733"/>
            <a:gd name="connsiteY63" fmla="*/ 2921000 h 3242733"/>
            <a:gd name="connsiteX64" fmla="*/ 6189133 w 7306733"/>
            <a:gd name="connsiteY64" fmla="*/ 3056466 h 3242733"/>
            <a:gd name="connsiteX65" fmla="*/ 6206066 w 7306733"/>
            <a:gd name="connsiteY65" fmla="*/ 3124200 h 3242733"/>
            <a:gd name="connsiteX66" fmla="*/ 6231466 w 7306733"/>
            <a:gd name="connsiteY66" fmla="*/ 3158066 h 3242733"/>
            <a:gd name="connsiteX67" fmla="*/ 6290733 w 7306733"/>
            <a:gd name="connsiteY67" fmla="*/ 3124200 h 3242733"/>
            <a:gd name="connsiteX68" fmla="*/ 6307666 w 7306733"/>
            <a:gd name="connsiteY68" fmla="*/ 3090333 h 3242733"/>
            <a:gd name="connsiteX69" fmla="*/ 6316133 w 7306733"/>
            <a:gd name="connsiteY69" fmla="*/ 3064933 h 3242733"/>
            <a:gd name="connsiteX70" fmla="*/ 5054600 w 7306733"/>
            <a:gd name="connsiteY70" fmla="*/ 1159933 h 3242733"/>
            <a:gd name="connsiteX71" fmla="*/ 4741333 w 7306733"/>
            <a:gd name="connsiteY71" fmla="*/ 1117600 h 3242733"/>
            <a:gd name="connsiteX72" fmla="*/ 4741333 w 7306733"/>
            <a:gd name="connsiteY72" fmla="*/ 1117600 h 3242733"/>
            <a:gd name="connsiteX73" fmla="*/ 7306733 w 7306733"/>
            <a:gd name="connsiteY73" fmla="*/ 1176866 h 3242733"/>
            <a:gd name="connsiteX74" fmla="*/ 4715933 w 7306733"/>
            <a:gd name="connsiteY74" fmla="*/ 1354666 h 324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7306733" h="3242733">
              <a:moveTo>
                <a:pt x="0" y="2057400"/>
              </a:moveTo>
              <a:lnTo>
                <a:pt x="0" y="2057400"/>
              </a:lnTo>
              <a:cubicBezTo>
                <a:pt x="19755" y="2034822"/>
                <a:pt x="37221" y="2010015"/>
                <a:pt x="59266" y="1989666"/>
              </a:cubicBezTo>
              <a:cubicBezTo>
                <a:pt x="100669" y="1951448"/>
                <a:pt x="101232" y="1959534"/>
                <a:pt x="143933" y="1947333"/>
              </a:cubicBezTo>
              <a:cubicBezTo>
                <a:pt x="203041" y="1930444"/>
                <a:pt x="127457" y="1944848"/>
                <a:pt x="228600" y="1930400"/>
              </a:cubicBezTo>
              <a:cubicBezTo>
                <a:pt x="301978" y="1933222"/>
                <a:pt x="375475" y="1933814"/>
                <a:pt x="448733" y="1938866"/>
              </a:cubicBezTo>
              <a:cubicBezTo>
                <a:pt x="457637" y="1939480"/>
                <a:pt x="465930" y="1943817"/>
                <a:pt x="474133" y="1947333"/>
              </a:cubicBezTo>
              <a:cubicBezTo>
                <a:pt x="485734" y="1952305"/>
                <a:pt x="497297" y="1957577"/>
                <a:pt x="508000" y="1964266"/>
              </a:cubicBezTo>
              <a:cubicBezTo>
                <a:pt x="519966" y="1971745"/>
                <a:pt x="530384" y="1981464"/>
                <a:pt x="541866" y="1989666"/>
              </a:cubicBezTo>
              <a:cubicBezTo>
                <a:pt x="550146" y="1995581"/>
                <a:pt x="558799" y="2000955"/>
                <a:pt x="567266" y="2006600"/>
              </a:cubicBezTo>
              <a:cubicBezTo>
                <a:pt x="572911" y="2015067"/>
                <a:pt x="579151" y="2023165"/>
                <a:pt x="584200" y="2032000"/>
              </a:cubicBezTo>
              <a:cubicBezTo>
                <a:pt x="590462" y="2042958"/>
                <a:pt x="594444" y="2055163"/>
                <a:pt x="601133" y="2065866"/>
              </a:cubicBezTo>
              <a:cubicBezTo>
                <a:pt x="608612" y="2077832"/>
                <a:pt x="618066" y="2088444"/>
                <a:pt x="626533" y="2099733"/>
              </a:cubicBezTo>
              <a:cubicBezTo>
                <a:pt x="645662" y="2157118"/>
                <a:pt x="624009" y="2087112"/>
                <a:pt x="643466" y="2184400"/>
              </a:cubicBezTo>
              <a:cubicBezTo>
                <a:pt x="645216" y="2193151"/>
                <a:pt x="649768" y="2201142"/>
                <a:pt x="651933" y="2209800"/>
              </a:cubicBezTo>
              <a:cubicBezTo>
                <a:pt x="674603" y="2300478"/>
                <a:pt x="643203" y="2203453"/>
                <a:pt x="677333" y="2294466"/>
              </a:cubicBezTo>
              <a:cubicBezTo>
                <a:pt x="690522" y="2329637"/>
                <a:pt x="677524" y="2311589"/>
                <a:pt x="702733" y="2336800"/>
              </a:cubicBezTo>
              <a:cubicBezTo>
                <a:pt x="705555" y="2345267"/>
                <a:pt x="706866" y="2354398"/>
                <a:pt x="711200" y="2362200"/>
              </a:cubicBezTo>
              <a:cubicBezTo>
                <a:pt x="729526" y="2395188"/>
                <a:pt x="756768" y="2432359"/>
                <a:pt x="787400" y="2455333"/>
              </a:cubicBezTo>
              <a:cubicBezTo>
                <a:pt x="798689" y="2463800"/>
                <a:pt x="809300" y="2473254"/>
                <a:pt x="821266" y="2480733"/>
              </a:cubicBezTo>
              <a:cubicBezTo>
                <a:pt x="831969" y="2487422"/>
                <a:pt x="844175" y="2491404"/>
                <a:pt x="855133" y="2497666"/>
              </a:cubicBezTo>
              <a:cubicBezTo>
                <a:pt x="863968" y="2502715"/>
                <a:pt x="871431" y="2510049"/>
                <a:pt x="880533" y="2514600"/>
              </a:cubicBezTo>
              <a:cubicBezTo>
                <a:pt x="888515" y="2518591"/>
                <a:pt x="897730" y="2519550"/>
                <a:pt x="905933" y="2523066"/>
              </a:cubicBezTo>
              <a:cubicBezTo>
                <a:pt x="917534" y="2528038"/>
                <a:pt x="928511" y="2534355"/>
                <a:pt x="939800" y="2540000"/>
              </a:cubicBezTo>
              <a:cubicBezTo>
                <a:pt x="956733" y="2537178"/>
                <a:pt x="975245" y="2539210"/>
                <a:pt x="990600" y="2531533"/>
              </a:cubicBezTo>
              <a:cubicBezTo>
                <a:pt x="1011073" y="2521296"/>
                <a:pt x="1011820" y="2477733"/>
                <a:pt x="1016000" y="2463800"/>
              </a:cubicBezTo>
              <a:cubicBezTo>
                <a:pt x="1020367" y="2449243"/>
                <a:pt x="1028127" y="2435884"/>
                <a:pt x="1032933" y="2421466"/>
              </a:cubicBezTo>
              <a:cubicBezTo>
                <a:pt x="1052546" y="2362625"/>
                <a:pt x="1049682" y="2363489"/>
                <a:pt x="1058333" y="2302933"/>
              </a:cubicBezTo>
              <a:cubicBezTo>
                <a:pt x="1052689" y="2238022"/>
                <a:pt x="1049482" y="2172853"/>
                <a:pt x="1041400" y="2108200"/>
              </a:cubicBezTo>
              <a:cubicBezTo>
                <a:pt x="1038173" y="2082381"/>
                <a:pt x="1029261" y="2057574"/>
                <a:pt x="1024466" y="2032000"/>
              </a:cubicBezTo>
              <a:cubicBezTo>
                <a:pt x="1021177" y="2014457"/>
                <a:pt x="1014714" y="1951942"/>
                <a:pt x="1007533" y="1930400"/>
              </a:cubicBezTo>
              <a:cubicBezTo>
                <a:pt x="1003542" y="1918426"/>
                <a:pt x="995287" y="1908252"/>
                <a:pt x="990600" y="1896533"/>
              </a:cubicBezTo>
              <a:cubicBezTo>
                <a:pt x="983971" y="1879960"/>
                <a:pt x="980295" y="1862306"/>
                <a:pt x="973666" y="1845733"/>
              </a:cubicBezTo>
              <a:cubicBezTo>
                <a:pt x="968022" y="1831622"/>
                <a:pt x="962905" y="1817288"/>
                <a:pt x="956733" y="1803400"/>
              </a:cubicBezTo>
              <a:cubicBezTo>
                <a:pt x="951607" y="1791866"/>
                <a:pt x="944772" y="1781134"/>
                <a:pt x="939800" y="1769533"/>
              </a:cubicBezTo>
              <a:cubicBezTo>
                <a:pt x="927427" y="1740663"/>
                <a:pt x="933531" y="1729398"/>
                <a:pt x="905933" y="1701800"/>
              </a:cubicBezTo>
              <a:cubicBezTo>
                <a:pt x="897008" y="1692875"/>
                <a:pt x="883355" y="1690511"/>
                <a:pt x="872066" y="1684866"/>
              </a:cubicBezTo>
              <a:cubicBezTo>
                <a:pt x="866422" y="1676399"/>
                <a:pt x="862950" y="1665980"/>
                <a:pt x="855133" y="1659466"/>
              </a:cubicBezTo>
              <a:cubicBezTo>
                <a:pt x="845437" y="1651386"/>
                <a:pt x="832089" y="1649027"/>
                <a:pt x="821266" y="1642533"/>
              </a:cubicBezTo>
              <a:cubicBezTo>
                <a:pt x="817844" y="1640480"/>
                <a:pt x="815622" y="1636888"/>
                <a:pt x="812800" y="1634066"/>
              </a:cubicBezTo>
              <a:lnTo>
                <a:pt x="5672666" y="0"/>
              </a:lnTo>
              <a:lnTo>
                <a:pt x="6045200" y="3090333"/>
              </a:lnTo>
              <a:cubicBezTo>
                <a:pt x="6096416" y="3086675"/>
                <a:pt x="6180666" y="3116384"/>
                <a:pt x="6180666" y="3039533"/>
              </a:cubicBezTo>
              <a:cubicBezTo>
                <a:pt x="6180666" y="3026912"/>
                <a:pt x="6169377" y="3016955"/>
                <a:pt x="6163733" y="3005666"/>
              </a:cubicBezTo>
              <a:cubicBezTo>
                <a:pt x="6135511" y="3014133"/>
                <a:pt x="6104160" y="3015623"/>
                <a:pt x="6079066" y="3031066"/>
              </a:cubicBezTo>
              <a:cubicBezTo>
                <a:pt x="6064377" y="3040105"/>
                <a:pt x="6042664" y="3100905"/>
                <a:pt x="6036733" y="3115733"/>
              </a:cubicBezTo>
              <a:cubicBezTo>
                <a:pt x="6032532" y="3145137"/>
                <a:pt x="6018355" y="3204862"/>
                <a:pt x="6036733" y="3234266"/>
              </a:cubicBezTo>
              <a:cubicBezTo>
                <a:pt x="6042900" y="3244134"/>
                <a:pt x="6059311" y="3239911"/>
                <a:pt x="6070600" y="3242733"/>
              </a:cubicBezTo>
              <a:cubicBezTo>
                <a:pt x="6087533" y="3231444"/>
                <a:pt x="6109365" y="3225277"/>
                <a:pt x="6121400" y="3208866"/>
              </a:cubicBezTo>
              <a:cubicBezTo>
                <a:pt x="6149317" y="3170797"/>
                <a:pt x="6183505" y="3056419"/>
                <a:pt x="6197600" y="3014133"/>
              </a:cubicBezTo>
              <a:cubicBezTo>
                <a:pt x="6203244" y="2980266"/>
                <a:pt x="6212391" y="2946800"/>
                <a:pt x="6214533" y="2912533"/>
              </a:cubicBezTo>
              <a:cubicBezTo>
                <a:pt x="6215259" y="2900919"/>
                <a:pt x="6214294" y="2886894"/>
                <a:pt x="6206066" y="2878666"/>
              </a:cubicBezTo>
              <a:cubicBezTo>
                <a:pt x="6197838" y="2870438"/>
                <a:pt x="6183489" y="2873022"/>
                <a:pt x="6172200" y="2870200"/>
              </a:cubicBezTo>
              <a:cubicBezTo>
                <a:pt x="6120586" y="2904608"/>
                <a:pt x="6153334" y="2875849"/>
                <a:pt x="6112933" y="2971800"/>
              </a:cubicBezTo>
              <a:cubicBezTo>
                <a:pt x="6102147" y="2997417"/>
                <a:pt x="6090355" y="3022600"/>
                <a:pt x="6079066" y="3048000"/>
              </a:cubicBezTo>
              <a:cubicBezTo>
                <a:pt x="6073457" y="3092877"/>
                <a:pt x="6059469" y="3132903"/>
                <a:pt x="6087533" y="3175000"/>
              </a:cubicBezTo>
              <a:cubicBezTo>
                <a:pt x="6094534" y="3185502"/>
                <a:pt x="6110111" y="3186289"/>
                <a:pt x="6121400" y="3191933"/>
              </a:cubicBezTo>
              <a:cubicBezTo>
                <a:pt x="6160911" y="3189111"/>
                <a:pt x="6203923" y="3199970"/>
                <a:pt x="6239933" y="3183466"/>
              </a:cubicBezTo>
              <a:cubicBezTo>
                <a:pt x="6305907" y="3153228"/>
                <a:pt x="6370368" y="3022521"/>
                <a:pt x="6400800" y="2971800"/>
              </a:cubicBezTo>
              <a:cubicBezTo>
                <a:pt x="6406444" y="2940755"/>
                <a:pt x="6419701" y="2910158"/>
                <a:pt x="6417733" y="2878666"/>
              </a:cubicBezTo>
              <a:cubicBezTo>
                <a:pt x="6416706" y="2862242"/>
                <a:pt x="6405183" y="2846613"/>
                <a:pt x="6392333" y="2836333"/>
              </a:cubicBezTo>
              <a:cubicBezTo>
                <a:pt x="6356273" y="2807485"/>
                <a:pt x="6307686" y="2807760"/>
                <a:pt x="6265333" y="2802466"/>
              </a:cubicBezTo>
              <a:cubicBezTo>
                <a:pt x="6245577" y="2813755"/>
                <a:pt x="6217355" y="2816577"/>
                <a:pt x="6206066" y="2836333"/>
              </a:cubicBezTo>
              <a:cubicBezTo>
                <a:pt x="6191994" y="2860959"/>
                <a:pt x="6199775" y="2892720"/>
                <a:pt x="6197600" y="2921000"/>
              </a:cubicBezTo>
              <a:cubicBezTo>
                <a:pt x="6194130" y="2966110"/>
                <a:pt x="6191955" y="3011311"/>
                <a:pt x="6189133" y="3056466"/>
              </a:cubicBezTo>
              <a:cubicBezTo>
                <a:pt x="6194777" y="3079044"/>
                <a:pt x="6197115" y="3102717"/>
                <a:pt x="6206066" y="3124200"/>
              </a:cubicBezTo>
              <a:cubicBezTo>
                <a:pt x="6211493" y="3137225"/>
                <a:pt x="6217355" y="3158066"/>
                <a:pt x="6231466" y="3158066"/>
              </a:cubicBezTo>
              <a:cubicBezTo>
                <a:pt x="6254219" y="3158066"/>
                <a:pt x="6270977" y="3135489"/>
                <a:pt x="6290733" y="3124200"/>
              </a:cubicBezTo>
              <a:cubicBezTo>
                <a:pt x="6296377" y="3112911"/>
                <a:pt x="6302694" y="3101934"/>
                <a:pt x="6307666" y="3090333"/>
              </a:cubicBezTo>
              <a:cubicBezTo>
                <a:pt x="6311182" y="3082130"/>
                <a:pt x="6316133" y="3064933"/>
                <a:pt x="6316133" y="3064933"/>
              </a:cubicBezTo>
              <a:lnTo>
                <a:pt x="5054600" y="1159933"/>
              </a:lnTo>
              <a:lnTo>
                <a:pt x="4741333" y="1117600"/>
              </a:lnTo>
              <a:lnTo>
                <a:pt x="4741333" y="1117600"/>
              </a:lnTo>
              <a:lnTo>
                <a:pt x="7306733" y="1176866"/>
              </a:lnTo>
              <a:lnTo>
                <a:pt x="4715933" y="1354666"/>
              </a:lnTo>
            </a:path>
          </a:pathLst>
        </a:custGeom>
      </cdr:spPr>
      <cdr:txBody>
        <a:bodyPr xmlns:a="http://schemas.openxmlformats.org/drawingml/2006/main" vertOverflow="clip" vert="horz" wrap="square" lIns="91440" tIns="45720" rIns="91440" bIns="45720" numCol="1" anchor="t" anchorCtr="0" compatLnSpc="1">
          <a:prstTxWarp prst="textNoShape">
            <a:avLst/>
          </a:prstTxWarp>
        </a:bodyPr>
        <a:lstStyle xmlns:a="http://schemas.openxmlformats.org/drawingml/2006/main"/>
        <a:p xmlns:a="http://schemas.openxmlformats.org/drawingml/2006/main">
          <a:endParaRPr lang="en-US" dirty="0"/>
        </a:p>
      </cdr:txBody>
    </cdr:sp>
  </cdr:relSizeAnchor>
</c:userShapes>
</file>

<file path=ppt/drawings/drawing3.xml><?xml version="1.0" encoding="utf-8"?>
<c:userShapes xmlns:c="http://schemas.openxmlformats.org/drawingml/2006/chart">
  <cdr:relSizeAnchor xmlns:cdr="http://schemas.openxmlformats.org/drawingml/2006/chartDrawing">
    <cdr:from>
      <cdr:x>0.15887</cdr:x>
      <cdr:y>0.03561</cdr:y>
    </cdr:from>
    <cdr:to>
      <cdr:x>1</cdr:x>
      <cdr:y>0.61591</cdr:y>
    </cdr:to>
    <cdr:sp macro="" textlink="">
      <cdr:nvSpPr>
        <cdr:cNvPr id="10" name="Freeform 9"/>
        <cdr:cNvSpPr/>
      </cdr:nvSpPr>
      <cdr:spPr>
        <a:xfrm xmlns:a="http://schemas.openxmlformats.org/drawingml/2006/main">
          <a:off x="1583267" y="198967"/>
          <a:ext cx="7306733" cy="3242733"/>
        </a:xfrm>
        <a:custGeom xmlns:a="http://schemas.openxmlformats.org/drawingml/2006/main">
          <a:avLst/>
          <a:gdLst>
            <a:gd name="connsiteX0" fmla="*/ 0 w 7306733"/>
            <a:gd name="connsiteY0" fmla="*/ 2057400 h 3242733"/>
            <a:gd name="connsiteX1" fmla="*/ 0 w 7306733"/>
            <a:gd name="connsiteY1" fmla="*/ 2057400 h 3242733"/>
            <a:gd name="connsiteX2" fmla="*/ 59266 w 7306733"/>
            <a:gd name="connsiteY2" fmla="*/ 1989666 h 3242733"/>
            <a:gd name="connsiteX3" fmla="*/ 143933 w 7306733"/>
            <a:gd name="connsiteY3" fmla="*/ 1947333 h 3242733"/>
            <a:gd name="connsiteX4" fmla="*/ 228600 w 7306733"/>
            <a:gd name="connsiteY4" fmla="*/ 1930400 h 3242733"/>
            <a:gd name="connsiteX5" fmla="*/ 448733 w 7306733"/>
            <a:gd name="connsiteY5" fmla="*/ 1938866 h 3242733"/>
            <a:gd name="connsiteX6" fmla="*/ 474133 w 7306733"/>
            <a:gd name="connsiteY6" fmla="*/ 1947333 h 3242733"/>
            <a:gd name="connsiteX7" fmla="*/ 508000 w 7306733"/>
            <a:gd name="connsiteY7" fmla="*/ 1964266 h 3242733"/>
            <a:gd name="connsiteX8" fmla="*/ 541866 w 7306733"/>
            <a:gd name="connsiteY8" fmla="*/ 1989666 h 3242733"/>
            <a:gd name="connsiteX9" fmla="*/ 567266 w 7306733"/>
            <a:gd name="connsiteY9" fmla="*/ 2006600 h 3242733"/>
            <a:gd name="connsiteX10" fmla="*/ 584200 w 7306733"/>
            <a:gd name="connsiteY10" fmla="*/ 2032000 h 3242733"/>
            <a:gd name="connsiteX11" fmla="*/ 601133 w 7306733"/>
            <a:gd name="connsiteY11" fmla="*/ 2065866 h 3242733"/>
            <a:gd name="connsiteX12" fmla="*/ 626533 w 7306733"/>
            <a:gd name="connsiteY12" fmla="*/ 2099733 h 3242733"/>
            <a:gd name="connsiteX13" fmla="*/ 643466 w 7306733"/>
            <a:gd name="connsiteY13" fmla="*/ 2184400 h 3242733"/>
            <a:gd name="connsiteX14" fmla="*/ 651933 w 7306733"/>
            <a:gd name="connsiteY14" fmla="*/ 2209800 h 3242733"/>
            <a:gd name="connsiteX15" fmla="*/ 677333 w 7306733"/>
            <a:gd name="connsiteY15" fmla="*/ 2294466 h 3242733"/>
            <a:gd name="connsiteX16" fmla="*/ 702733 w 7306733"/>
            <a:gd name="connsiteY16" fmla="*/ 2336800 h 3242733"/>
            <a:gd name="connsiteX17" fmla="*/ 711200 w 7306733"/>
            <a:gd name="connsiteY17" fmla="*/ 2362200 h 3242733"/>
            <a:gd name="connsiteX18" fmla="*/ 787400 w 7306733"/>
            <a:gd name="connsiteY18" fmla="*/ 2455333 h 3242733"/>
            <a:gd name="connsiteX19" fmla="*/ 821266 w 7306733"/>
            <a:gd name="connsiteY19" fmla="*/ 2480733 h 3242733"/>
            <a:gd name="connsiteX20" fmla="*/ 855133 w 7306733"/>
            <a:gd name="connsiteY20" fmla="*/ 2497666 h 3242733"/>
            <a:gd name="connsiteX21" fmla="*/ 880533 w 7306733"/>
            <a:gd name="connsiteY21" fmla="*/ 2514600 h 3242733"/>
            <a:gd name="connsiteX22" fmla="*/ 905933 w 7306733"/>
            <a:gd name="connsiteY22" fmla="*/ 2523066 h 3242733"/>
            <a:gd name="connsiteX23" fmla="*/ 939800 w 7306733"/>
            <a:gd name="connsiteY23" fmla="*/ 2540000 h 3242733"/>
            <a:gd name="connsiteX24" fmla="*/ 990600 w 7306733"/>
            <a:gd name="connsiteY24" fmla="*/ 2531533 h 3242733"/>
            <a:gd name="connsiteX25" fmla="*/ 1016000 w 7306733"/>
            <a:gd name="connsiteY25" fmla="*/ 2463800 h 3242733"/>
            <a:gd name="connsiteX26" fmla="*/ 1032933 w 7306733"/>
            <a:gd name="connsiteY26" fmla="*/ 2421466 h 3242733"/>
            <a:gd name="connsiteX27" fmla="*/ 1058333 w 7306733"/>
            <a:gd name="connsiteY27" fmla="*/ 2302933 h 3242733"/>
            <a:gd name="connsiteX28" fmla="*/ 1041400 w 7306733"/>
            <a:gd name="connsiteY28" fmla="*/ 2108200 h 3242733"/>
            <a:gd name="connsiteX29" fmla="*/ 1024466 w 7306733"/>
            <a:gd name="connsiteY29" fmla="*/ 2032000 h 3242733"/>
            <a:gd name="connsiteX30" fmla="*/ 1007533 w 7306733"/>
            <a:gd name="connsiteY30" fmla="*/ 1930400 h 3242733"/>
            <a:gd name="connsiteX31" fmla="*/ 990600 w 7306733"/>
            <a:gd name="connsiteY31" fmla="*/ 1896533 h 3242733"/>
            <a:gd name="connsiteX32" fmla="*/ 973666 w 7306733"/>
            <a:gd name="connsiteY32" fmla="*/ 1845733 h 3242733"/>
            <a:gd name="connsiteX33" fmla="*/ 956733 w 7306733"/>
            <a:gd name="connsiteY33" fmla="*/ 1803400 h 3242733"/>
            <a:gd name="connsiteX34" fmla="*/ 939800 w 7306733"/>
            <a:gd name="connsiteY34" fmla="*/ 1769533 h 3242733"/>
            <a:gd name="connsiteX35" fmla="*/ 905933 w 7306733"/>
            <a:gd name="connsiteY35" fmla="*/ 1701800 h 3242733"/>
            <a:gd name="connsiteX36" fmla="*/ 872066 w 7306733"/>
            <a:gd name="connsiteY36" fmla="*/ 1684866 h 3242733"/>
            <a:gd name="connsiteX37" fmla="*/ 855133 w 7306733"/>
            <a:gd name="connsiteY37" fmla="*/ 1659466 h 3242733"/>
            <a:gd name="connsiteX38" fmla="*/ 821266 w 7306733"/>
            <a:gd name="connsiteY38" fmla="*/ 1642533 h 3242733"/>
            <a:gd name="connsiteX39" fmla="*/ 812800 w 7306733"/>
            <a:gd name="connsiteY39" fmla="*/ 1634066 h 3242733"/>
            <a:gd name="connsiteX40" fmla="*/ 5672666 w 7306733"/>
            <a:gd name="connsiteY40" fmla="*/ 0 h 3242733"/>
            <a:gd name="connsiteX41" fmla="*/ 6045200 w 7306733"/>
            <a:gd name="connsiteY41" fmla="*/ 3090333 h 3242733"/>
            <a:gd name="connsiteX42" fmla="*/ 6180666 w 7306733"/>
            <a:gd name="connsiteY42" fmla="*/ 3039533 h 3242733"/>
            <a:gd name="connsiteX43" fmla="*/ 6163733 w 7306733"/>
            <a:gd name="connsiteY43" fmla="*/ 3005666 h 3242733"/>
            <a:gd name="connsiteX44" fmla="*/ 6079066 w 7306733"/>
            <a:gd name="connsiteY44" fmla="*/ 3031066 h 3242733"/>
            <a:gd name="connsiteX45" fmla="*/ 6036733 w 7306733"/>
            <a:gd name="connsiteY45" fmla="*/ 3115733 h 3242733"/>
            <a:gd name="connsiteX46" fmla="*/ 6036733 w 7306733"/>
            <a:gd name="connsiteY46" fmla="*/ 3234266 h 3242733"/>
            <a:gd name="connsiteX47" fmla="*/ 6070600 w 7306733"/>
            <a:gd name="connsiteY47" fmla="*/ 3242733 h 3242733"/>
            <a:gd name="connsiteX48" fmla="*/ 6121400 w 7306733"/>
            <a:gd name="connsiteY48" fmla="*/ 3208866 h 3242733"/>
            <a:gd name="connsiteX49" fmla="*/ 6197600 w 7306733"/>
            <a:gd name="connsiteY49" fmla="*/ 3014133 h 3242733"/>
            <a:gd name="connsiteX50" fmla="*/ 6214533 w 7306733"/>
            <a:gd name="connsiteY50" fmla="*/ 2912533 h 3242733"/>
            <a:gd name="connsiteX51" fmla="*/ 6206066 w 7306733"/>
            <a:gd name="connsiteY51" fmla="*/ 2878666 h 3242733"/>
            <a:gd name="connsiteX52" fmla="*/ 6172200 w 7306733"/>
            <a:gd name="connsiteY52" fmla="*/ 2870200 h 3242733"/>
            <a:gd name="connsiteX53" fmla="*/ 6112933 w 7306733"/>
            <a:gd name="connsiteY53" fmla="*/ 2971800 h 3242733"/>
            <a:gd name="connsiteX54" fmla="*/ 6079066 w 7306733"/>
            <a:gd name="connsiteY54" fmla="*/ 3048000 h 3242733"/>
            <a:gd name="connsiteX55" fmla="*/ 6087533 w 7306733"/>
            <a:gd name="connsiteY55" fmla="*/ 3175000 h 3242733"/>
            <a:gd name="connsiteX56" fmla="*/ 6121400 w 7306733"/>
            <a:gd name="connsiteY56" fmla="*/ 3191933 h 3242733"/>
            <a:gd name="connsiteX57" fmla="*/ 6239933 w 7306733"/>
            <a:gd name="connsiteY57" fmla="*/ 3183466 h 3242733"/>
            <a:gd name="connsiteX58" fmla="*/ 6400800 w 7306733"/>
            <a:gd name="connsiteY58" fmla="*/ 2971800 h 3242733"/>
            <a:gd name="connsiteX59" fmla="*/ 6417733 w 7306733"/>
            <a:gd name="connsiteY59" fmla="*/ 2878666 h 3242733"/>
            <a:gd name="connsiteX60" fmla="*/ 6392333 w 7306733"/>
            <a:gd name="connsiteY60" fmla="*/ 2836333 h 3242733"/>
            <a:gd name="connsiteX61" fmla="*/ 6265333 w 7306733"/>
            <a:gd name="connsiteY61" fmla="*/ 2802466 h 3242733"/>
            <a:gd name="connsiteX62" fmla="*/ 6206066 w 7306733"/>
            <a:gd name="connsiteY62" fmla="*/ 2836333 h 3242733"/>
            <a:gd name="connsiteX63" fmla="*/ 6197600 w 7306733"/>
            <a:gd name="connsiteY63" fmla="*/ 2921000 h 3242733"/>
            <a:gd name="connsiteX64" fmla="*/ 6189133 w 7306733"/>
            <a:gd name="connsiteY64" fmla="*/ 3056466 h 3242733"/>
            <a:gd name="connsiteX65" fmla="*/ 6206066 w 7306733"/>
            <a:gd name="connsiteY65" fmla="*/ 3124200 h 3242733"/>
            <a:gd name="connsiteX66" fmla="*/ 6231466 w 7306733"/>
            <a:gd name="connsiteY66" fmla="*/ 3158066 h 3242733"/>
            <a:gd name="connsiteX67" fmla="*/ 6290733 w 7306733"/>
            <a:gd name="connsiteY67" fmla="*/ 3124200 h 3242733"/>
            <a:gd name="connsiteX68" fmla="*/ 6307666 w 7306733"/>
            <a:gd name="connsiteY68" fmla="*/ 3090333 h 3242733"/>
            <a:gd name="connsiteX69" fmla="*/ 6316133 w 7306733"/>
            <a:gd name="connsiteY69" fmla="*/ 3064933 h 3242733"/>
            <a:gd name="connsiteX70" fmla="*/ 5054600 w 7306733"/>
            <a:gd name="connsiteY70" fmla="*/ 1159933 h 3242733"/>
            <a:gd name="connsiteX71" fmla="*/ 4741333 w 7306733"/>
            <a:gd name="connsiteY71" fmla="*/ 1117600 h 3242733"/>
            <a:gd name="connsiteX72" fmla="*/ 4741333 w 7306733"/>
            <a:gd name="connsiteY72" fmla="*/ 1117600 h 3242733"/>
            <a:gd name="connsiteX73" fmla="*/ 7306733 w 7306733"/>
            <a:gd name="connsiteY73" fmla="*/ 1176866 h 3242733"/>
            <a:gd name="connsiteX74" fmla="*/ 4715933 w 7306733"/>
            <a:gd name="connsiteY74" fmla="*/ 1354666 h 324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7306733" h="3242733">
              <a:moveTo>
                <a:pt x="0" y="2057400"/>
              </a:moveTo>
              <a:lnTo>
                <a:pt x="0" y="2057400"/>
              </a:lnTo>
              <a:cubicBezTo>
                <a:pt x="19755" y="2034822"/>
                <a:pt x="37221" y="2010015"/>
                <a:pt x="59266" y="1989666"/>
              </a:cubicBezTo>
              <a:cubicBezTo>
                <a:pt x="100669" y="1951448"/>
                <a:pt x="101232" y="1959534"/>
                <a:pt x="143933" y="1947333"/>
              </a:cubicBezTo>
              <a:cubicBezTo>
                <a:pt x="203041" y="1930444"/>
                <a:pt x="127457" y="1944848"/>
                <a:pt x="228600" y="1930400"/>
              </a:cubicBezTo>
              <a:cubicBezTo>
                <a:pt x="301978" y="1933222"/>
                <a:pt x="375475" y="1933814"/>
                <a:pt x="448733" y="1938866"/>
              </a:cubicBezTo>
              <a:cubicBezTo>
                <a:pt x="457637" y="1939480"/>
                <a:pt x="465930" y="1943817"/>
                <a:pt x="474133" y="1947333"/>
              </a:cubicBezTo>
              <a:cubicBezTo>
                <a:pt x="485734" y="1952305"/>
                <a:pt x="497297" y="1957577"/>
                <a:pt x="508000" y="1964266"/>
              </a:cubicBezTo>
              <a:cubicBezTo>
                <a:pt x="519966" y="1971745"/>
                <a:pt x="530384" y="1981464"/>
                <a:pt x="541866" y="1989666"/>
              </a:cubicBezTo>
              <a:cubicBezTo>
                <a:pt x="550146" y="1995581"/>
                <a:pt x="558799" y="2000955"/>
                <a:pt x="567266" y="2006600"/>
              </a:cubicBezTo>
              <a:cubicBezTo>
                <a:pt x="572911" y="2015067"/>
                <a:pt x="579151" y="2023165"/>
                <a:pt x="584200" y="2032000"/>
              </a:cubicBezTo>
              <a:cubicBezTo>
                <a:pt x="590462" y="2042958"/>
                <a:pt x="594444" y="2055163"/>
                <a:pt x="601133" y="2065866"/>
              </a:cubicBezTo>
              <a:cubicBezTo>
                <a:pt x="608612" y="2077832"/>
                <a:pt x="618066" y="2088444"/>
                <a:pt x="626533" y="2099733"/>
              </a:cubicBezTo>
              <a:cubicBezTo>
                <a:pt x="645662" y="2157118"/>
                <a:pt x="624009" y="2087112"/>
                <a:pt x="643466" y="2184400"/>
              </a:cubicBezTo>
              <a:cubicBezTo>
                <a:pt x="645216" y="2193151"/>
                <a:pt x="649768" y="2201142"/>
                <a:pt x="651933" y="2209800"/>
              </a:cubicBezTo>
              <a:cubicBezTo>
                <a:pt x="674603" y="2300478"/>
                <a:pt x="643203" y="2203453"/>
                <a:pt x="677333" y="2294466"/>
              </a:cubicBezTo>
              <a:cubicBezTo>
                <a:pt x="690522" y="2329637"/>
                <a:pt x="677524" y="2311589"/>
                <a:pt x="702733" y="2336800"/>
              </a:cubicBezTo>
              <a:cubicBezTo>
                <a:pt x="705555" y="2345267"/>
                <a:pt x="706866" y="2354398"/>
                <a:pt x="711200" y="2362200"/>
              </a:cubicBezTo>
              <a:cubicBezTo>
                <a:pt x="729526" y="2395188"/>
                <a:pt x="756768" y="2432359"/>
                <a:pt x="787400" y="2455333"/>
              </a:cubicBezTo>
              <a:cubicBezTo>
                <a:pt x="798689" y="2463800"/>
                <a:pt x="809300" y="2473254"/>
                <a:pt x="821266" y="2480733"/>
              </a:cubicBezTo>
              <a:cubicBezTo>
                <a:pt x="831969" y="2487422"/>
                <a:pt x="844175" y="2491404"/>
                <a:pt x="855133" y="2497666"/>
              </a:cubicBezTo>
              <a:cubicBezTo>
                <a:pt x="863968" y="2502715"/>
                <a:pt x="871431" y="2510049"/>
                <a:pt x="880533" y="2514600"/>
              </a:cubicBezTo>
              <a:cubicBezTo>
                <a:pt x="888515" y="2518591"/>
                <a:pt x="897730" y="2519550"/>
                <a:pt x="905933" y="2523066"/>
              </a:cubicBezTo>
              <a:cubicBezTo>
                <a:pt x="917534" y="2528038"/>
                <a:pt x="928511" y="2534355"/>
                <a:pt x="939800" y="2540000"/>
              </a:cubicBezTo>
              <a:cubicBezTo>
                <a:pt x="956733" y="2537178"/>
                <a:pt x="975245" y="2539210"/>
                <a:pt x="990600" y="2531533"/>
              </a:cubicBezTo>
              <a:cubicBezTo>
                <a:pt x="1011073" y="2521296"/>
                <a:pt x="1011820" y="2477733"/>
                <a:pt x="1016000" y="2463800"/>
              </a:cubicBezTo>
              <a:cubicBezTo>
                <a:pt x="1020367" y="2449243"/>
                <a:pt x="1028127" y="2435884"/>
                <a:pt x="1032933" y="2421466"/>
              </a:cubicBezTo>
              <a:cubicBezTo>
                <a:pt x="1052546" y="2362625"/>
                <a:pt x="1049682" y="2363489"/>
                <a:pt x="1058333" y="2302933"/>
              </a:cubicBezTo>
              <a:cubicBezTo>
                <a:pt x="1052689" y="2238022"/>
                <a:pt x="1049482" y="2172853"/>
                <a:pt x="1041400" y="2108200"/>
              </a:cubicBezTo>
              <a:cubicBezTo>
                <a:pt x="1038173" y="2082381"/>
                <a:pt x="1029261" y="2057574"/>
                <a:pt x="1024466" y="2032000"/>
              </a:cubicBezTo>
              <a:cubicBezTo>
                <a:pt x="1021177" y="2014457"/>
                <a:pt x="1014714" y="1951942"/>
                <a:pt x="1007533" y="1930400"/>
              </a:cubicBezTo>
              <a:cubicBezTo>
                <a:pt x="1003542" y="1918426"/>
                <a:pt x="995287" y="1908252"/>
                <a:pt x="990600" y="1896533"/>
              </a:cubicBezTo>
              <a:cubicBezTo>
                <a:pt x="983971" y="1879960"/>
                <a:pt x="980295" y="1862306"/>
                <a:pt x="973666" y="1845733"/>
              </a:cubicBezTo>
              <a:cubicBezTo>
                <a:pt x="968022" y="1831622"/>
                <a:pt x="962905" y="1817288"/>
                <a:pt x="956733" y="1803400"/>
              </a:cubicBezTo>
              <a:cubicBezTo>
                <a:pt x="951607" y="1791866"/>
                <a:pt x="944772" y="1781134"/>
                <a:pt x="939800" y="1769533"/>
              </a:cubicBezTo>
              <a:cubicBezTo>
                <a:pt x="927427" y="1740663"/>
                <a:pt x="933531" y="1729398"/>
                <a:pt x="905933" y="1701800"/>
              </a:cubicBezTo>
              <a:cubicBezTo>
                <a:pt x="897008" y="1692875"/>
                <a:pt x="883355" y="1690511"/>
                <a:pt x="872066" y="1684866"/>
              </a:cubicBezTo>
              <a:cubicBezTo>
                <a:pt x="866422" y="1676399"/>
                <a:pt x="862950" y="1665980"/>
                <a:pt x="855133" y="1659466"/>
              </a:cubicBezTo>
              <a:cubicBezTo>
                <a:pt x="845437" y="1651386"/>
                <a:pt x="832089" y="1649027"/>
                <a:pt x="821266" y="1642533"/>
              </a:cubicBezTo>
              <a:cubicBezTo>
                <a:pt x="817844" y="1640480"/>
                <a:pt x="815622" y="1636888"/>
                <a:pt x="812800" y="1634066"/>
              </a:cubicBezTo>
              <a:lnTo>
                <a:pt x="5672666" y="0"/>
              </a:lnTo>
              <a:lnTo>
                <a:pt x="6045200" y="3090333"/>
              </a:lnTo>
              <a:cubicBezTo>
                <a:pt x="6096416" y="3086675"/>
                <a:pt x="6180666" y="3116384"/>
                <a:pt x="6180666" y="3039533"/>
              </a:cubicBezTo>
              <a:cubicBezTo>
                <a:pt x="6180666" y="3026912"/>
                <a:pt x="6169377" y="3016955"/>
                <a:pt x="6163733" y="3005666"/>
              </a:cubicBezTo>
              <a:cubicBezTo>
                <a:pt x="6135511" y="3014133"/>
                <a:pt x="6104160" y="3015623"/>
                <a:pt x="6079066" y="3031066"/>
              </a:cubicBezTo>
              <a:cubicBezTo>
                <a:pt x="6064377" y="3040105"/>
                <a:pt x="6042664" y="3100905"/>
                <a:pt x="6036733" y="3115733"/>
              </a:cubicBezTo>
              <a:cubicBezTo>
                <a:pt x="6032532" y="3145137"/>
                <a:pt x="6018355" y="3204862"/>
                <a:pt x="6036733" y="3234266"/>
              </a:cubicBezTo>
              <a:cubicBezTo>
                <a:pt x="6042900" y="3244134"/>
                <a:pt x="6059311" y="3239911"/>
                <a:pt x="6070600" y="3242733"/>
              </a:cubicBezTo>
              <a:cubicBezTo>
                <a:pt x="6087533" y="3231444"/>
                <a:pt x="6109365" y="3225277"/>
                <a:pt x="6121400" y="3208866"/>
              </a:cubicBezTo>
              <a:cubicBezTo>
                <a:pt x="6149317" y="3170797"/>
                <a:pt x="6183505" y="3056419"/>
                <a:pt x="6197600" y="3014133"/>
              </a:cubicBezTo>
              <a:cubicBezTo>
                <a:pt x="6203244" y="2980266"/>
                <a:pt x="6212391" y="2946800"/>
                <a:pt x="6214533" y="2912533"/>
              </a:cubicBezTo>
              <a:cubicBezTo>
                <a:pt x="6215259" y="2900919"/>
                <a:pt x="6214294" y="2886894"/>
                <a:pt x="6206066" y="2878666"/>
              </a:cubicBezTo>
              <a:cubicBezTo>
                <a:pt x="6197838" y="2870438"/>
                <a:pt x="6183489" y="2873022"/>
                <a:pt x="6172200" y="2870200"/>
              </a:cubicBezTo>
              <a:cubicBezTo>
                <a:pt x="6120586" y="2904608"/>
                <a:pt x="6153334" y="2875849"/>
                <a:pt x="6112933" y="2971800"/>
              </a:cubicBezTo>
              <a:cubicBezTo>
                <a:pt x="6102147" y="2997417"/>
                <a:pt x="6090355" y="3022600"/>
                <a:pt x="6079066" y="3048000"/>
              </a:cubicBezTo>
              <a:cubicBezTo>
                <a:pt x="6073457" y="3092877"/>
                <a:pt x="6059469" y="3132903"/>
                <a:pt x="6087533" y="3175000"/>
              </a:cubicBezTo>
              <a:cubicBezTo>
                <a:pt x="6094534" y="3185502"/>
                <a:pt x="6110111" y="3186289"/>
                <a:pt x="6121400" y="3191933"/>
              </a:cubicBezTo>
              <a:cubicBezTo>
                <a:pt x="6160911" y="3189111"/>
                <a:pt x="6203923" y="3199970"/>
                <a:pt x="6239933" y="3183466"/>
              </a:cubicBezTo>
              <a:cubicBezTo>
                <a:pt x="6305907" y="3153228"/>
                <a:pt x="6370368" y="3022521"/>
                <a:pt x="6400800" y="2971800"/>
              </a:cubicBezTo>
              <a:cubicBezTo>
                <a:pt x="6406444" y="2940755"/>
                <a:pt x="6419701" y="2910158"/>
                <a:pt x="6417733" y="2878666"/>
              </a:cubicBezTo>
              <a:cubicBezTo>
                <a:pt x="6416706" y="2862242"/>
                <a:pt x="6405183" y="2846613"/>
                <a:pt x="6392333" y="2836333"/>
              </a:cubicBezTo>
              <a:cubicBezTo>
                <a:pt x="6356273" y="2807485"/>
                <a:pt x="6307686" y="2807760"/>
                <a:pt x="6265333" y="2802466"/>
              </a:cubicBezTo>
              <a:cubicBezTo>
                <a:pt x="6245577" y="2813755"/>
                <a:pt x="6217355" y="2816577"/>
                <a:pt x="6206066" y="2836333"/>
              </a:cubicBezTo>
              <a:cubicBezTo>
                <a:pt x="6191994" y="2860959"/>
                <a:pt x="6199775" y="2892720"/>
                <a:pt x="6197600" y="2921000"/>
              </a:cubicBezTo>
              <a:cubicBezTo>
                <a:pt x="6194130" y="2966110"/>
                <a:pt x="6191955" y="3011311"/>
                <a:pt x="6189133" y="3056466"/>
              </a:cubicBezTo>
              <a:cubicBezTo>
                <a:pt x="6194777" y="3079044"/>
                <a:pt x="6197115" y="3102717"/>
                <a:pt x="6206066" y="3124200"/>
              </a:cubicBezTo>
              <a:cubicBezTo>
                <a:pt x="6211493" y="3137225"/>
                <a:pt x="6217355" y="3158066"/>
                <a:pt x="6231466" y="3158066"/>
              </a:cubicBezTo>
              <a:cubicBezTo>
                <a:pt x="6254219" y="3158066"/>
                <a:pt x="6270977" y="3135489"/>
                <a:pt x="6290733" y="3124200"/>
              </a:cubicBezTo>
              <a:cubicBezTo>
                <a:pt x="6296377" y="3112911"/>
                <a:pt x="6302694" y="3101934"/>
                <a:pt x="6307666" y="3090333"/>
              </a:cubicBezTo>
              <a:cubicBezTo>
                <a:pt x="6311182" y="3082130"/>
                <a:pt x="6316133" y="3064933"/>
                <a:pt x="6316133" y="3064933"/>
              </a:cubicBezTo>
              <a:lnTo>
                <a:pt x="5054600" y="1159933"/>
              </a:lnTo>
              <a:lnTo>
                <a:pt x="4741333" y="1117600"/>
              </a:lnTo>
              <a:lnTo>
                <a:pt x="4741333" y="1117600"/>
              </a:lnTo>
              <a:lnTo>
                <a:pt x="7306733" y="1176866"/>
              </a:lnTo>
              <a:lnTo>
                <a:pt x="4715933" y="1354666"/>
              </a:lnTo>
            </a:path>
          </a:pathLst>
        </a:custGeom>
      </cdr:spPr>
      <cdr:txBody>
        <a:bodyPr xmlns:a="http://schemas.openxmlformats.org/drawingml/2006/main" vertOverflow="clip" vert="horz" wrap="square" lIns="91440" tIns="45720" rIns="91440" bIns="45720" numCol="1" anchor="t" anchorCtr="0" compatLnSpc="1">
          <a:prstTxWarp prst="textNoShape">
            <a:avLst/>
          </a:prstTxWarp>
        </a:bodyPr>
        <a:lstStyle xmlns:a="http://schemas.openxmlformats.org/drawingml/2006/main"/>
        <a:p xmlns:a="http://schemas.openxmlformats.org/drawingml/2006/main">
          <a:endParaRPr lang="en-US" dirty="0"/>
        </a:p>
      </cdr:txBody>
    </cdr:sp>
  </cdr:relSizeAnchor>
</c:userShapes>
</file>

<file path=ppt/drawings/drawing4.xml><?xml version="1.0" encoding="utf-8"?>
<c:userShapes xmlns:c="http://schemas.openxmlformats.org/drawingml/2006/chart">
  <cdr:relSizeAnchor xmlns:cdr="http://schemas.openxmlformats.org/drawingml/2006/chartDrawing">
    <cdr:from>
      <cdr:x>0</cdr:x>
      <cdr:y>0</cdr:y>
    </cdr:from>
    <cdr:to>
      <cdr:x>0</cdr:x>
      <cdr:y>0</cdr:y>
    </cdr:to>
    <cdr:sp macro="" textlink="">
      <cdr:nvSpPr>
        <cdr:cNvPr id="2" name="TextBox 1">
          <a:extLst xmlns:a="http://schemas.openxmlformats.org/drawingml/2006/main">
            <a:ext uri="{FF2B5EF4-FFF2-40B4-BE49-F238E27FC236}">
              <a16:creationId xmlns:a16="http://schemas.microsoft.com/office/drawing/2014/main" id="{19F12689-1043-BF4D-BA94-DA7DBD664E5C}"/>
            </a:ext>
          </a:extLst>
        </cdr:cNvPr>
        <cdr:cNvSpPr txBox="1"/>
      </cdr:nvSpPr>
      <cdr:spPr>
        <a:xfrm xmlns:a="http://schemas.openxmlformats.org/drawingml/2006/main" flipV="1">
          <a:off x="-461660" y="-1172978"/>
          <a:ext cx="0" cy="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80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592286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sz="quarter" idx="3"/>
          </p:nvPr>
        </p:nvSpPr>
        <p:spPr bwMode="auto">
          <a:xfrm>
            <a:off x="923926" y="4381501"/>
            <a:ext cx="5086350" cy="3886200"/>
          </a:xfrm>
          <a:prstGeom prst="rect">
            <a:avLst/>
          </a:prstGeom>
          <a:noFill/>
          <a:ln w="12700">
            <a:noFill/>
            <a:miter lim="800000"/>
            <a:headEnd/>
            <a:tailEnd/>
          </a:ln>
          <a:effectLst/>
        </p:spPr>
        <p:txBody>
          <a:bodyPr vert="horz" wrap="square" lIns="90148" tIns="44284" rIns="90148" bIns="44284" numCol="1" anchor="t" anchorCtr="0" compatLnSpc="1">
            <a:prstTxWarp prst="textNoShape">
              <a:avLst/>
            </a:prstTxWarp>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45059" name="Rectangle 3"/>
          <p:cNvSpPr>
            <a:spLocks noGrp="1" noRot="1" noChangeAspect="1" noChangeArrowheads="1" noTextEdit="1"/>
          </p:cNvSpPr>
          <p:nvPr>
            <p:ph type="sldImg" idx="2"/>
          </p:nvPr>
        </p:nvSpPr>
        <p:spPr bwMode="auto">
          <a:xfrm>
            <a:off x="1319213" y="804863"/>
            <a:ext cx="4297362" cy="322421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324553055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Rot="1" noChangeAspect="1" noChangeArrowheads="1" noTextEdit="1"/>
          </p:cNvSpPr>
          <p:nvPr>
            <p:ph type="sldImg"/>
          </p:nvPr>
        </p:nvSpPr>
        <p:spPr>
          <a:ln/>
        </p:spPr>
      </p:sp>
      <p:sp>
        <p:nvSpPr>
          <p:cNvPr id="460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06988329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15374487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4445153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84782327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76249091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71647400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2915493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4711598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Rot="1" noChangeAspect="1" noChangeArrowheads="1" noTextEdit="1"/>
          </p:cNvSpPr>
          <p:nvPr>
            <p:ph type="sldImg"/>
          </p:nvPr>
        </p:nvSpPr>
        <p:spPr>
          <a:ln/>
        </p:spPr>
      </p:sp>
      <p:sp>
        <p:nvSpPr>
          <p:cNvPr id="552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408419164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28153260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774589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63441115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45379863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7742007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66978947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26259180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15206081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95210466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26313420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72983979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81216177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71954649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73222724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76845387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0847215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33693170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93950260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07854892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90671113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09500136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7351990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1838287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3524902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34327952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53009718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4044585165"/>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7182127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9080358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2208575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70190168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23116081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26957098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16950039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8353057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23243361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6493570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04762925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19428773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76524688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40512313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61405253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Rot="1" noChangeAspect="1" noChangeArrowheads="1" noTextEdit="1"/>
          </p:cNvSpPr>
          <p:nvPr>
            <p:ph type="sldImg"/>
          </p:nvPr>
        </p:nvSpPr>
        <p:spPr>
          <a:ln/>
        </p:spPr>
      </p:sp>
      <p:sp>
        <p:nvSpPr>
          <p:cNvPr id="655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42957501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52562930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1124845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32307099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66296177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Rot="1" noChangeAspect="1" noChangeArrowheads="1" noTextEdit="1"/>
          </p:cNvSpPr>
          <p:nvPr>
            <p:ph type="sldImg"/>
          </p:nvPr>
        </p:nvSpPr>
        <p:spPr>
          <a:ln/>
        </p:spPr>
      </p:sp>
      <p:sp>
        <p:nvSpPr>
          <p:cNvPr id="655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0913449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63281691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85854455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97882605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Rot="1" noChangeAspect="1" noChangeArrowheads="1" noTextEdit="1"/>
          </p:cNvSpPr>
          <p:nvPr>
            <p:ph type="sldImg"/>
          </p:nvPr>
        </p:nvSpPr>
        <p:spPr>
          <a:ln/>
        </p:spPr>
      </p:sp>
      <p:sp>
        <p:nvSpPr>
          <p:cNvPr id="655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53760025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63792376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89831302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84333937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46708299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05019915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08211260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411954885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56163654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46622485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2469938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56522354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296376443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311088857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68672145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extLst>
      <p:ext uri="{BB962C8B-B14F-4D97-AF65-F5344CB8AC3E}">
        <p14:creationId xmlns:p14="http://schemas.microsoft.com/office/powerpoint/2010/main" val="15086157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1320800" y="942975"/>
            <a:ext cx="7264400" cy="0"/>
          </a:xfrm>
          <a:prstGeom prst="line">
            <a:avLst/>
          </a:prstGeom>
          <a:noFill/>
          <a:ln w="508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5" name="Text Box 5"/>
          <p:cNvSpPr txBox="1">
            <a:spLocks noChangeArrowheads="1"/>
          </p:cNvSpPr>
          <p:nvPr/>
        </p:nvSpPr>
        <p:spPr bwMode="auto">
          <a:xfrm>
            <a:off x="8883650" y="6627813"/>
            <a:ext cx="123825" cy="122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0" tIns="0" rIns="0" bIns="0">
            <a:spAutoFit/>
          </a:bodyPr>
          <a:lstStyle>
            <a:lvl1pPr>
              <a:defRPr sz="1200">
                <a:solidFill>
                  <a:schemeClr val="tx1"/>
                </a:solidFill>
                <a:latin typeface="Arial" charset="0"/>
                <a:ea typeface="ＭＳ Ｐゴシック" charset="0"/>
              </a:defRPr>
            </a:lvl1pPr>
            <a:lvl2pPr marL="742950" indent="-285750">
              <a:defRPr sz="1200">
                <a:solidFill>
                  <a:schemeClr val="tx1"/>
                </a:solidFill>
                <a:latin typeface="Arial" charset="0"/>
                <a:ea typeface="ＭＳ Ｐゴシック" charset="0"/>
              </a:defRPr>
            </a:lvl2pPr>
            <a:lvl3pPr marL="1143000" indent="-228600">
              <a:defRPr sz="1200">
                <a:solidFill>
                  <a:schemeClr val="tx1"/>
                </a:solidFill>
                <a:latin typeface="Arial" charset="0"/>
                <a:ea typeface="ＭＳ Ｐゴシック" charset="0"/>
              </a:defRPr>
            </a:lvl3pPr>
            <a:lvl4pPr marL="1600200" indent="-228600">
              <a:defRPr sz="1200">
                <a:solidFill>
                  <a:schemeClr val="tx1"/>
                </a:solidFill>
                <a:latin typeface="Arial" charset="0"/>
                <a:ea typeface="ＭＳ Ｐゴシック" charset="0"/>
              </a:defRPr>
            </a:lvl4pPr>
            <a:lvl5pPr marL="2057400" indent="-228600">
              <a:defRPr sz="12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12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12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12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1200">
                <a:solidFill>
                  <a:schemeClr val="tx1"/>
                </a:solidFill>
                <a:latin typeface="Arial" charset="0"/>
                <a:ea typeface="ＭＳ Ｐゴシック" charset="0"/>
              </a:defRPr>
            </a:lvl9pPr>
          </a:lstStyle>
          <a:p>
            <a:pPr algn="r"/>
            <a:fld id="{E2A98EEE-67D8-1047-951E-A23A7A5246EA}" type="slidenum">
              <a:rPr lang="en-GB" sz="800"/>
              <a:pPr algn="r"/>
              <a:t>‹#›</a:t>
            </a:fld>
            <a:endParaRPr lang="en-GB" sz="800" dirty="0"/>
          </a:p>
        </p:txBody>
      </p:sp>
      <p:sp>
        <p:nvSpPr>
          <p:cNvPr id="333826" name="Rectangle 2"/>
          <p:cNvSpPr>
            <a:spLocks noGrp="1" noChangeArrowheads="1"/>
          </p:cNvSpPr>
          <p:nvPr>
            <p:ph type="ctrTitle"/>
          </p:nvPr>
        </p:nvSpPr>
        <p:spPr>
          <a:xfrm>
            <a:off x="685800" y="2286000"/>
            <a:ext cx="7772400" cy="1143000"/>
          </a:xfrm>
        </p:spPr>
        <p:txBody>
          <a:bodyPr/>
          <a:lstStyle>
            <a:lvl1pPr>
              <a:defRPr/>
            </a:lvl1pPr>
          </a:lstStyle>
          <a:p>
            <a:r>
              <a:rPr lang="en-GB"/>
              <a:t>Click to edit Master title style</a:t>
            </a:r>
          </a:p>
        </p:txBody>
      </p:sp>
      <p:sp>
        <p:nvSpPr>
          <p:cNvPr id="333827" name="Rectangle 3"/>
          <p:cNvSpPr>
            <a:spLocks noGrp="1" noChangeArrowheads="1"/>
          </p:cNvSpPr>
          <p:nvPr>
            <p:ph type="subTitle" idx="1"/>
          </p:nvPr>
        </p:nvSpPr>
        <p:spPr>
          <a:xfrm>
            <a:off x="1371600" y="3886200"/>
            <a:ext cx="6400800" cy="274638"/>
          </a:xfrm>
        </p:spPr>
        <p:txBody>
          <a:bodyPr/>
          <a:lstStyle>
            <a:lvl1pPr marL="0" indent="0" algn="ctr">
              <a:buFontTx/>
              <a:buNone/>
              <a:defRPr/>
            </a:lvl1pPr>
          </a:lstStyle>
          <a:p>
            <a:r>
              <a:rPr lang="en-GB"/>
              <a:t>Click to edit Master subtitle style</a:t>
            </a:r>
          </a:p>
        </p:txBody>
      </p:sp>
    </p:spTree>
    <p:extLst>
      <p:ext uri="{BB962C8B-B14F-4D97-AF65-F5344CB8AC3E}">
        <p14:creationId xmlns:p14="http://schemas.microsoft.com/office/powerpoint/2010/main" val="35253496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83703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34150" y="447675"/>
            <a:ext cx="2000250" cy="21463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1813" y="447675"/>
            <a:ext cx="5849937" cy="21463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394068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531813" y="447675"/>
            <a:ext cx="8002587" cy="21463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7116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831243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350862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1813" y="1220788"/>
            <a:ext cx="3924300" cy="13731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08513" y="1220788"/>
            <a:ext cx="3925887" cy="13731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997576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58708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3054331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2286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733471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127639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552450" y="447675"/>
            <a:ext cx="6553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531813" y="1220788"/>
            <a:ext cx="8002587"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sp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Text Box 7"/>
          <p:cNvSpPr txBox="1">
            <a:spLocks noChangeArrowheads="1"/>
          </p:cNvSpPr>
          <p:nvPr/>
        </p:nvSpPr>
        <p:spPr bwMode="auto">
          <a:xfrm>
            <a:off x="8872538" y="6670675"/>
            <a:ext cx="123825" cy="122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0" tIns="0" rIns="0" bIns="0">
            <a:spAutoFit/>
          </a:bodyPr>
          <a:lstStyle>
            <a:lvl1pPr>
              <a:defRPr sz="1200">
                <a:solidFill>
                  <a:schemeClr val="tx1"/>
                </a:solidFill>
                <a:latin typeface="Arial" charset="0"/>
                <a:ea typeface="ＭＳ Ｐゴシック" charset="0"/>
              </a:defRPr>
            </a:lvl1pPr>
            <a:lvl2pPr marL="742950" indent="-285750">
              <a:defRPr sz="1200">
                <a:solidFill>
                  <a:schemeClr val="tx1"/>
                </a:solidFill>
                <a:latin typeface="Arial" charset="0"/>
                <a:ea typeface="ＭＳ Ｐゴシック" charset="0"/>
              </a:defRPr>
            </a:lvl2pPr>
            <a:lvl3pPr marL="1143000" indent="-228600">
              <a:defRPr sz="1200">
                <a:solidFill>
                  <a:schemeClr val="tx1"/>
                </a:solidFill>
                <a:latin typeface="Arial" charset="0"/>
                <a:ea typeface="ＭＳ Ｐゴシック" charset="0"/>
              </a:defRPr>
            </a:lvl3pPr>
            <a:lvl4pPr marL="1600200" indent="-228600">
              <a:defRPr sz="1200">
                <a:solidFill>
                  <a:schemeClr val="tx1"/>
                </a:solidFill>
                <a:latin typeface="Arial" charset="0"/>
                <a:ea typeface="ＭＳ Ｐゴシック" charset="0"/>
              </a:defRPr>
            </a:lvl4pPr>
            <a:lvl5pPr marL="2057400" indent="-228600">
              <a:defRPr sz="12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12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12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12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1200">
                <a:solidFill>
                  <a:schemeClr val="tx1"/>
                </a:solidFill>
                <a:latin typeface="Arial" charset="0"/>
                <a:ea typeface="ＭＳ Ｐゴシック" charset="0"/>
              </a:defRPr>
            </a:lvl9pPr>
          </a:lstStyle>
          <a:p>
            <a:pPr algn="r"/>
            <a:fld id="{99E68DAA-00E2-C046-8937-EDB2866C0774}" type="slidenum">
              <a:rPr lang="en-GB" sz="800"/>
              <a:pPr algn="r"/>
              <a:t>‹#›</a:t>
            </a:fld>
            <a:endParaRPr lang="en-GB" sz="800" dirty="0"/>
          </a:p>
        </p:txBody>
      </p:sp>
      <p:sp>
        <p:nvSpPr>
          <p:cNvPr id="1029" name="Line 12"/>
          <p:cNvSpPr>
            <a:spLocks noChangeShapeType="1"/>
          </p:cNvSpPr>
          <p:nvPr/>
        </p:nvSpPr>
        <p:spPr bwMode="auto">
          <a:xfrm>
            <a:off x="485775" y="895350"/>
            <a:ext cx="8180388" cy="0"/>
          </a:xfrm>
          <a:prstGeom prst="line">
            <a:avLst/>
          </a:prstGeom>
          <a:noFill/>
          <a:ln w="50800">
            <a:solidFill>
              <a:srgbClr val="008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Tree>
  </p:cSld>
  <p:clrMap bg1="lt1" tx1="dk1" bg2="lt2" tx2="dk2" accent1="accent1" accent2="accent2" accent3="accent3" accent4="accent4" accent5="accent5" accent6="accent6" hlink="hlink" folHlink="folHlink"/>
  <p:sldLayoutIdLst>
    <p:sldLayoutId id="2147483725"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Lst>
  <p:txStyles>
    <p:titleStyle>
      <a:lvl1pPr algn="l" rtl="0" eaLnBrk="0" fontAlgn="base" hangingPunct="0">
        <a:spcBef>
          <a:spcPct val="0"/>
        </a:spcBef>
        <a:spcAft>
          <a:spcPct val="0"/>
        </a:spcAft>
        <a:defRPr b="1">
          <a:solidFill>
            <a:schemeClr val="tx2"/>
          </a:solidFill>
          <a:latin typeface="+mj-lt"/>
          <a:ea typeface="ＭＳ Ｐゴシック" charset="0"/>
          <a:cs typeface="+mj-cs"/>
        </a:defRPr>
      </a:lvl1pPr>
      <a:lvl2pPr algn="l" rtl="0" eaLnBrk="0" fontAlgn="base" hangingPunct="0">
        <a:spcBef>
          <a:spcPct val="0"/>
        </a:spcBef>
        <a:spcAft>
          <a:spcPct val="0"/>
        </a:spcAft>
        <a:defRPr b="1">
          <a:solidFill>
            <a:schemeClr val="tx2"/>
          </a:solidFill>
          <a:latin typeface="Arial" charset="0"/>
          <a:ea typeface="ＭＳ Ｐゴシック" charset="0"/>
        </a:defRPr>
      </a:lvl2pPr>
      <a:lvl3pPr algn="l" rtl="0" eaLnBrk="0" fontAlgn="base" hangingPunct="0">
        <a:spcBef>
          <a:spcPct val="0"/>
        </a:spcBef>
        <a:spcAft>
          <a:spcPct val="0"/>
        </a:spcAft>
        <a:defRPr b="1">
          <a:solidFill>
            <a:schemeClr val="tx2"/>
          </a:solidFill>
          <a:latin typeface="Arial" charset="0"/>
          <a:ea typeface="ＭＳ Ｐゴシック" charset="0"/>
        </a:defRPr>
      </a:lvl3pPr>
      <a:lvl4pPr algn="l" rtl="0" eaLnBrk="0" fontAlgn="base" hangingPunct="0">
        <a:spcBef>
          <a:spcPct val="0"/>
        </a:spcBef>
        <a:spcAft>
          <a:spcPct val="0"/>
        </a:spcAft>
        <a:defRPr b="1">
          <a:solidFill>
            <a:schemeClr val="tx2"/>
          </a:solidFill>
          <a:latin typeface="Arial" charset="0"/>
          <a:ea typeface="ＭＳ Ｐゴシック" charset="0"/>
        </a:defRPr>
      </a:lvl4pPr>
      <a:lvl5pPr algn="l" rtl="0" eaLnBrk="0" fontAlgn="base" hangingPunct="0">
        <a:spcBef>
          <a:spcPct val="0"/>
        </a:spcBef>
        <a:spcAft>
          <a:spcPct val="0"/>
        </a:spcAft>
        <a:defRPr b="1">
          <a:solidFill>
            <a:schemeClr val="tx2"/>
          </a:solidFill>
          <a:latin typeface="Arial" charset="0"/>
          <a:ea typeface="ＭＳ Ｐゴシック" charset="0"/>
        </a:defRPr>
      </a:lvl5pPr>
      <a:lvl6pPr marL="457200" algn="l" rtl="0" eaLnBrk="0" fontAlgn="base" hangingPunct="0">
        <a:spcBef>
          <a:spcPct val="0"/>
        </a:spcBef>
        <a:spcAft>
          <a:spcPct val="0"/>
        </a:spcAft>
        <a:defRPr b="1">
          <a:solidFill>
            <a:schemeClr val="tx2"/>
          </a:solidFill>
          <a:latin typeface="Arial" charset="0"/>
        </a:defRPr>
      </a:lvl6pPr>
      <a:lvl7pPr marL="914400" algn="l" rtl="0" eaLnBrk="0" fontAlgn="base" hangingPunct="0">
        <a:spcBef>
          <a:spcPct val="0"/>
        </a:spcBef>
        <a:spcAft>
          <a:spcPct val="0"/>
        </a:spcAft>
        <a:defRPr b="1">
          <a:solidFill>
            <a:schemeClr val="tx2"/>
          </a:solidFill>
          <a:latin typeface="Arial" charset="0"/>
        </a:defRPr>
      </a:lvl7pPr>
      <a:lvl8pPr marL="1371600" algn="l" rtl="0" eaLnBrk="0" fontAlgn="base" hangingPunct="0">
        <a:spcBef>
          <a:spcPct val="0"/>
        </a:spcBef>
        <a:spcAft>
          <a:spcPct val="0"/>
        </a:spcAft>
        <a:defRPr b="1">
          <a:solidFill>
            <a:schemeClr val="tx2"/>
          </a:solidFill>
          <a:latin typeface="Arial" charset="0"/>
        </a:defRPr>
      </a:lvl8pPr>
      <a:lvl9pPr marL="1828800" algn="l" rtl="0" eaLnBrk="0" fontAlgn="base" hangingPunct="0">
        <a:spcBef>
          <a:spcPct val="0"/>
        </a:spcBef>
        <a:spcAft>
          <a:spcPct val="0"/>
        </a:spcAft>
        <a:defRPr b="1">
          <a:solidFill>
            <a:schemeClr val="tx2"/>
          </a:solidFill>
          <a:latin typeface="Arial" charset="0"/>
        </a:defRPr>
      </a:lvl9pPr>
    </p:titleStyle>
    <p:bodyStyle>
      <a:lvl1pPr marL="342900" indent="-342900" algn="l" rtl="0" eaLnBrk="0" fontAlgn="base" hangingPunct="0">
        <a:spcBef>
          <a:spcPct val="0"/>
        </a:spcBef>
        <a:spcAft>
          <a:spcPct val="0"/>
        </a:spcAft>
        <a:buClr>
          <a:srgbClr val="008000"/>
        </a:buClr>
        <a:buSzPct val="100000"/>
        <a:buChar char="•"/>
        <a:defRPr>
          <a:solidFill>
            <a:schemeClr val="tx1"/>
          </a:solidFill>
          <a:latin typeface="+mn-lt"/>
          <a:ea typeface="ＭＳ Ｐゴシック" charset="0"/>
          <a:cs typeface="+mn-cs"/>
        </a:defRPr>
      </a:lvl1pPr>
      <a:lvl2pPr marL="742950" indent="-285750" algn="l" rtl="0" eaLnBrk="0" fontAlgn="base" hangingPunct="0">
        <a:spcBef>
          <a:spcPct val="0"/>
        </a:spcBef>
        <a:spcAft>
          <a:spcPct val="0"/>
        </a:spcAft>
        <a:buClr>
          <a:srgbClr val="008000"/>
        </a:buClr>
        <a:buSzPct val="100000"/>
        <a:buFont typeface="Times New Roman" charset="0"/>
        <a:buChar char="-"/>
        <a:defRPr>
          <a:solidFill>
            <a:schemeClr val="tx1"/>
          </a:solidFill>
          <a:latin typeface="+mn-lt"/>
          <a:ea typeface="ＭＳ Ｐゴシック" charset="0"/>
        </a:defRPr>
      </a:lvl2pPr>
      <a:lvl3pPr marL="1143000" indent="-228600" algn="l" rtl="0" eaLnBrk="0" fontAlgn="base" hangingPunct="0">
        <a:spcBef>
          <a:spcPct val="0"/>
        </a:spcBef>
        <a:spcAft>
          <a:spcPct val="0"/>
        </a:spcAft>
        <a:buClr>
          <a:schemeClr val="hlink"/>
        </a:buClr>
        <a:buSzPct val="100000"/>
        <a:buChar char="-"/>
        <a:defRPr>
          <a:solidFill>
            <a:schemeClr val="tx1"/>
          </a:solidFill>
          <a:latin typeface="+mn-lt"/>
          <a:ea typeface="ＭＳ Ｐゴシック" charset="0"/>
        </a:defRPr>
      </a:lvl3pPr>
      <a:lvl4pPr marL="1600200" indent="-228600" algn="l" rtl="0" eaLnBrk="0" fontAlgn="base" hangingPunct="0">
        <a:spcBef>
          <a:spcPct val="0"/>
        </a:spcBef>
        <a:spcAft>
          <a:spcPct val="0"/>
        </a:spcAft>
        <a:buClr>
          <a:schemeClr val="hlink"/>
        </a:buClr>
        <a:buSzPct val="100000"/>
        <a:buChar char="-"/>
        <a:defRPr>
          <a:solidFill>
            <a:schemeClr val="tx1"/>
          </a:solidFill>
          <a:latin typeface="+mn-lt"/>
          <a:ea typeface="ＭＳ Ｐゴシック" charset="0"/>
        </a:defRPr>
      </a:lvl4pPr>
      <a:lvl5pPr marL="2057400" indent="-228600" algn="l" rtl="0" eaLnBrk="0" fontAlgn="base" hangingPunct="0">
        <a:spcBef>
          <a:spcPct val="0"/>
        </a:spcBef>
        <a:spcAft>
          <a:spcPct val="0"/>
        </a:spcAft>
        <a:buClr>
          <a:schemeClr val="hlink"/>
        </a:buClr>
        <a:buSzPct val="100000"/>
        <a:buChar char="-"/>
        <a:defRPr>
          <a:solidFill>
            <a:schemeClr val="tx1"/>
          </a:solidFill>
          <a:latin typeface="+mn-lt"/>
          <a:ea typeface="ＭＳ Ｐゴシック" charset="0"/>
        </a:defRPr>
      </a:lvl5pPr>
      <a:lvl6pPr marL="2514600" indent="-228600" algn="l" rtl="0" eaLnBrk="0" fontAlgn="base" hangingPunct="0">
        <a:spcBef>
          <a:spcPct val="0"/>
        </a:spcBef>
        <a:spcAft>
          <a:spcPct val="0"/>
        </a:spcAft>
        <a:buClr>
          <a:schemeClr val="hlink"/>
        </a:buClr>
        <a:buSzPct val="100000"/>
        <a:buChar char="-"/>
        <a:defRPr>
          <a:solidFill>
            <a:schemeClr val="tx1"/>
          </a:solidFill>
          <a:latin typeface="+mn-lt"/>
        </a:defRPr>
      </a:lvl6pPr>
      <a:lvl7pPr marL="2971800" indent="-228600" algn="l" rtl="0" eaLnBrk="0" fontAlgn="base" hangingPunct="0">
        <a:spcBef>
          <a:spcPct val="0"/>
        </a:spcBef>
        <a:spcAft>
          <a:spcPct val="0"/>
        </a:spcAft>
        <a:buClr>
          <a:schemeClr val="hlink"/>
        </a:buClr>
        <a:buSzPct val="100000"/>
        <a:buChar char="-"/>
        <a:defRPr>
          <a:solidFill>
            <a:schemeClr val="tx1"/>
          </a:solidFill>
          <a:latin typeface="+mn-lt"/>
        </a:defRPr>
      </a:lvl7pPr>
      <a:lvl8pPr marL="3429000" indent="-228600" algn="l" rtl="0" eaLnBrk="0" fontAlgn="base" hangingPunct="0">
        <a:spcBef>
          <a:spcPct val="0"/>
        </a:spcBef>
        <a:spcAft>
          <a:spcPct val="0"/>
        </a:spcAft>
        <a:buClr>
          <a:schemeClr val="hlink"/>
        </a:buClr>
        <a:buSzPct val="100000"/>
        <a:buChar char="-"/>
        <a:defRPr>
          <a:solidFill>
            <a:schemeClr val="tx1"/>
          </a:solidFill>
          <a:latin typeface="+mn-lt"/>
        </a:defRPr>
      </a:lvl8pPr>
      <a:lvl9pPr marL="3886200" indent="-228600" algn="l" rtl="0" eaLnBrk="0" fontAlgn="base" hangingPunct="0">
        <a:spcBef>
          <a:spcPct val="0"/>
        </a:spcBef>
        <a:spcAft>
          <a:spcPct val="0"/>
        </a:spcAft>
        <a:buClr>
          <a:schemeClr val="hlink"/>
        </a:buClr>
        <a:buSzPct val="100000"/>
        <a:buChar char="-"/>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1.xml"/><Relationship Id="rId1" Type="http://schemas.openxmlformats.org/officeDocument/2006/relationships/slideLayout" Target="../slideLayouts/slideLayout4.xml"/><Relationship Id="rId5" Type="http://schemas.openxmlformats.org/officeDocument/2006/relationships/chart" Target="../charts/chart5.xml"/><Relationship Id="rId4" Type="http://schemas.openxmlformats.org/officeDocument/2006/relationships/chart" Target="../charts/char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75" name="Text Box 4"/>
          <p:cNvSpPr txBox="1">
            <a:spLocks noChangeArrowheads="1"/>
          </p:cNvSpPr>
          <p:nvPr/>
        </p:nvSpPr>
        <p:spPr bwMode="auto">
          <a:xfrm>
            <a:off x="1246188" y="2559050"/>
            <a:ext cx="6667500" cy="15568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eaLnBrk="1" hangingPunct="1">
              <a:lnSpc>
                <a:spcPct val="95000"/>
              </a:lnSpc>
            </a:pPr>
            <a:r>
              <a:rPr lang="en-GB" sz="2000" b="1" dirty="0"/>
              <a:t>2019 GRADUATE STUDENT EXPERIENCE STUDY</a:t>
            </a:r>
          </a:p>
          <a:p>
            <a:pPr eaLnBrk="1" hangingPunct="1">
              <a:lnSpc>
                <a:spcPct val="95000"/>
              </a:lnSpc>
            </a:pPr>
            <a:r>
              <a:rPr lang="en-GB" sz="2000" b="1" dirty="0"/>
              <a:t>Final Report</a:t>
            </a:r>
          </a:p>
          <a:p>
            <a:pPr eaLnBrk="1" hangingPunct="1">
              <a:lnSpc>
                <a:spcPct val="95000"/>
              </a:lnSpc>
            </a:pPr>
            <a:endParaRPr lang="en-GB" sz="2000" b="1" dirty="0"/>
          </a:p>
          <a:p>
            <a:pPr eaLnBrk="1" hangingPunct="1">
              <a:lnSpc>
                <a:spcPct val="95000"/>
              </a:lnSpc>
            </a:pPr>
            <a:r>
              <a:rPr lang="en-GB" sz="2000" b="1" dirty="0"/>
              <a:t>October 2019</a:t>
            </a:r>
          </a:p>
          <a:p>
            <a:pPr eaLnBrk="1" hangingPunct="1">
              <a:lnSpc>
                <a:spcPct val="95000"/>
              </a:lnSpc>
            </a:pPr>
            <a:endParaRPr lang="en-GB" sz="2000" b="1" dirty="0"/>
          </a:p>
        </p:txBody>
      </p:sp>
      <p:sp>
        <p:nvSpPr>
          <p:cNvPr id="3076" name="Text Box 6"/>
          <p:cNvSpPr txBox="1">
            <a:spLocks noChangeArrowheads="1"/>
          </p:cNvSpPr>
          <p:nvPr/>
        </p:nvSpPr>
        <p:spPr bwMode="auto">
          <a:xfrm>
            <a:off x="3378100" y="5148263"/>
            <a:ext cx="2375094"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r>
              <a:rPr lang="en-US" b="1" dirty="0"/>
              <a:t>MILLS CONSULTING GROUP</a:t>
            </a:r>
          </a:p>
          <a:p>
            <a:r>
              <a:rPr lang="en-US" dirty="0"/>
              <a:t>1038 Ashbury Drive</a:t>
            </a:r>
          </a:p>
          <a:p>
            <a:r>
              <a:rPr lang="en-US" dirty="0"/>
              <a:t>Decatur, Georgia  30030</a:t>
            </a:r>
          </a:p>
          <a:p>
            <a:r>
              <a:rPr lang="en-US" dirty="0"/>
              <a:t>404-281-8739</a:t>
            </a:r>
          </a:p>
          <a:p>
            <a:r>
              <a:rPr lang="en-US" dirty="0"/>
              <a:t>dbmills@millsinc.com</a:t>
            </a:r>
            <a:endParaRPr lang="en-US" sz="1800" dirty="0"/>
          </a:p>
        </p:txBody>
      </p:sp>
      <p:pic>
        <p:nvPicPr>
          <p:cNvPr id="3077" name="Picture 26" descr="GT 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6200" y="533400"/>
            <a:ext cx="3910013" cy="1311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3">
            <a:extLst>
              <a:ext uri="{FF2B5EF4-FFF2-40B4-BE49-F238E27FC236}">
                <a16:creationId xmlns:a16="http://schemas.microsoft.com/office/drawing/2014/main" id="{88806D97-8658-FC3B-BCCB-4CB517A280C7}"/>
              </a:ext>
            </a:extLst>
          </p:cNvPr>
          <p:cNvSpPr>
            <a:spLocks noGrp="1"/>
          </p:cNvSpPr>
          <p:nvPr>
            <p:ph type="title" idx="4294967295"/>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2019 Graduate Student Experience Study Final Report</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Key Metrics – Comparison of 2016 versus 2019</a:t>
            </a:r>
          </a:p>
        </p:txBody>
      </p:sp>
      <p:sp>
        <p:nvSpPr>
          <p:cNvPr id="14341" name="Text Box 7"/>
          <p:cNvSpPr txBox="1">
            <a:spLocks noChangeArrowheads="1"/>
          </p:cNvSpPr>
          <p:nvPr/>
        </p:nvSpPr>
        <p:spPr bwMode="auto">
          <a:xfrm>
            <a:off x="19050" y="5384761"/>
            <a:ext cx="8645525"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quality of your overall graduate student experience at Georgia Tech, considering both academic and non-academic aspects. 1=Poor, 10=Excellent</a:t>
            </a:r>
            <a:br>
              <a:rPr lang="en-US" sz="800" dirty="0"/>
            </a:br>
            <a:r>
              <a:rPr lang="en-US" sz="800" dirty="0"/>
              <a:t>Q.	Please rate the quality of your graduate student experience within your program of study, considering both academic and non-academic aspects. 1=Poor, 10=Excellent </a:t>
            </a:r>
            <a:br>
              <a:rPr lang="en-US" sz="800" dirty="0"/>
            </a:br>
            <a:r>
              <a:rPr lang="en-US" sz="800" dirty="0"/>
              <a:t>Q.	How likely are you to recommend Georgia Tech to a qualified prospective graduate student as a place to attend graduate school? 1=Extremely Unlikely, 10=Extremely Likely  </a:t>
            </a:r>
            <a:br>
              <a:rPr lang="en-US" sz="800" dirty="0"/>
            </a:br>
            <a:r>
              <a:rPr lang="en-US" sz="800" dirty="0"/>
              <a:t>Q.	How likely are you to recommend your program of study at Georgia Tech to a qualified prospective graduate student? 1=Extremely Unlikely, 10=Extremely Likely.</a:t>
            </a:r>
            <a:br>
              <a:rPr lang="en-US" sz="800" dirty="0"/>
            </a:br>
            <a:r>
              <a:rPr lang="en-US" sz="800" dirty="0"/>
              <a:t>Q.	Prior to this survey, how easy has it been for you to offer your own opinions and feedback to Georgia Tech about issues that affect you as a student?</a:t>
            </a:r>
            <a:br>
              <a:rPr lang="en-US" sz="800" dirty="0"/>
            </a:br>
            <a:r>
              <a:rPr lang="en-US" sz="800" dirty="0"/>
              <a:t>	1=Extremely Difficult, 10=Extremely Easy</a:t>
            </a:r>
            <a:br>
              <a:rPr lang="en-US" sz="800" dirty="0"/>
            </a:br>
            <a:r>
              <a:rPr lang="en-US" sz="800" dirty="0"/>
              <a:t>Q.	How responsive has Georgia Tech been to input or feedback that you have offered? 1=Not Responsive At All, 10=Extremely Responsive</a:t>
            </a:r>
            <a:br>
              <a:rPr lang="en-US" sz="800" dirty="0"/>
            </a:br>
            <a:r>
              <a:rPr lang="en-US" sz="800" dirty="0"/>
              <a:t>Q.	Prior to this survey, how easy has it been for you to offer your own opinions and feedback to your program of study about issues that affect you as a student?</a:t>
            </a:r>
            <a:br>
              <a:rPr lang="en-US" sz="800" dirty="0"/>
            </a:br>
            <a:r>
              <a:rPr lang="en-US" sz="800" dirty="0"/>
              <a:t>	1=Extremely Difficult, 10=Extremely Easy</a:t>
            </a:r>
            <a:br>
              <a:rPr lang="en-US" sz="800" dirty="0"/>
            </a:br>
            <a:r>
              <a:rPr lang="en-US" sz="800" dirty="0"/>
              <a:t>Q.	How responsive has your program been to input or feedback that you have offered? 1=Not Responsive At All, 10=Extremely Responsive</a:t>
            </a:r>
          </a:p>
        </p:txBody>
      </p:sp>
      <p:graphicFrame>
        <p:nvGraphicFramePr>
          <p:cNvPr id="3" name="Table 2"/>
          <p:cNvGraphicFramePr>
            <a:graphicFrameLocks noGrp="1"/>
          </p:cNvGraphicFramePr>
          <p:nvPr>
            <p:extLst>
              <p:ext uri="{D42A27DB-BD31-4B8C-83A1-F6EECF244321}">
                <p14:modId xmlns:p14="http://schemas.microsoft.com/office/powerpoint/2010/main" val="1246704810"/>
              </p:ext>
            </p:extLst>
          </p:nvPr>
        </p:nvGraphicFramePr>
        <p:xfrm>
          <a:off x="509560" y="1397000"/>
          <a:ext cx="8138160" cy="3789680"/>
        </p:xfrm>
        <a:graphic>
          <a:graphicData uri="http://schemas.openxmlformats.org/drawingml/2006/table">
            <a:tbl>
              <a:tblPr firstRow="1" bandRow="1">
                <a:tableStyleId>{B301B821-A1FF-4177-AEE7-76D212191A09}</a:tableStyleId>
              </a:tblPr>
              <a:tblGrid>
                <a:gridCol w="374904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548640">
                  <a:extLst>
                    <a:ext uri="{9D8B030D-6E8A-4147-A177-3AD203B41FA5}">
                      <a16:colId xmlns:a16="http://schemas.microsoft.com/office/drawing/2014/main" val="18569553"/>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1645761906"/>
                    </a:ext>
                  </a:extLst>
                </a:gridCol>
                <a:gridCol w="548640">
                  <a:extLst>
                    <a:ext uri="{9D8B030D-6E8A-4147-A177-3AD203B41FA5}">
                      <a16:colId xmlns:a16="http://schemas.microsoft.com/office/drawing/2014/main" val="3306511610"/>
                    </a:ext>
                  </a:extLst>
                </a:gridCol>
                <a:gridCol w="548640">
                  <a:extLst>
                    <a:ext uri="{9D8B030D-6E8A-4147-A177-3AD203B41FA5}">
                      <a16:colId xmlns:a16="http://schemas.microsoft.com/office/drawing/2014/main" val="3619661703"/>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2161643488"/>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Total</a:t>
                      </a:r>
                      <a:br>
                        <a:rPr lang="en-US" sz="800" baseline="0" dirty="0">
                          <a:solidFill>
                            <a:schemeClr val="tx1"/>
                          </a:solidFill>
                        </a:rPr>
                      </a:br>
                      <a:r>
                        <a:rPr lang="en-US" sz="800" baseline="0" dirty="0">
                          <a:solidFill>
                            <a:schemeClr val="tx1"/>
                          </a:solidFill>
                        </a:rPr>
                        <a:t>Master’s 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Total</a:t>
                      </a:r>
                      <a:br>
                        <a:rPr lang="en-US" sz="800" baseline="0" dirty="0">
                          <a:solidFill>
                            <a:schemeClr val="tx1"/>
                          </a:solidFill>
                        </a:rPr>
                      </a:br>
                      <a:r>
                        <a:rPr lang="en-US" sz="800" baseline="0" dirty="0">
                          <a:solidFill>
                            <a:schemeClr val="tx1"/>
                          </a:solidFill>
                        </a:rPr>
                        <a:t>Master’s Online</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2929806"/>
                  </a:ext>
                </a:extLst>
              </a:tr>
              <a:tr h="0">
                <a:tc>
                  <a:txBody>
                    <a:bodyPr/>
                    <a:lstStyle/>
                    <a:p>
                      <a:pPr algn="ctr"/>
                      <a:endParaRPr lang="en-US" sz="10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3028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Quality of overall graduate student experience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r>
                        <a:rPr lang="en-US" sz="1000" b="0" i="0" u="none" strike="noStrike" baseline="30000"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u="none" strike="noStrike" dirty="0">
                          <a:solidFill>
                            <a:srgbClr val="000000"/>
                          </a:solidFill>
                          <a:effectLst/>
                          <a:latin typeface="+mn-lt"/>
                        </a:rPr>
                        <a:t>Quality of graduate student experience within program of study</a:t>
                      </a:r>
                      <a:endParaRPr lang="en-US" sz="1000" b="0"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0" algn="ctr" fontAlgn="b">
                        <a:tabLst/>
                      </a:pPr>
                      <a:r>
                        <a:rPr lang="en-US" sz="1000" b="0" i="0" u="none" strike="noStrike" dirty="0">
                          <a:solidFill>
                            <a:srgbClr val="000000"/>
                          </a:solidFill>
                          <a:effectLst/>
                          <a:latin typeface="+mn-lt"/>
                        </a:rPr>
                        <a:t>62%</a:t>
                      </a:r>
                      <a:r>
                        <a:rPr lang="en-US" sz="1000" b="0" i="0" u="none" strike="noStrike" baseline="30000"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Ease of offering opinions/feedback to GT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Responsiveness from GT to input/feedback</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Ease of offering opinions/feedback to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Responsiveness from program of study to input/feedback</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Likely to recommend GT to attend graduate school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Likely to recommend program of study at GT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r>
                        <a:rPr lang="en-US" sz="1000" b="0" i="0" u="none" strike="noStrike" baseline="30000" dirty="0">
                          <a:solidFill>
                            <a:srgbClr val="000000"/>
                          </a:solidFill>
                          <a:effectLst/>
                          <a:latin typeface="+mn-lt"/>
                        </a:rPr>
                        <a:t>↓</a:t>
                      </a:r>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2" name="TextBox 1">
            <a:extLst>
              <a:ext uri="{FF2B5EF4-FFF2-40B4-BE49-F238E27FC236}">
                <a16:creationId xmlns:a16="http://schemas.microsoft.com/office/drawing/2014/main" id="{2561BEDF-7EE4-0D46-BB53-3A418216938F}"/>
              </a:ext>
            </a:extLst>
          </p:cNvPr>
          <p:cNvSpPr txBox="1"/>
          <p:nvPr/>
        </p:nvSpPr>
        <p:spPr>
          <a:xfrm>
            <a:off x="584200" y="5186680"/>
            <a:ext cx="4578350" cy="246221"/>
          </a:xfrm>
          <a:prstGeom prst="rect">
            <a:avLst/>
          </a:prstGeom>
          <a:noFill/>
        </p:spPr>
        <p:txBody>
          <a:bodyPr wrap="square" lIns="0" rtlCol="0">
            <a:spAutoFit/>
          </a:bodyPr>
          <a:lstStyle/>
          <a:p>
            <a:pPr algn="l"/>
            <a:r>
              <a:rPr lang="en-US" sz="1000" baseline="30000" dirty="0">
                <a:solidFill>
                  <a:srgbClr val="000000"/>
                </a:solidFill>
              </a:rPr>
              <a:t> NOTE: denotes figure is statistically ↑ (higher) or ↓ (lower) than figure in 2016 column at the 90% level of confidence.</a:t>
            </a:r>
            <a:endParaRPr lang="en-US" sz="1000" dirty="0"/>
          </a:p>
        </p:txBody>
      </p:sp>
    </p:spTree>
    <p:extLst>
      <p:ext uri="{BB962C8B-B14F-4D97-AF65-F5344CB8AC3E}">
        <p14:creationId xmlns:p14="http://schemas.microsoft.com/office/powerpoint/2010/main" val="254694682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Evaluating University Resources – All Online Students</a:t>
            </a:r>
          </a:p>
        </p:txBody>
      </p:sp>
      <p:graphicFrame>
        <p:nvGraphicFramePr>
          <p:cNvPr id="7" name="Chart 6" descr="Bar graph on percentage mentioning interest in on-campus resource for all students. Most students indicated they would use the Library facilities."/>
          <p:cNvGraphicFramePr/>
          <p:nvPr>
            <p:extLst>
              <p:ext uri="{D42A27DB-BD31-4B8C-83A1-F6EECF244321}">
                <p14:modId xmlns:p14="http://schemas.microsoft.com/office/powerpoint/2010/main" val="789937517"/>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a:extLst>
              <a:ext uri="{FF2B5EF4-FFF2-40B4-BE49-F238E27FC236}">
                <a16:creationId xmlns:a16="http://schemas.microsoft.com/office/drawing/2014/main" id="{876A0617-4037-644E-A8F2-CE3F836DE726}"/>
              </a:ext>
            </a:extLst>
          </p:cNvPr>
          <p:cNvSpPr txBox="1">
            <a:spLocks noChangeArrowheads="1"/>
          </p:cNvSpPr>
          <p:nvPr/>
        </p:nvSpPr>
        <p:spPr bwMode="auto">
          <a:xfrm>
            <a:off x="19050" y="637536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On-campus graduate students pay fees for additional student services.  You indicated in a previous question that you live close enough to campus to utilize on-campus resources.  If 	you were able to opt-in to pay fees for on-campus services, which of these services would you utilize?</a:t>
            </a:r>
          </a:p>
        </p:txBody>
      </p:sp>
    </p:spTree>
    <p:extLst>
      <p:ext uri="{BB962C8B-B14F-4D97-AF65-F5344CB8AC3E}">
        <p14:creationId xmlns:p14="http://schemas.microsoft.com/office/powerpoint/2010/main" val="139738535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Evaluating University Resources – Master’s ONLINE</a:t>
            </a:r>
          </a:p>
        </p:txBody>
      </p:sp>
      <p:graphicFrame>
        <p:nvGraphicFramePr>
          <p:cNvPr id="5" name="Table 4">
            <a:extLst>
              <a:ext uri="{FF2B5EF4-FFF2-40B4-BE49-F238E27FC236}">
                <a16:creationId xmlns:a16="http://schemas.microsoft.com/office/drawing/2014/main" id="{B4166BA2-36EC-4C43-9100-24C8AA351594}"/>
              </a:ext>
            </a:extLst>
          </p:cNvPr>
          <p:cNvGraphicFramePr>
            <a:graphicFrameLocks noGrp="1"/>
          </p:cNvGraphicFramePr>
          <p:nvPr>
            <p:extLst>
              <p:ext uri="{D42A27DB-BD31-4B8C-83A1-F6EECF244321}">
                <p14:modId xmlns:p14="http://schemas.microsoft.com/office/powerpoint/2010/main" val="1834239315"/>
              </p:ext>
            </p:extLst>
          </p:nvPr>
        </p:nvGraphicFramePr>
        <p:xfrm>
          <a:off x="241299" y="1397000"/>
          <a:ext cx="8686800" cy="411480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Library facilities</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Graduate Studies office</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Center for Career Discovery and Development (formerly “Career Services” and “Department of Professional Practice”)</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Student Center</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Counseling Center</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Health care services (Stamps)</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Georgia Tech student health insurance</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Office of Scholarships and Financial Aid</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r>
                        <a:rPr lang="en-US" sz="1000" b="0" i="0" u="none" strike="noStrike" dirty="0">
                          <a:solidFill>
                            <a:srgbClr val="000000"/>
                          </a:solidFill>
                          <a:effectLst/>
                          <a:latin typeface="+mn-lt"/>
                        </a:rPr>
                        <a:t>Center for Teaching and Learning (CTL)</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63128773"/>
                  </a:ext>
                </a:extLst>
              </a:tr>
              <a:tr h="0">
                <a:tc>
                  <a:txBody>
                    <a:bodyPr/>
                    <a:lstStyle/>
                    <a:p>
                      <a:pPr algn="l" fontAlgn="b"/>
                      <a:r>
                        <a:rPr lang="en-US" sz="1000" b="0" i="0" u="none" strike="noStrike" dirty="0">
                          <a:solidFill>
                            <a:srgbClr val="000000"/>
                          </a:solidFill>
                          <a:effectLst/>
                          <a:latin typeface="+mn-lt"/>
                        </a:rPr>
                        <a:t>Communications Center</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5293717"/>
                  </a:ext>
                </a:extLst>
              </a:tr>
              <a:tr h="0">
                <a:tc>
                  <a:txBody>
                    <a:bodyPr/>
                    <a:lstStyle/>
                    <a:p>
                      <a:pPr algn="l" fontAlgn="b"/>
                      <a:r>
                        <a:rPr lang="en-US" sz="1000" b="0" i="0" u="none" strike="noStrike" dirty="0">
                          <a:solidFill>
                            <a:srgbClr val="000000"/>
                          </a:solidFill>
                          <a:effectLst/>
                          <a:latin typeface="+mn-lt"/>
                        </a:rPr>
                        <a:t>Office of International Education</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44266511"/>
                  </a:ext>
                </a:extLst>
              </a:tr>
              <a:tr h="0">
                <a:tc>
                  <a:txBody>
                    <a:bodyPr/>
                    <a:lstStyle/>
                    <a:p>
                      <a:pPr algn="l" fontAlgn="b"/>
                      <a:r>
                        <a:rPr lang="en-US" sz="1000" b="0" i="0" u="none" strike="noStrike" dirty="0">
                          <a:solidFill>
                            <a:srgbClr val="000000"/>
                          </a:solidFill>
                          <a:effectLst/>
                          <a:latin typeface="+mn-lt"/>
                        </a:rPr>
                        <a:t>Graduate Student Government Association</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54362213"/>
                  </a:ext>
                </a:extLst>
              </a:tr>
              <a:tr h="0">
                <a:tc>
                  <a:txBody>
                    <a:bodyPr/>
                    <a:lstStyle/>
                    <a:p>
                      <a:pPr algn="l" fontAlgn="b"/>
                      <a:r>
                        <a:rPr lang="en-US" sz="1000" b="0" i="0" u="none" strike="noStrike" dirty="0">
                          <a:solidFill>
                            <a:srgbClr val="000000"/>
                          </a:solidFill>
                          <a:effectLst/>
                          <a:latin typeface="+mn-lt"/>
                        </a:rPr>
                        <a:t>Office of Minority Educational Development (OMED Educational Services)</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57026728"/>
                  </a:ext>
                </a:extLst>
              </a:tr>
              <a:tr h="0">
                <a:tc>
                  <a:txBody>
                    <a:bodyPr/>
                    <a:lstStyle/>
                    <a:p>
                      <a:pPr algn="l" fontAlgn="b"/>
                      <a:r>
                        <a:rPr lang="en-US" sz="1000" b="0" i="0" u="none" strike="noStrike" dirty="0">
                          <a:solidFill>
                            <a:srgbClr val="000000"/>
                          </a:solidFill>
                          <a:effectLst/>
                          <a:latin typeface="+mn-lt"/>
                        </a:rPr>
                        <a:t>Other</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4937321"/>
                  </a:ext>
                </a:extLst>
              </a:tr>
            </a:tbl>
          </a:graphicData>
        </a:graphic>
      </p:graphicFrame>
      <p:sp>
        <p:nvSpPr>
          <p:cNvPr id="7" name="Text Box 7">
            <a:extLst>
              <a:ext uri="{FF2B5EF4-FFF2-40B4-BE49-F238E27FC236}">
                <a16:creationId xmlns:a16="http://schemas.microsoft.com/office/drawing/2014/main" id="{54EAC36E-CB2E-D441-8CED-8095EAD82A3F}"/>
              </a:ext>
            </a:extLst>
          </p:cNvPr>
          <p:cNvSpPr txBox="1">
            <a:spLocks noChangeArrowheads="1"/>
          </p:cNvSpPr>
          <p:nvPr/>
        </p:nvSpPr>
        <p:spPr bwMode="auto">
          <a:xfrm>
            <a:off x="19050" y="637536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On-campus graduate students pay fees for additional student services.  You indicated in a previous question that you live close enough to campus to utilize on-campus resources.  If 	you were able to opt-in to pay fees for on-campus services, which of these services would you utilize?</a:t>
            </a:r>
          </a:p>
        </p:txBody>
      </p:sp>
    </p:spTree>
    <p:extLst>
      <p:ext uri="{BB962C8B-B14F-4D97-AF65-F5344CB8AC3E}">
        <p14:creationId xmlns:p14="http://schemas.microsoft.com/office/powerpoint/2010/main" val="125530534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Evaluating University Resources – Master’s ONLINE</a:t>
            </a:r>
          </a:p>
        </p:txBody>
      </p:sp>
      <p:sp>
        <p:nvSpPr>
          <p:cNvPr id="7" name="Text Box 7">
            <a:extLst>
              <a:ext uri="{FF2B5EF4-FFF2-40B4-BE49-F238E27FC236}">
                <a16:creationId xmlns:a16="http://schemas.microsoft.com/office/drawing/2014/main" id="{54EAC36E-CB2E-D441-8CED-8095EAD82A3F}"/>
              </a:ext>
            </a:extLst>
          </p:cNvPr>
          <p:cNvSpPr txBox="1">
            <a:spLocks noChangeArrowheads="1"/>
          </p:cNvSpPr>
          <p:nvPr/>
        </p:nvSpPr>
        <p:spPr bwMode="auto">
          <a:xfrm>
            <a:off x="19050" y="637536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On-campus graduate students pay fees for additional student services.  You indicated in a previous question that you live close enough to campus to utilize on-campus resources.  If 	you were able to opt-in to pay fees for on-campus services, which of these services would you utilize?</a:t>
            </a:r>
          </a:p>
        </p:txBody>
      </p:sp>
      <p:graphicFrame>
        <p:nvGraphicFramePr>
          <p:cNvPr id="6" name="Table 5">
            <a:extLst>
              <a:ext uri="{FF2B5EF4-FFF2-40B4-BE49-F238E27FC236}">
                <a16:creationId xmlns:a16="http://schemas.microsoft.com/office/drawing/2014/main" id="{0841A27F-7E0D-164C-974B-7174D05B8715}"/>
              </a:ext>
            </a:extLst>
          </p:cNvPr>
          <p:cNvGraphicFramePr>
            <a:graphicFrameLocks noGrp="1"/>
          </p:cNvGraphicFramePr>
          <p:nvPr>
            <p:extLst>
              <p:ext uri="{D42A27DB-BD31-4B8C-83A1-F6EECF244321}">
                <p14:modId xmlns:p14="http://schemas.microsoft.com/office/powerpoint/2010/main" val="1291586361"/>
              </p:ext>
            </p:extLst>
          </p:nvPr>
        </p:nvGraphicFramePr>
        <p:xfrm>
          <a:off x="93132" y="1397000"/>
          <a:ext cx="8961120" cy="466344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Library facilities</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r>
                        <a:rPr lang="en-US" sz="1000" b="0" i="0" u="none" strike="noStrike" dirty="0">
                          <a:solidFill>
                            <a:srgbClr val="000000"/>
                          </a:solidFill>
                          <a:effectLst/>
                          <a:latin typeface="+mn-lt"/>
                        </a:rPr>
                        <a:t>Graduate Studies office</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2880">
                <a:tc>
                  <a:txBody>
                    <a:bodyPr/>
                    <a:lstStyle/>
                    <a:p>
                      <a:pPr algn="l" fontAlgn="b"/>
                      <a:r>
                        <a:rPr lang="en-US" sz="1000" b="0" i="0" u="none" strike="noStrike" dirty="0">
                          <a:solidFill>
                            <a:srgbClr val="000000"/>
                          </a:solidFill>
                          <a:effectLst/>
                          <a:latin typeface="+mn-lt"/>
                        </a:rPr>
                        <a:t>Center for Career Discovery and Development (formerly “Career Services” and “Department of Professional Practice”)</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2880">
                <a:tc>
                  <a:txBody>
                    <a:bodyPr/>
                    <a:lstStyle/>
                    <a:p>
                      <a:pPr algn="l" fontAlgn="b"/>
                      <a:r>
                        <a:rPr lang="en-US" sz="1000" b="0" i="0" u="none" strike="noStrike" dirty="0">
                          <a:solidFill>
                            <a:srgbClr val="000000"/>
                          </a:solidFill>
                          <a:effectLst/>
                          <a:latin typeface="+mn-lt"/>
                        </a:rPr>
                        <a:t>Student Center</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182880">
                <a:tc>
                  <a:txBody>
                    <a:bodyPr/>
                    <a:lstStyle/>
                    <a:p>
                      <a:pPr algn="l" fontAlgn="b"/>
                      <a:r>
                        <a:rPr lang="en-US" sz="1000" b="0" i="0" u="none" strike="noStrike" dirty="0">
                          <a:solidFill>
                            <a:srgbClr val="000000"/>
                          </a:solidFill>
                          <a:effectLst/>
                          <a:latin typeface="+mn-lt"/>
                        </a:rPr>
                        <a:t>Counseling Center</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182880">
                <a:tc>
                  <a:txBody>
                    <a:bodyPr/>
                    <a:lstStyle/>
                    <a:p>
                      <a:pPr algn="l" fontAlgn="b"/>
                      <a:r>
                        <a:rPr lang="en-US" sz="1000" b="0" i="0" u="none" strike="noStrike" dirty="0">
                          <a:solidFill>
                            <a:srgbClr val="000000"/>
                          </a:solidFill>
                          <a:effectLst/>
                          <a:latin typeface="+mn-lt"/>
                        </a:rPr>
                        <a:t>Health care services (Stamps)</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6849149"/>
                  </a:ext>
                </a:extLst>
              </a:tr>
              <a:tr h="182880">
                <a:tc>
                  <a:txBody>
                    <a:bodyPr/>
                    <a:lstStyle/>
                    <a:p>
                      <a:pPr algn="l" fontAlgn="b"/>
                      <a:r>
                        <a:rPr lang="en-US" sz="1000" b="0" i="0" u="none" strike="noStrike" dirty="0">
                          <a:solidFill>
                            <a:srgbClr val="000000"/>
                          </a:solidFill>
                          <a:effectLst/>
                          <a:latin typeface="+mn-lt"/>
                        </a:rPr>
                        <a:t>Georgia Tech student health insurance</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8519578"/>
                  </a:ext>
                </a:extLst>
              </a:tr>
              <a:tr h="182880">
                <a:tc>
                  <a:txBody>
                    <a:bodyPr/>
                    <a:lstStyle/>
                    <a:p>
                      <a:pPr algn="l" fontAlgn="b"/>
                      <a:r>
                        <a:rPr lang="en-US" sz="1000" b="0" i="0" u="none" strike="noStrike" dirty="0">
                          <a:solidFill>
                            <a:srgbClr val="000000"/>
                          </a:solidFill>
                          <a:effectLst/>
                          <a:latin typeface="+mn-lt"/>
                        </a:rPr>
                        <a:t>Office of Scholarships and Financial Aid</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208717"/>
                  </a:ext>
                </a:extLst>
              </a:tr>
              <a:tr h="182880">
                <a:tc>
                  <a:txBody>
                    <a:bodyPr/>
                    <a:lstStyle/>
                    <a:p>
                      <a:pPr algn="l" fontAlgn="b"/>
                      <a:r>
                        <a:rPr lang="en-US" sz="1000" b="0" i="0" u="none" strike="noStrike" dirty="0">
                          <a:solidFill>
                            <a:srgbClr val="000000"/>
                          </a:solidFill>
                          <a:effectLst/>
                          <a:latin typeface="+mn-lt"/>
                        </a:rPr>
                        <a:t>Center for Teaching and Learning (CTL)</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44601432"/>
                  </a:ext>
                </a:extLst>
              </a:tr>
              <a:tr h="182880">
                <a:tc>
                  <a:txBody>
                    <a:bodyPr/>
                    <a:lstStyle/>
                    <a:p>
                      <a:pPr algn="l" fontAlgn="b"/>
                      <a:r>
                        <a:rPr lang="en-US" sz="1000" b="0" i="0" u="none" strike="noStrike" dirty="0">
                          <a:solidFill>
                            <a:srgbClr val="000000"/>
                          </a:solidFill>
                          <a:effectLst/>
                          <a:latin typeface="+mn-lt"/>
                        </a:rPr>
                        <a:t>Communications Center</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05063364"/>
                  </a:ext>
                </a:extLst>
              </a:tr>
              <a:tr h="182880">
                <a:tc>
                  <a:txBody>
                    <a:bodyPr/>
                    <a:lstStyle/>
                    <a:p>
                      <a:pPr algn="l" fontAlgn="b"/>
                      <a:r>
                        <a:rPr lang="en-US" sz="1000" b="0" i="0" u="none" strike="noStrike" dirty="0">
                          <a:solidFill>
                            <a:srgbClr val="000000"/>
                          </a:solidFill>
                          <a:effectLst/>
                          <a:latin typeface="+mn-lt"/>
                        </a:rPr>
                        <a:t>Office of International Education</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7771359"/>
                  </a:ext>
                </a:extLst>
              </a:tr>
              <a:tr h="182880">
                <a:tc>
                  <a:txBody>
                    <a:bodyPr/>
                    <a:lstStyle/>
                    <a:p>
                      <a:pPr algn="l" fontAlgn="b"/>
                      <a:r>
                        <a:rPr lang="en-US" sz="1000" b="0" i="0" u="none" strike="noStrike" dirty="0">
                          <a:solidFill>
                            <a:srgbClr val="000000"/>
                          </a:solidFill>
                          <a:effectLst/>
                          <a:latin typeface="+mn-lt"/>
                        </a:rPr>
                        <a:t>Graduate Student Government Association</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84152516"/>
                  </a:ext>
                </a:extLst>
              </a:tr>
              <a:tr h="182880">
                <a:tc>
                  <a:txBody>
                    <a:bodyPr/>
                    <a:lstStyle/>
                    <a:p>
                      <a:pPr algn="l" fontAlgn="b"/>
                      <a:r>
                        <a:rPr lang="en-US" sz="1000" b="0" i="0" u="none" strike="noStrike" dirty="0">
                          <a:solidFill>
                            <a:srgbClr val="000000"/>
                          </a:solidFill>
                          <a:effectLst/>
                          <a:latin typeface="+mn-lt"/>
                        </a:rPr>
                        <a:t>Office of Minority Educational Development (OMED Educational Services)</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19205032"/>
                  </a:ext>
                </a:extLst>
              </a:tr>
              <a:tr h="182880">
                <a:tc>
                  <a:txBody>
                    <a:bodyPr/>
                    <a:lstStyle/>
                    <a:p>
                      <a:pPr algn="l" fontAlgn="b"/>
                      <a:r>
                        <a:rPr lang="en-US" sz="1000" b="0" i="0" u="none" strike="noStrike" dirty="0">
                          <a:solidFill>
                            <a:srgbClr val="000000"/>
                          </a:solidFill>
                          <a:effectLst/>
                          <a:latin typeface="+mn-lt"/>
                        </a:rPr>
                        <a:t>Other</a:t>
                      </a:r>
                    </a:p>
                  </a:txBody>
                  <a:tcPr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81818062"/>
                  </a:ext>
                </a:extLst>
              </a:tr>
            </a:tbl>
          </a:graphicData>
        </a:graphic>
      </p:graphicFrame>
    </p:spTree>
    <p:extLst>
      <p:ext uri="{BB962C8B-B14F-4D97-AF65-F5344CB8AC3E}">
        <p14:creationId xmlns:p14="http://schemas.microsoft.com/office/powerpoint/2010/main" val="224631523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STUDENT WELL-BEING AND STRESS</a:t>
            </a:r>
          </a:p>
        </p:txBody>
      </p:sp>
    </p:spTree>
    <p:extLst>
      <p:ext uri="{BB962C8B-B14F-4D97-AF65-F5344CB8AC3E}">
        <p14:creationId xmlns:p14="http://schemas.microsoft.com/office/powerpoint/2010/main" val="140227997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Attitudes Regarding School Experience – All Students</a:t>
            </a:r>
          </a:p>
        </p:txBody>
      </p:sp>
      <p:graphicFrame>
        <p:nvGraphicFramePr>
          <p:cNvPr id="7" name="Chart 6" descr="Chart on attitudes regarding school experience for all students. Majority of students were optimistic about post-grad career prospects."/>
          <p:cNvGraphicFramePr/>
          <p:nvPr>
            <p:extLst>
              <p:ext uri="{D42A27DB-BD31-4B8C-83A1-F6EECF244321}">
                <p14:modId xmlns:p14="http://schemas.microsoft.com/office/powerpoint/2010/main" val="3839327522"/>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spTree>
    <p:extLst>
      <p:ext uri="{BB962C8B-B14F-4D97-AF65-F5344CB8AC3E}">
        <p14:creationId xmlns:p14="http://schemas.microsoft.com/office/powerpoint/2010/main" val="348217447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Attitudes Regarding School Experience</a:t>
            </a:r>
          </a:p>
        </p:txBody>
      </p:sp>
      <p:sp>
        <p:nvSpPr>
          <p:cNvPr id="5"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graphicFrame>
        <p:nvGraphicFramePr>
          <p:cNvPr id="6" name="Table 5">
            <a:extLst>
              <a:ext uri="{FF2B5EF4-FFF2-40B4-BE49-F238E27FC236}">
                <a16:creationId xmlns:a16="http://schemas.microsoft.com/office/drawing/2014/main" id="{9F6F6B12-7D85-4A4D-860F-BE665343433A}"/>
              </a:ext>
            </a:extLst>
          </p:cNvPr>
          <p:cNvGraphicFramePr>
            <a:graphicFrameLocks noGrp="1"/>
          </p:cNvGraphicFramePr>
          <p:nvPr>
            <p:extLst>
              <p:ext uri="{D42A27DB-BD31-4B8C-83A1-F6EECF244321}">
                <p14:modId xmlns:p14="http://schemas.microsoft.com/office/powerpoint/2010/main" val="3844031344"/>
              </p:ext>
            </p:extLst>
          </p:nvPr>
        </p:nvGraphicFramePr>
        <p:xfrm>
          <a:off x="241299" y="1397000"/>
          <a:ext cx="8686800" cy="219456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l" fontAlgn="b"/>
                      <a:r>
                        <a:rPr lang="en-US" sz="1000" b="0" i="0" u="none" strike="noStrike" dirty="0">
                          <a:solidFill>
                            <a:srgbClr val="000000"/>
                          </a:solidFill>
                          <a:effectLst/>
                          <a:latin typeface="+mn-lt"/>
                        </a:rPr>
                        <a:t>I am optimistic about my post-graduation career prospects.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48640">
                <a:tc>
                  <a:txBody>
                    <a:bodyPr/>
                    <a:lstStyle/>
                    <a:p>
                      <a:pPr algn="l" fontAlgn="b"/>
                      <a:r>
                        <a:rPr lang="en-US" sz="1000" b="0" i="0" u="none" strike="noStrike" dirty="0">
                          <a:solidFill>
                            <a:srgbClr val="000000"/>
                          </a:solidFill>
                          <a:effectLst/>
                          <a:latin typeface="+mn-lt"/>
                        </a:rPr>
                        <a:t>I have enough good opportunities to participate in campus social events that are open to all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l" fontAlgn="b"/>
                      <a:r>
                        <a:rPr lang="en-US" sz="1000" b="0" i="0" u="none" strike="noStrike" dirty="0">
                          <a:solidFill>
                            <a:srgbClr val="000000"/>
                          </a:solidFill>
                          <a:effectLst/>
                          <a:latin typeface="+mn-lt"/>
                        </a:rPr>
                        <a:t>I feel isolated in my program or lab, with few opportunities to network with Georgia Tech students beyond my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30068694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Attitudes Regarding School Experience – 2016 versus 2019</a:t>
            </a:r>
          </a:p>
        </p:txBody>
      </p:sp>
      <p:sp>
        <p:nvSpPr>
          <p:cNvPr id="5"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graphicFrame>
        <p:nvGraphicFramePr>
          <p:cNvPr id="6" name="Table 5">
            <a:extLst>
              <a:ext uri="{FF2B5EF4-FFF2-40B4-BE49-F238E27FC236}">
                <a16:creationId xmlns:a16="http://schemas.microsoft.com/office/drawing/2014/main" id="{9F6F6B12-7D85-4A4D-860F-BE665343433A}"/>
              </a:ext>
            </a:extLst>
          </p:cNvPr>
          <p:cNvGraphicFramePr>
            <a:graphicFrameLocks noGrp="1"/>
          </p:cNvGraphicFramePr>
          <p:nvPr>
            <p:extLst>
              <p:ext uri="{D42A27DB-BD31-4B8C-83A1-F6EECF244321}">
                <p14:modId xmlns:p14="http://schemas.microsoft.com/office/powerpoint/2010/main" val="1994512880"/>
              </p:ext>
            </p:extLst>
          </p:nvPr>
        </p:nvGraphicFramePr>
        <p:xfrm>
          <a:off x="241299" y="1397000"/>
          <a:ext cx="8686800" cy="2407920"/>
        </p:xfrm>
        <a:graphic>
          <a:graphicData uri="http://schemas.openxmlformats.org/drawingml/2006/table">
            <a:tbl>
              <a:tblPr firstRow="1" bandRow="1">
                <a:tableStyleId>{B301B821-A1FF-4177-AEE7-76D212191A09}</a:tableStyleId>
              </a:tblPr>
              <a:tblGrid>
                <a:gridCol w="3566160">
                  <a:extLst>
                    <a:ext uri="{9D8B030D-6E8A-4147-A177-3AD203B41FA5}">
                      <a16:colId xmlns:a16="http://schemas.microsoft.com/office/drawing/2014/main" val="20000"/>
                    </a:ext>
                  </a:extLst>
                </a:gridCol>
                <a:gridCol w="640080">
                  <a:extLst>
                    <a:ext uri="{9D8B030D-6E8A-4147-A177-3AD203B41FA5}">
                      <a16:colId xmlns:a16="http://schemas.microsoft.com/office/drawing/2014/main" val="20001"/>
                    </a:ext>
                  </a:extLst>
                </a:gridCol>
                <a:gridCol w="640080">
                  <a:extLst>
                    <a:ext uri="{9D8B030D-6E8A-4147-A177-3AD203B41FA5}">
                      <a16:colId xmlns:a16="http://schemas.microsoft.com/office/drawing/2014/main" val="2267576340"/>
                    </a:ext>
                  </a:extLst>
                </a:gridCol>
                <a:gridCol w="640080">
                  <a:extLst>
                    <a:ext uri="{9D8B030D-6E8A-4147-A177-3AD203B41FA5}">
                      <a16:colId xmlns:a16="http://schemas.microsoft.com/office/drawing/2014/main" val="20002"/>
                    </a:ext>
                  </a:extLst>
                </a:gridCol>
                <a:gridCol w="640080">
                  <a:extLst>
                    <a:ext uri="{9D8B030D-6E8A-4147-A177-3AD203B41FA5}">
                      <a16:colId xmlns:a16="http://schemas.microsoft.com/office/drawing/2014/main" val="3300066345"/>
                    </a:ext>
                  </a:extLst>
                </a:gridCol>
                <a:gridCol w="640080">
                  <a:extLst>
                    <a:ext uri="{9D8B030D-6E8A-4147-A177-3AD203B41FA5}">
                      <a16:colId xmlns:a16="http://schemas.microsoft.com/office/drawing/2014/main" val="3695304319"/>
                    </a:ext>
                  </a:extLst>
                </a:gridCol>
                <a:gridCol w="640080">
                  <a:extLst>
                    <a:ext uri="{9D8B030D-6E8A-4147-A177-3AD203B41FA5}">
                      <a16:colId xmlns:a16="http://schemas.microsoft.com/office/drawing/2014/main" val="1572587376"/>
                    </a:ext>
                  </a:extLst>
                </a:gridCol>
                <a:gridCol w="640080">
                  <a:extLst>
                    <a:ext uri="{9D8B030D-6E8A-4147-A177-3AD203B41FA5}">
                      <a16:colId xmlns:a16="http://schemas.microsoft.com/office/drawing/2014/main" val="20003"/>
                    </a:ext>
                  </a:extLst>
                </a:gridCol>
                <a:gridCol w="640080">
                  <a:extLst>
                    <a:ext uri="{9D8B030D-6E8A-4147-A177-3AD203B41FA5}">
                      <a16:colId xmlns:a16="http://schemas.microsoft.com/office/drawing/2014/main" val="3800236952"/>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74663707"/>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3028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800" b="0" i="0" u="none" strike="noStrike" dirty="0">
                          <a:solidFill>
                            <a:srgbClr val="000000"/>
                          </a:solidFill>
                          <a:effectLst/>
                          <a:latin typeface="+mn-lt"/>
                        </a:rPr>
                        <a:t>1277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l" fontAlgn="b"/>
                      <a:r>
                        <a:rPr lang="en-US" sz="1000" b="0" i="0" u="none" strike="noStrike" dirty="0">
                          <a:solidFill>
                            <a:srgbClr val="000000"/>
                          </a:solidFill>
                          <a:effectLst/>
                          <a:latin typeface="+mn-lt"/>
                        </a:rPr>
                        <a:t>I am optimistic about my post-graduation career prospects.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48640">
                <a:tc>
                  <a:txBody>
                    <a:bodyPr/>
                    <a:lstStyle/>
                    <a:p>
                      <a:pPr algn="l" fontAlgn="b"/>
                      <a:r>
                        <a:rPr lang="en-US" sz="1000" b="0" i="0" u="none" strike="noStrike" dirty="0">
                          <a:solidFill>
                            <a:srgbClr val="000000"/>
                          </a:solidFill>
                          <a:effectLst/>
                          <a:latin typeface="+mn-lt"/>
                        </a:rPr>
                        <a:t>I have enough good opportunities to participate in campus social events that are open to all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l" fontAlgn="b"/>
                      <a:r>
                        <a:rPr lang="en-US" sz="1000" b="0" i="0" u="none" strike="noStrike" dirty="0">
                          <a:solidFill>
                            <a:srgbClr val="000000"/>
                          </a:solidFill>
                          <a:effectLst/>
                          <a:latin typeface="+mn-lt"/>
                        </a:rPr>
                        <a:t>I feel isolated in my program or lab, with few opportunities to network with Georgia Tech students beyond my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13863597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Attitudes Regarding School Experience – Master’s</a:t>
            </a:r>
          </a:p>
        </p:txBody>
      </p:sp>
      <p:sp>
        <p:nvSpPr>
          <p:cNvPr id="5"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graphicFrame>
        <p:nvGraphicFramePr>
          <p:cNvPr id="7" name="Table 6">
            <a:extLst>
              <a:ext uri="{FF2B5EF4-FFF2-40B4-BE49-F238E27FC236}">
                <a16:creationId xmlns:a16="http://schemas.microsoft.com/office/drawing/2014/main" id="{F7C184CD-3054-7D41-A914-5D045C96962F}"/>
              </a:ext>
            </a:extLst>
          </p:cNvPr>
          <p:cNvGraphicFramePr>
            <a:graphicFrameLocks noGrp="1"/>
          </p:cNvGraphicFramePr>
          <p:nvPr>
            <p:extLst>
              <p:ext uri="{D42A27DB-BD31-4B8C-83A1-F6EECF244321}">
                <p14:modId xmlns:p14="http://schemas.microsoft.com/office/powerpoint/2010/main" val="1531810896"/>
              </p:ext>
            </p:extLst>
          </p:nvPr>
        </p:nvGraphicFramePr>
        <p:xfrm>
          <a:off x="93132" y="1397000"/>
          <a:ext cx="8961120" cy="298704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731520">
                <a:tc>
                  <a:txBody>
                    <a:bodyPr/>
                    <a:lstStyle/>
                    <a:p>
                      <a:pPr algn="l" fontAlgn="b"/>
                      <a:r>
                        <a:rPr lang="en-US" sz="1000" b="0" i="0" u="none" strike="noStrike" dirty="0">
                          <a:solidFill>
                            <a:srgbClr val="000000"/>
                          </a:solidFill>
                          <a:effectLst/>
                          <a:latin typeface="+mn-lt"/>
                        </a:rPr>
                        <a:t>I am optimistic about my post-graduation career prospects.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731520">
                <a:tc>
                  <a:txBody>
                    <a:bodyPr/>
                    <a:lstStyle/>
                    <a:p>
                      <a:pPr algn="l" fontAlgn="b"/>
                      <a:r>
                        <a:rPr lang="en-US" sz="1000" b="0" i="0" u="none" strike="noStrike" dirty="0">
                          <a:solidFill>
                            <a:srgbClr val="000000"/>
                          </a:solidFill>
                          <a:effectLst/>
                          <a:latin typeface="+mn-lt"/>
                        </a:rPr>
                        <a:t>I have enough good opportunities to participate in campus social events that are open to all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731520">
                <a:tc>
                  <a:txBody>
                    <a:bodyPr/>
                    <a:lstStyle/>
                    <a:p>
                      <a:pPr algn="l" fontAlgn="b"/>
                      <a:r>
                        <a:rPr lang="en-US" sz="1000" b="0" i="0" u="none" strike="noStrike" dirty="0">
                          <a:solidFill>
                            <a:srgbClr val="000000"/>
                          </a:solidFill>
                          <a:effectLst/>
                          <a:latin typeface="+mn-lt"/>
                        </a:rPr>
                        <a:t>I feel isolated in my program or lab, with few opportunities to network with Georgia Tech students beyond my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375648004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49" y="434975"/>
            <a:ext cx="8124825" cy="457200"/>
          </a:xfrm>
        </p:spPr>
        <p:txBody>
          <a:bodyPr/>
          <a:lstStyle/>
          <a:p>
            <a:r>
              <a:rPr lang="en-US" sz="1600" dirty="0">
                <a:latin typeface="Arial" charset="0"/>
              </a:rPr>
              <a:t>Attitudes Regarding School Experience – Master’s CAMPUS,  2016 vs 2019</a:t>
            </a:r>
          </a:p>
        </p:txBody>
      </p:sp>
      <p:sp>
        <p:nvSpPr>
          <p:cNvPr id="5"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graphicFrame>
        <p:nvGraphicFramePr>
          <p:cNvPr id="7" name="Table 6">
            <a:extLst>
              <a:ext uri="{FF2B5EF4-FFF2-40B4-BE49-F238E27FC236}">
                <a16:creationId xmlns:a16="http://schemas.microsoft.com/office/drawing/2014/main" id="{F7C184CD-3054-7D41-A914-5D045C96962F}"/>
              </a:ext>
            </a:extLst>
          </p:cNvPr>
          <p:cNvGraphicFramePr>
            <a:graphicFrameLocks noGrp="1"/>
          </p:cNvGraphicFramePr>
          <p:nvPr>
            <p:extLst>
              <p:ext uri="{D42A27DB-BD31-4B8C-83A1-F6EECF244321}">
                <p14:modId xmlns:p14="http://schemas.microsoft.com/office/powerpoint/2010/main" val="4292266981"/>
              </p:ext>
            </p:extLst>
          </p:nvPr>
        </p:nvGraphicFramePr>
        <p:xfrm>
          <a:off x="225484" y="1397000"/>
          <a:ext cx="8686800" cy="3261360"/>
        </p:xfrm>
        <a:graphic>
          <a:graphicData uri="http://schemas.openxmlformats.org/drawingml/2006/table">
            <a:tbl>
              <a:tblPr firstRow="1" bandRow="1">
                <a:tableStyleId>{B301B821-A1FF-4177-AEE7-76D212191A09}</a:tableStyleId>
              </a:tblPr>
              <a:tblGrid>
                <a:gridCol w="219456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457200">
                  <a:extLst>
                    <a:ext uri="{9D8B030D-6E8A-4147-A177-3AD203B41FA5}">
                      <a16:colId xmlns:a16="http://schemas.microsoft.com/office/drawing/2014/main" val="3395737603"/>
                    </a:ext>
                  </a:extLst>
                </a:gridCol>
                <a:gridCol w="457200">
                  <a:extLst>
                    <a:ext uri="{9D8B030D-6E8A-4147-A177-3AD203B41FA5}">
                      <a16:colId xmlns:a16="http://schemas.microsoft.com/office/drawing/2014/main" val="20002"/>
                    </a:ext>
                  </a:extLst>
                </a:gridCol>
                <a:gridCol w="457200">
                  <a:extLst>
                    <a:ext uri="{9D8B030D-6E8A-4147-A177-3AD203B41FA5}">
                      <a16:colId xmlns:a16="http://schemas.microsoft.com/office/drawing/2014/main" val="2185774607"/>
                    </a:ext>
                  </a:extLst>
                </a:gridCol>
                <a:gridCol w="457200">
                  <a:extLst>
                    <a:ext uri="{9D8B030D-6E8A-4147-A177-3AD203B41FA5}">
                      <a16:colId xmlns:a16="http://schemas.microsoft.com/office/drawing/2014/main" val="20003"/>
                    </a:ext>
                  </a:extLst>
                </a:gridCol>
                <a:gridCol w="457200">
                  <a:extLst>
                    <a:ext uri="{9D8B030D-6E8A-4147-A177-3AD203B41FA5}">
                      <a16:colId xmlns:a16="http://schemas.microsoft.com/office/drawing/2014/main" val="3678226479"/>
                    </a:ext>
                  </a:extLst>
                </a:gridCol>
                <a:gridCol w="457200">
                  <a:extLst>
                    <a:ext uri="{9D8B030D-6E8A-4147-A177-3AD203B41FA5}">
                      <a16:colId xmlns:a16="http://schemas.microsoft.com/office/drawing/2014/main" val="20004"/>
                    </a:ext>
                  </a:extLst>
                </a:gridCol>
                <a:gridCol w="457200">
                  <a:extLst>
                    <a:ext uri="{9D8B030D-6E8A-4147-A177-3AD203B41FA5}">
                      <a16:colId xmlns:a16="http://schemas.microsoft.com/office/drawing/2014/main" val="65399688"/>
                    </a:ext>
                  </a:extLst>
                </a:gridCol>
                <a:gridCol w="457200">
                  <a:extLst>
                    <a:ext uri="{9D8B030D-6E8A-4147-A177-3AD203B41FA5}">
                      <a16:colId xmlns:a16="http://schemas.microsoft.com/office/drawing/2014/main" val="20005"/>
                    </a:ext>
                  </a:extLst>
                </a:gridCol>
                <a:gridCol w="457200">
                  <a:extLst>
                    <a:ext uri="{9D8B030D-6E8A-4147-A177-3AD203B41FA5}">
                      <a16:colId xmlns:a16="http://schemas.microsoft.com/office/drawing/2014/main" val="4079854926"/>
                    </a:ext>
                  </a:extLst>
                </a:gridCol>
                <a:gridCol w="502920">
                  <a:extLst>
                    <a:ext uri="{9D8B030D-6E8A-4147-A177-3AD203B41FA5}">
                      <a16:colId xmlns:a16="http://schemas.microsoft.com/office/drawing/2014/main" val="20006"/>
                    </a:ext>
                  </a:extLst>
                </a:gridCol>
                <a:gridCol w="502920">
                  <a:extLst>
                    <a:ext uri="{9D8B030D-6E8A-4147-A177-3AD203B41FA5}">
                      <a16:colId xmlns:a16="http://schemas.microsoft.com/office/drawing/2014/main" val="3408192779"/>
                    </a:ext>
                  </a:extLst>
                </a:gridCol>
                <a:gridCol w="457200">
                  <a:extLst>
                    <a:ext uri="{9D8B030D-6E8A-4147-A177-3AD203B41FA5}">
                      <a16:colId xmlns:a16="http://schemas.microsoft.com/office/drawing/2014/main" val="20007"/>
                    </a:ext>
                  </a:extLst>
                </a:gridCol>
                <a:gridCol w="457200">
                  <a:extLst>
                    <a:ext uri="{9D8B030D-6E8A-4147-A177-3AD203B41FA5}">
                      <a16:colId xmlns:a16="http://schemas.microsoft.com/office/drawing/2014/main" val="271350689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2016</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2019</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2016</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2019</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2016</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2019</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2016</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2019</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2016</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2019</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2016</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2019</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2016</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1" dirty="0">
                          <a:solidFill>
                            <a:schemeClr val="tx1"/>
                          </a:solidFill>
                          <a:latin typeface="+mn-lt"/>
                        </a:rPr>
                        <a:t>2019</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1277</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182</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180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71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59</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822960">
                <a:tc>
                  <a:txBody>
                    <a:bodyPr/>
                    <a:lstStyle/>
                    <a:p>
                      <a:pPr algn="l" fontAlgn="b"/>
                      <a:r>
                        <a:rPr lang="en-US" sz="1000" b="0" i="0" u="none" strike="noStrike" dirty="0">
                          <a:solidFill>
                            <a:srgbClr val="000000"/>
                          </a:solidFill>
                          <a:effectLst/>
                          <a:latin typeface="+mn-lt"/>
                        </a:rPr>
                        <a:t>I am optimistic about my post-graduation career prospects.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822960">
                <a:tc>
                  <a:txBody>
                    <a:bodyPr/>
                    <a:lstStyle/>
                    <a:p>
                      <a:pPr algn="l" fontAlgn="b"/>
                      <a:r>
                        <a:rPr lang="en-US" sz="1000" b="0" i="0" u="none" strike="noStrike" dirty="0">
                          <a:solidFill>
                            <a:srgbClr val="000000"/>
                          </a:solidFill>
                          <a:effectLst/>
                          <a:latin typeface="+mn-lt"/>
                        </a:rPr>
                        <a:t>I have enough good opportunities to participate in campus social events that are open to all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822960">
                <a:tc>
                  <a:txBody>
                    <a:bodyPr/>
                    <a:lstStyle/>
                    <a:p>
                      <a:pPr algn="l" fontAlgn="b"/>
                      <a:r>
                        <a:rPr lang="en-US" sz="1000" b="0" i="0" u="none" strike="noStrike" dirty="0">
                          <a:solidFill>
                            <a:srgbClr val="000000"/>
                          </a:solidFill>
                          <a:effectLst/>
                          <a:latin typeface="+mn-lt"/>
                        </a:rPr>
                        <a:t>I feel isolated in my program or lab, with few opportunities to network with Georgia Tech students beyond my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54872941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Attitudes Regarding School Experience – Ph.D</a:t>
            </a:r>
          </a:p>
        </p:txBody>
      </p:sp>
      <p:sp>
        <p:nvSpPr>
          <p:cNvPr id="5"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graphicFrame>
        <p:nvGraphicFramePr>
          <p:cNvPr id="6" name="Table 5">
            <a:extLst>
              <a:ext uri="{FF2B5EF4-FFF2-40B4-BE49-F238E27FC236}">
                <a16:creationId xmlns:a16="http://schemas.microsoft.com/office/drawing/2014/main" id="{7BCF66C9-358A-1247-8856-2D9A99AE2597}"/>
              </a:ext>
            </a:extLst>
          </p:cNvPr>
          <p:cNvGraphicFramePr>
            <a:graphicFrameLocks noGrp="1"/>
          </p:cNvGraphicFramePr>
          <p:nvPr>
            <p:extLst>
              <p:ext uri="{D42A27DB-BD31-4B8C-83A1-F6EECF244321}">
                <p14:modId xmlns:p14="http://schemas.microsoft.com/office/powerpoint/2010/main" val="1907852786"/>
              </p:ext>
            </p:extLst>
          </p:nvPr>
        </p:nvGraphicFramePr>
        <p:xfrm>
          <a:off x="118532" y="1397000"/>
          <a:ext cx="8915418" cy="246888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640080">
                <a:tc>
                  <a:txBody>
                    <a:bodyPr/>
                    <a:lstStyle/>
                    <a:p>
                      <a:pPr algn="l" fontAlgn="b"/>
                      <a:r>
                        <a:rPr lang="en-US" sz="1000" b="0" i="0" u="none" strike="noStrike" dirty="0">
                          <a:solidFill>
                            <a:srgbClr val="000000"/>
                          </a:solidFill>
                          <a:effectLst/>
                          <a:latin typeface="+mn-lt"/>
                        </a:rPr>
                        <a:t>I am optimistic about my post-graduation career prospects.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40080">
                <a:tc>
                  <a:txBody>
                    <a:bodyPr/>
                    <a:lstStyle/>
                    <a:p>
                      <a:pPr algn="l" fontAlgn="b"/>
                      <a:r>
                        <a:rPr lang="en-US" sz="1000" b="0" i="0" u="none" strike="noStrike" dirty="0">
                          <a:solidFill>
                            <a:srgbClr val="000000"/>
                          </a:solidFill>
                          <a:effectLst/>
                          <a:latin typeface="+mn-lt"/>
                        </a:rPr>
                        <a:t>I have enough good opportunities to participate in campus social events that are open to all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640080">
                <a:tc>
                  <a:txBody>
                    <a:bodyPr/>
                    <a:lstStyle/>
                    <a:p>
                      <a:pPr algn="l" fontAlgn="b"/>
                      <a:r>
                        <a:rPr lang="en-US" sz="1000" b="0" i="0" u="none" strike="noStrike" dirty="0">
                          <a:solidFill>
                            <a:srgbClr val="000000"/>
                          </a:solidFill>
                          <a:effectLst/>
                          <a:latin typeface="+mn-lt"/>
                        </a:rPr>
                        <a:t>I feel isolated in my program or lab, with few opportunities to network with Georgia Tech students beyond my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1137274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552450" y="447675"/>
            <a:ext cx="7965908" cy="457200"/>
          </a:xfrm>
        </p:spPr>
        <p:txBody>
          <a:bodyPr/>
          <a:lstStyle/>
          <a:p>
            <a:r>
              <a:rPr lang="en-US" dirty="0">
                <a:latin typeface="Arial" charset="0"/>
              </a:rPr>
              <a:t>Impact of Key Metrics on Loyalty (Likelihood to Recommend)</a:t>
            </a:r>
          </a:p>
        </p:txBody>
      </p:sp>
      <p:sp>
        <p:nvSpPr>
          <p:cNvPr id="12293" name="Text Box 5"/>
          <p:cNvSpPr txBox="1">
            <a:spLocks noChangeArrowheads="1"/>
          </p:cNvSpPr>
          <p:nvPr/>
        </p:nvSpPr>
        <p:spPr bwMode="auto">
          <a:xfrm>
            <a:off x="19050" y="632577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nchor="b">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quality of your graduate student experience within your program of study, considering both academic and non-academic aspects. 1=Poor, 10=Excellent  </a:t>
            </a:r>
            <a:br>
              <a:rPr lang="en-US" sz="800" dirty="0"/>
            </a:br>
            <a:r>
              <a:rPr lang="en-US" sz="800" dirty="0"/>
              <a:t>Q.	How likely are you to recommend your program of study at Georgia Tech to a qualified prospective graduate student? 1=Extremely Unlikely, 10=Extremely Likely.</a:t>
            </a:r>
          </a:p>
        </p:txBody>
      </p:sp>
      <p:graphicFrame>
        <p:nvGraphicFramePr>
          <p:cNvPr id="7" name="Chart 6" descr="Bar chart of impact of quality of grad student experience within program of study on likely to recommend for master's campus students. Those who rated the grad student experience as high quality were more likely to give high ratings for likeliness to recommend."/>
          <p:cNvGraphicFramePr/>
          <p:nvPr>
            <p:extLst>
              <p:ext uri="{D42A27DB-BD31-4B8C-83A1-F6EECF244321}">
                <p14:modId xmlns:p14="http://schemas.microsoft.com/office/powerpoint/2010/main" val="298861077"/>
              </p:ext>
            </p:extLst>
          </p:nvPr>
        </p:nvGraphicFramePr>
        <p:xfrm>
          <a:off x="291084" y="1054100"/>
          <a:ext cx="2883916" cy="50038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descr="Bar chart of impact of quality of grad student experience within program of study on likely to recommend for master's online students. Those who rated the grad student experience as high quality were more likely to give high ratings for likeliness to recommend.">
            <a:extLst>
              <a:ext uri="{FF2B5EF4-FFF2-40B4-BE49-F238E27FC236}">
                <a16:creationId xmlns:a16="http://schemas.microsoft.com/office/drawing/2014/main" id="{822D037A-1867-C74A-BA2F-D95153E897AE}"/>
              </a:ext>
            </a:extLst>
          </p:cNvPr>
          <p:cNvGraphicFramePr/>
          <p:nvPr>
            <p:extLst>
              <p:ext uri="{D42A27DB-BD31-4B8C-83A1-F6EECF244321}">
                <p14:modId xmlns:p14="http://schemas.microsoft.com/office/powerpoint/2010/main" val="2893919472"/>
              </p:ext>
            </p:extLst>
          </p:nvPr>
        </p:nvGraphicFramePr>
        <p:xfrm>
          <a:off x="3135884" y="1054100"/>
          <a:ext cx="2883916" cy="50038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Chart 8" descr="Bar chart of impact of quality of grad student experience within program of study on likely to recommend for PhD students. Those who rated the grad student experience as high quality were more likely to give high ratings for likeliness to recommend.">
            <a:extLst>
              <a:ext uri="{FF2B5EF4-FFF2-40B4-BE49-F238E27FC236}">
                <a16:creationId xmlns:a16="http://schemas.microsoft.com/office/drawing/2014/main" id="{C10126DF-67D8-5240-89B6-70565B9D4E3F}"/>
              </a:ext>
            </a:extLst>
          </p:cNvPr>
          <p:cNvGraphicFramePr/>
          <p:nvPr>
            <p:extLst>
              <p:ext uri="{D42A27DB-BD31-4B8C-83A1-F6EECF244321}">
                <p14:modId xmlns:p14="http://schemas.microsoft.com/office/powerpoint/2010/main" val="3349711476"/>
              </p:ext>
            </p:extLst>
          </p:nvPr>
        </p:nvGraphicFramePr>
        <p:xfrm>
          <a:off x="6006084" y="1054100"/>
          <a:ext cx="2883916" cy="5003800"/>
        </p:xfrm>
        <a:graphic>
          <a:graphicData uri="http://schemas.openxmlformats.org/drawingml/2006/chart">
            <c:chart xmlns:c="http://schemas.openxmlformats.org/drawingml/2006/chart" xmlns:r="http://schemas.openxmlformats.org/officeDocument/2006/relationships" r:id="rId5"/>
          </a:graphicData>
        </a:graphic>
      </p:graphicFrame>
      <p:sp>
        <p:nvSpPr>
          <p:cNvPr id="2" name="TextBox 1">
            <a:extLst>
              <a:ext uri="{FF2B5EF4-FFF2-40B4-BE49-F238E27FC236}">
                <a16:creationId xmlns:a16="http://schemas.microsoft.com/office/drawing/2014/main" id="{4495315E-5BE3-BF43-824D-54A396214D1C}"/>
              </a:ext>
            </a:extLst>
          </p:cNvPr>
          <p:cNvSpPr txBox="1"/>
          <p:nvPr/>
        </p:nvSpPr>
        <p:spPr>
          <a:xfrm>
            <a:off x="7471611" y="1961146"/>
            <a:ext cx="1466517" cy="707886"/>
          </a:xfrm>
          <a:prstGeom prst="rect">
            <a:avLst/>
          </a:prstGeom>
          <a:solidFill>
            <a:srgbClr val="FFFF00"/>
          </a:solidFill>
          <a:ln w="12700">
            <a:solidFill>
              <a:schemeClr val="tx1"/>
            </a:solidFill>
          </a:ln>
        </p:spPr>
        <p:txBody>
          <a:bodyPr wrap="square" rtlCol="0" anchor="ctr" anchorCtr="0">
            <a:spAutoFit/>
          </a:bodyPr>
          <a:lstStyle/>
          <a:p>
            <a:r>
              <a:rPr lang="en-US" sz="1000" dirty="0"/>
              <a:t>Important to receive a rating of 8 or higher for Quality of Experience with Program of Study.</a:t>
            </a:r>
          </a:p>
        </p:txBody>
      </p:sp>
    </p:spTree>
    <p:extLst>
      <p:ext uri="{BB962C8B-B14F-4D97-AF65-F5344CB8AC3E}">
        <p14:creationId xmlns:p14="http://schemas.microsoft.com/office/powerpoint/2010/main" val="1731488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Attitudes Regarding School Experience – Ph.D, 2016 vs 2019</a:t>
            </a:r>
          </a:p>
        </p:txBody>
      </p:sp>
      <p:sp>
        <p:nvSpPr>
          <p:cNvPr id="5"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graphicFrame>
        <p:nvGraphicFramePr>
          <p:cNvPr id="6" name="Table 5">
            <a:extLst>
              <a:ext uri="{FF2B5EF4-FFF2-40B4-BE49-F238E27FC236}">
                <a16:creationId xmlns:a16="http://schemas.microsoft.com/office/drawing/2014/main" id="{7BCF66C9-358A-1247-8856-2D9A99AE2597}"/>
              </a:ext>
            </a:extLst>
          </p:cNvPr>
          <p:cNvGraphicFramePr>
            <a:graphicFrameLocks noGrp="1"/>
          </p:cNvGraphicFramePr>
          <p:nvPr>
            <p:extLst>
              <p:ext uri="{D42A27DB-BD31-4B8C-83A1-F6EECF244321}">
                <p14:modId xmlns:p14="http://schemas.microsoft.com/office/powerpoint/2010/main" val="2328002965"/>
              </p:ext>
            </p:extLst>
          </p:nvPr>
        </p:nvGraphicFramePr>
        <p:xfrm>
          <a:off x="118532" y="1397000"/>
          <a:ext cx="8686800" cy="3230880"/>
        </p:xfrm>
        <a:graphic>
          <a:graphicData uri="http://schemas.openxmlformats.org/drawingml/2006/table">
            <a:tbl>
              <a:tblPr firstRow="1" bandRow="1">
                <a:tableStyleId>{B301B821-A1FF-4177-AEE7-76D212191A09}</a:tableStyleId>
              </a:tblPr>
              <a:tblGrid>
                <a:gridCol w="219456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457200">
                  <a:extLst>
                    <a:ext uri="{9D8B030D-6E8A-4147-A177-3AD203B41FA5}">
                      <a16:colId xmlns:a16="http://schemas.microsoft.com/office/drawing/2014/main" val="2205972009"/>
                    </a:ext>
                  </a:extLst>
                </a:gridCol>
                <a:gridCol w="457200">
                  <a:extLst>
                    <a:ext uri="{9D8B030D-6E8A-4147-A177-3AD203B41FA5}">
                      <a16:colId xmlns:a16="http://schemas.microsoft.com/office/drawing/2014/main" val="20002"/>
                    </a:ext>
                  </a:extLst>
                </a:gridCol>
                <a:gridCol w="457200">
                  <a:extLst>
                    <a:ext uri="{9D8B030D-6E8A-4147-A177-3AD203B41FA5}">
                      <a16:colId xmlns:a16="http://schemas.microsoft.com/office/drawing/2014/main" val="3151618323"/>
                    </a:ext>
                  </a:extLst>
                </a:gridCol>
                <a:gridCol w="457200">
                  <a:extLst>
                    <a:ext uri="{9D8B030D-6E8A-4147-A177-3AD203B41FA5}">
                      <a16:colId xmlns:a16="http://schemas.microsoft.com/office/drawing/2014/main" val="20003"/>
                    </a:ext>
                  </a:extLst>
                </a:gridCol>
                <a:gridCol w="457200">
                  <a:extLst>
                    <a:ext uri="{9D8B030D-6E8A-4147-A177-3AD203B41FA5}">
                      <a16:colId xmlns:a16="http://schemas.microsoft.com/office/drawing/2014/main" val="2413406377"/>
                    </a:ext>
                  </a:extLst>
                </a:gridCol>
                <a:gridCol w="457200">
                  <a:extLst>
                    <a:ext uri="{9D8B030D-6E8A-4147-A177-3AD203B41FA5}">
                      <a16:colId xmlns:a16="http://schemas.microsoft.com/office/drawing/2014/main" val="20004"/>
                    </a:ext>
                  </a:extLst>
                </a:gridCol>
                <a:gridCol w="457200">
                  <a:extLst>
                    <a:ext uri="{9D8B030D-6E8A-4147-A177-3AD203B41FA5}">
                      <a16:colId xmlns:a16="http://schemas.microsoft.com/office/drawing/2014/main" val="3313211399"/>
                    </a:ext>
                  </a:extLst>
                </a:gridCol>
                <a:gridCol w="457200">
                  <a:extLst>
                    <a:ext uri="{9D8B030D-6E8A-4147-A177-3AD203B41FA5}">
                      <a16:colId xmlns:a16="http://schemas.microsoft.com/office/drawing/2014/main" val="20005"/>
                    </a:ext>
                  </a:extLst>
                </a:gridCol>
                <a:gridCol w="457200">
                  <a:extLst>
                    <a:ext uri="{9D8B030D-6E8A-4147-A177-3AD203B41FA5}">
                      <a16:colId xmlns:a16="http://schemas.microsoft.com/office/drawing/2014/main" val="323640195"/>
                    </a:ext>
                  </a:extLst>
                </a:gridCol>
                <a:gridCol w="502920">
                  <a:extLst>
                    <a:ext uri="{9D8B030D-6E8A-4147-A177-3AD203B41FA5}">
                      <a16:colId xmlns:a16="http://schemas.microsoft.com/office/drawing/2014/main" val="20006"/>
                    </a:ext>
                  </a:extLst>
                </a:gridCol>
                <a:gridCol w="502920">
                  <a:extLst>
                    <a:ext uri="{9D8B030D-6E8A-4147-A177-3AD203B41FA5}">
                      <a16:colId xmlns:a16="http://schemas.microsoft.com/office/drawing/2014/main" val="2459863399"/>
                    </a:ext>
                  </a:extLst>
                </a:gridCol>
                <a:gridCol w="457200">
                  <a:extLst>
                    <a:ext uri="{9D8B030D-6E8A-4147-A177-3AD203B41FA5}">
                      <a16:colId xmlns:a16="http://schemas.microsoft.com/office/drawing/2014/main" val="20007"/>
                    </a:ext>
                  </a:extLst>
                </a:gridCol>
                <a:gridCol w="457200">
                  <a:extLst>
                    <a:ext uri="{9D8B030D-6E8A-4147-A177-3AD203B41FA5}">
                      <a16:colId xmlns:a16="http://schemas.microsoft.com/office/drawing/2014/main" val="88743137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979406"/>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1081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386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822960">
                <a:tc>
                  <a:txBody>
                    <a:bodyPr/>
                    <a:lstStyle/>
                    <a:p>
                      <a:pPr algn="l" fontAlgn="b"/>
                      <a:r>
                        <a:rPr lang="en-US" sz="1000" b="0" i="0" u="none" strike="noStrike" dirty="0">
                          <a:solidFill>
                            <a:srgbClr val="000000"/>
                          </a:solidFill>
                          <a:effectLst/>
                          <a:latin typeface="+mn-lt"/>
                        </a:rPr>
                        <a:t>I am optimistic about my post-graduation career prospects.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822960">
                <a:tc>
                  <a:txBody>
                    <a:bodyPr/>
                    <a:lstStyle/>
                    <a:p>
                      <a:pPr algn="l" fontAlgn="b"/>
                      <a:r>
                        <a:rPr lang="en-US" sz="1000" b="0" i="0" u="none" strike="noStrike" dirty="0">
                          <a:solidFill>
                            <a:srgbClr val="000000"/>
                          </a:solidFill>
                          <a:effectLst/>
                          <a:latin typeface="+mn-lt"/>
                        </a:rPr>
                        <a:t>I have enough good opportunities to participate in campus social events that are open to all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822960">
                <a:tc>
                  <a:txBody>
                    <a:bodyPr/>
                    <a:lstStyle/>
                    <a:p>
                      <a:pPr algn="l" fontAlgn="b"/>
                      <a:r>
                        <a:rPr lang="en-US" sz="1000" b="0" i="0" u="none" strike="noStrike" dirty="0">
                          <a:solidFill>
                            <a:srgbClr val="000000"/>
                          </a:solidFill>
                          <a:effectLst/>
                          <a:latin typeface="+mn-lt"/>
                        </a:rPr>
                        <a:t>I feel isolated in my program or lab, with few opportunities to network with Georgia Tech students beyond my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60945600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UNDERSTANDING STRESS</a:t>
            </a:r>
          </a:p>
        </p:txBody>
      </p:sp>
    </p:spTree>
    <p:extLst>
      <p:ext uri="{BB962C8B-B14F-4D97-AF65-F5344CB8AC3E}">
        <p14:creationId xmlns:p14="http://schemas.microsoft.com/office/powerpoint/2010/main" val="14022799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Understanding Stress – All Students</a:t>
            </a:r>
          </a:p>
        </p:txBody>
      </p:sp>
      <p:graphicFrame>
        <p:nvGraphicFramePr>
          <p:cNvPr id="7" name="Chart 6" descr="Chart of levels of stress for various areas for all students. The area ranked highest for stress is the Ph.D. qualifying exams, and the lowest-ranked stress factor is relationship with principal thesis/guided project advisor."/>
          <p:cNvGraphicFramePr/>
          <p:nvPr>
            <p:extLst>
              <p:ext uri="{D42A27DB-BD31-4B8C-83A1-F6EECF244321}">
                <p14:modId xmlns:p14="http://schemas.microsoft.com/office/powerpoint/2010/main" val="63065504"/>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6248395"/>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During their graduate student years, many students sometimes experience frustrations that contribute to personal stress. Please rate the level of stress, if any, that you have</a:t>
            </a:r>
            <a:br>
              <a:rPr lang="en-US" sz="800" dirty="0"/>
            </a:br>
            <a:r>
              <a:rPr lang="en-US" sz="800" dirty="0"/>
              <a:t>	experienced in each of the following areas while a graduate student at Georgia Tech.  If an area is not relevant to your Masters or Ph.D. program, select “N/A”.</a:t>
            </a:r>
            <a:br>
              <a:rPr lang="en-US" sz="800" dirty="0"/>
            </a:br>
            <a:r>
              <a:rPr lang="en-US" sz="800" dirty="0"/>
              <a:t>	1=No Stress At All, 10=Extremely High Stress</a:t>
            </a:r>
          </a:p>
        </p:txBody>
      </p:sp>
    </p:spTree>
    <p:extLst>
      <p:ext uri="{BB962C8B-B14F-4D97-AF65-F5344CB8AC3E}">
        <p14:creationId xmlns:p14="http://schemas.microsoft.com/office/powerpoint/2010/main" val="347707967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Understanding Stress – All Students</a:t>
            </a:r>
          </a:p>
        </p:txBody>
      </p:sp>
      <p:graphicFrame>
        <p:nvGraphicFramePr>
          <p:cNvPr id="7" name="Chart 6" descr="Chart of levels of stress for various areas for all students. Majority of students indicated that the factors were not stressful. The lowest-ranked stress factor is campus safety."/>
          <p:cNvGraphicFramePr/>
          <p:nvPr>
            <p:extLst>
              <p:ext uri="{D42A27DB-BD31-4B8C-83A1-F6EECF244321}">
                <p14:modId xmlns:p14="http://schemas.microsoft.com/office/powerpoint/2010/main" val="1009434054"/>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6248395"/>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During their graduate student years, many students sometimes experience frustrations that contribute to personal stress. Please rate the level of stress, if any, that you have</a:t>
            </a:r>
            <a:br>
              <a:rPr lang="en-US" sz="800" dirty="0"/>
            </a:br>
            <a:r>
              <a:rPr lang="en-US" sz="800" dirty="0"/>
              <a:t>	experienced in each of the following areas while a graduate student at Georgia Tech.  If an area is not relevant to your Masters or Ph.D. program, select “N/A”.</a:t>
            </a:r>
            <a:br>
              <a:rPr lang="en-US" sz="800" dirty="0"/>
            </a:br>
            <a:r>
              <a:rPr lang="en-US" sz="800" dirty="0"/>
              <a:t>	1=No Stress At All, 10=Extremely High Stress</a:t>
            </a:r>
          </a:p>
        </p:txBody>
      </p:sp>
    </p:spTree>
    <p:extLst>
      <p:ext uri="{BB962C8B-B14F-4D97-AF65-F5344CB8AC3E}">
        <p14:creationId xmlns:p14="http://schemas.microsoft.com/office/powerpoint/2010/main" val="118405478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a:t>
            </a:r>
          </a:p>
        </p:txBody>
      </p:sp>
      <p:sp>
        <p:nvSpPr>
          <p:cNvPr id="6" name="Text Box 7"/>
          <p:cNvSpPr txBox="1">
            <a:spLocks noChangeArrowheads="1"/>
          </p:cNvSpPr>
          <p:nvPr/>
        </p:nvSpPr>
        <p:spPr bwMode="auto">
          <a:xfrm>
            <a:off x="19050" y="6248395"/>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During their graduate student years, many students sometimes experience frustrations that contribute to personal stress. Please rate the level of stress, if any, that you have</a:t>
            </a:r>
            <a:br>
              <a:rPr lang="en-US" sz="800" dirty="0"/>
            </a:br>
            <a:r>
              <a:rPr lang="en-US" sz="800" dirty="0"/>
              <a:t>	experienced in each of the following areas while a graduate student at Georgia Tech.  If an area is not relevant to your Masters or Ph.D. program, select “N/A”.</a:t>
            </a:r>
            <a:br>
              <a:rPr lang="en-US" sz="800" dirty="0"/>
            </a:br>
            <a:r>
              <a:rPr lang="en-US" sz="800" dirty="0"/>
              <a:t>	1=No Stress At All, 10=Extremely High Stress</a:t>
            </a:r>
          </a:p>
        </p:txBody>
      </p:sp>
      <p:graphicFrame>
        <p:nvGraphicFramePr>
          <p:cNvPr id="5" name="Table 4">
            <a:extLst>
              <a:ext uri="{FF2B5EF4-FFF2-40B4-BE49-F238E27FC236}">
                <a16:creationId xmlns:a16="http://schemas.microsoft.com/office/drawing/2014/main" id="{2F26000F-1874-BD45-A503-43EE5CD82B7A}"/>
              </a:ext>
            </a:extLst>
          </p:cNvPr>
          <p:cNvGraphicFramePr>
            <a:graphicFrameLocks noGrp="1"/>
          </p:cNvGraphicFramePr>
          <p:nvPr>
            <p:extLst>
              <p:ext uri="{D42A27DB-BD31-4B8C-83A1-F6EECF244321}">
                <p14:modId xmlns:p14="http://schemas.microsoft.com/office/powerpoint/2010/main" val="3312337673"/>
              </p:ext>
            </p:extLst>
          </p:nvPr>
        </p:nvGraphicFramePr>
        <p:xfrm>
          <a:off x="241299" y="1397000"/>
          <a:ext cx="8686800" cy="4581144"/>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2024">
                <a:tc>
                  <a:txBody>
                    <a:bodyPr/>
                    <a:lstStyle/>
                    <a:p>
                      <a:pPr algn="l" fontAlgn="b"/>
                      <a:r>
                        <a:rPr lang="en-US" sz="1000" b="0" i="0" u="none" strike="noStrike" dirty="0">
                          <a:solidFill>
                            <a:srgbClr val="000000"/>
                          </a:solidFill>
                          <a:effectLst/>
                          <a:latin typeface="+mn-lt"/>
                        </a:rPr>
                        <a:t>Ph.D. qualifying exams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2024">
                <a:tc>
                  <a:txBody>
                    <a:bodyPr/>
                    <a:lstStyle/>
                    <a:p>
                      <a:pPr algn="l" fontAlgn="b"/>
                      <a:r>
                        <a:rPr lang="en-US" sz="1000" b="0" i="0" u="none" strike="noStrike" dirty="0">
                          <a:solidFill>
                            <a:srgbClr val="000000"/>
                          </a:solidFill>
                          <a:effectLst/>
                          <a:latin typeface="+mn-lt"/>
                        </a:rPr>
                        <a:t>Establishing a healthy work/life balance</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3100870"/>
                  </a:ext>
                </a:extLst>
              </a:tr>
              <a:tr h="192024">
                <a:tc>
                  <a:txBody>
                    <a:bodyPr/>
                    <a:lstStyle/>
                    <a:p>
                      <a:pPr algn="l" fontAlgn="b"/>
                      <a:r>
                        <a:rPr lang="en-US" sz="1000" b="0" i="0" u="none" strike="noStrike" dirty="0">
                          <a:solidFill>
                            <a:srgbClr val="000000"/>
                          </a:solidFill>
                          <a:effectLst/>
                          <a:latin typeface="+mn-lt"/>
                        </a:rPr>
                        <a:t>Academics (workload, rigor, classroom experiences, interactions with faculty)</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91429129"/>
                  </a:ext>
                </a:extLst>
              </a:tr>
              <a:tr h="192024">
                <a:tc>
                  <a:txBody>
                    <a:bodyPr/>
                    <a:lstStyle/>
                    <a:p>
                      <a:pPr algn="l" fontAlgn="b"/>
                      <a:r>
                        <a:rPr lang="en-US" sz="1000" b="0" i="0" u="none" strike="noStrike" dirty="0">
                          <a:solidFill>
                            <a:srgbClr val="000000"/>
                          </a:solidFill>
                          <a:effectLst/>
                          <a:latin typeface="+mn-lt"/>
                        </a:rPr>
                        <a:t>Finding employment opportunities or internships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2024">
                <a:tc>
                  <a:txBody>
                    <a:bodyPr/>
                    <a:lstStyle/>
                    <a:p>
                      <a:pPr algn="l" fontAlgn="b"/>
                      <a:r>
                        <a:rPr lang="en-US" sz="1000" b="0" i="0" u="none" strike="noStrike" dirty="0">
                          <a:solidFill>
                            <a:srgbClr val="000000"/>
                          </a:solidFill>
                          <a:effectLst/>
                          <a:latin typeface="+mn-lt"/>
                        </a:rPr>
                        <a:t>Finances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92024">
                <a:tc>
                  <a:txBody>
                    <a:bodyPr/>
                    <a:lstStyle/>
                    <a:p>
                      <a:pPr algn="l" fontAlgn="b"/>
                      <a:r>
                        <a:rPr lang="en-US" sz="1000" b="0" i="0" u="none" strike="noStrike" dirty="0">
                          <a:solidFill>
                            <a:srgbClr val="000000"/>
                          </a:solidFill>
                          <a:effectLst/>
                          <a:latin typeface="+mn-lt"/>
                        </a:rPr>
                        <a:t>Emotional health</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2024">
                <a:tc>
                  <a:txBody>
                    <a:bodyPr/>
                    <a:lstStyle/>
                    <a:p>
                      <a:pPr algn="l" fontAlgn="b"/>
                      <a:r>
                        <a:rPr lang="en-US" sz="1000" b="0" i="0" u="none" strike="noStrike" dirty="0">
                          <a:solidFill>
                            <a:srgbClr val="000000"/>
                          </a:solidFill>
                          <a:effectLst/>
                          <a:latin typeface="+mn-lt"/>
                        </a:rPr>
                        <a:t>Employment responsibilities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92024">
                <a:tc>
                  <a:txBody>
                    <a:bodyPr/>
                    <a:lstStyle/>
                    <a:p>
                      <a:pPr algn="l" fontAlgn="b"/>
                      <a:r>
                        <a:rPr lang="en-US" sz="1000" b="0" i="0" u="none" strike="noStrike" dirty="0">
                          <a:solidFill>
                            <a:srgbClr val="000000"/>
                          </a:solidFill>
                          <a:effectLst/>
                          <a:latin typeface="+mn-lt"/>
                        </a:rPr>
                        <a:t>Georgia Tech responsibilities related to obtaining funding (teaching, research, etc.)</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92024">
                <a:tc>
                  <a:txBody>
                    <a:bodyPr/>
                    <a:lstStyle/>
                    <a:p>
                      <a:pPr algn="l" fontAlgn="b"/>
                      <a:r>
                        <a:rPr lang="en-US" sz="1000" b="0" i="0" u="none" strike="noStrike" dirty="0">
                          <a:solidFill>
                            <a:srgbClr val="000000"/>
                          </a:solidFill>
                          <a:effectLst/>
                          <a:latin typeface="+mn-lt"/>
                        </a:rPr>
                        <a:t>Family responsibilities/issues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56802629"/>
                  </a:ext>
                </a:extLst>
              </a:tr>
              <a:tr h="192024">
                <a:tc>
                  <a:txBody>
                    <a:bodyPr/>
                    <a:lstStyle/>
                    <a:p>
                      <a:pPr algn="l" fontAlgn="b"/>
                      <a:r>
                        <a:rPr lang="en-US" sz="1000" b="0" i="0" u="none" strike="noStrike" dirty="0">
                          <a:solidFill>
                            <a:srgbClr val="000000"/>
                          </a:solidFill>
                          <a:effectLst/>
                          <a:latin typeface="+mn-lt"/>
                        </a:rPr>
                        <a:t>Physical health</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1777512"/>
                  </a:ext>
                </a:extLst>
              </a:tr>
              <a:tr h="192024">
                <a:tc>
                  <a:txBody>
                    <a:bodyPr/>
                    <a:lstStyle/>
                    <a:p>
                      <a:pPr algn="l" fontAlgn="b"/>
                      <a:r>
                        <a:rPr lang="en-US" sz="1000" b="0" i="0" u="none" strike="noStrike" dirty="0">
                          <a:solidFill>
                            <a:srgbClr val="000000"/>
                          </a:solidFill>
                          <a:effectLst/>
                          <a:latin typeface="+mn-lt"/>
                        </a:rPr>
                        <a:t>Relationship with principal thesis / guided project advisor</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64243234"/>
                  </a:ext>
                </a:extLst>
              </a:tr>
              <a:tr h="192024">
                <a:tc>
                  <a:txBody>
                    <a:bodyPr/>
                    <a:lstStyle/>
                    <a:p>
                      <a:pPr algn="l" fontAlgn="b"/>
                      <a:r>
                        <a:rPr lang="en-US" sz="1000" b="0" i="0" u="none" strike="noStrike" dirty="0">
                          <a:solidFill>
                            <a:srgbClr val="000000"/>
                          </a:solidFill>
                          <a:effectLst/>
                          <a:latin typeface="+mn-lt"/>
                        </a:rPr>
                        <a:t>Personal romantic relationships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35175100"/>
                  </a:ext>
                </a:extLst>
              </a:tr>
              <a:tr h="192024">
                <a:tc>
                  <a:txBody>
                    <a:bodyPr/>
                    <a:lstStyle/>
                    <a:p>
                      <a:pPr algn="l" fontAlgn="b"/>
                      <a:r>
                        <a:rPr lang="en-US" sz="1000" b="0" i="0" u="none" strike="noStrike" dirty="0">
                          <a:solidFill>
                            <a:srgbClr val="000000"/>
                          </a:solidFill>
                          <a:effectLst/>
                          <a:latin typeface="+mn-lt"/>
                        </a:rPr>
                        <a:t>Finding career mentoring support</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1618402"/>
                  </a:ext>
                </a:extLst>
              </a:tr>
              <a:tr h="192024">
                <a:tc>
                  <a:txBody>
                    <a:bodyPr/>
                    <a:lstStyle/>
                    <a:p>
                      <a:pPr algn="l" fontAlgn="b"/>
                      <a:r>
                        <a:rPr lang="en-US" sz="1000" b="0" i="0" u="none" strike="noStrike" dirty="0">
                          <a:solidFill>
                            <a:srgbClr val="000000"/>
                          </a:solidFill>
                          <a:effectLst/>
                          <a:latin typeface="+mn-lt"/>
                        </a:rPr>
                        <a:t>Finding opportunities for professional networking</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64294498"/>
                  </a:ext>
                </a:extLst>
              </a:tr>
              <a:tr h="192024">
                <a:tc>
                  <a:txBody>
                    <a:bodyPr/>
                    <a:lstStyle/>
                    <a:p>
                      <a:pPr algn="l" fontAlgn="b"/>
                      <a:r>
                        <a:rPr lang="en-US" sz="1000" b="0" i="0" u="none" strike="noStrike" dirty="0">
                          <a:solidFill>
                            <a:srgbClr val="000000"/>
                          </a:solidFill>
                          <a:effectLst/>
                          <a:latin typeface="+mn-lt"/>
                        </a:rPr>
                        <a:t>General environment in my department/program of study</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7388683"/>
                  </a:ext>
                </a:extLst>
              </a:tr>
              <a:tr h="192024">
                <a:tc>
                  <a:txBody>
                    <a:bodyPr/>
                    <a:lstStyle/>
                    <a:p>
                      <a:pPr algn="l" fontAlgn="b"/>
                      <a:r>
                        <a:rPr lang="en-US" sz="1000" b="0" i="0" u="none" strike="noStrike" dirty="0">
                          <a:solidFill>
                            <a:srgbClr val="000000"/>
                          </a:solidFill>
                          <a:effectLst/>
                          <a:latin typeface="+mn-lt"/>
                        </a:rPr>
                        <a:t>Social life (making friends, attending social functions)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1793720"/>
                  </a:ext>
                </a:extLst>
              </a:tr>
              <a:tr h="192024">
                <a:tc>
                  <a:txBody>
                    <a:bodyPr/>
                    <a:lstStyle/>
                    <a:p>
                      <a:pPr algn="l" fontAlgn="b"/>
                      <a:r>
                        <a:rPr lang="en-US" sz="1000" b="0" i="0" u="none" strike="noStrike" dirty="0">
                          <a:solidFill>
                            <a:srgbClr val="000000"/>
                          </a:solidFill>
                          <a:effectLst/>
                          <a:latin typeface="+mn-lt"/>
                        </a:rPr>
                        <a:t>Separation from family</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614379"/>
                  </a:ext>
                </a:extLst>
              </a:tr>
              <a:tr h="192024">
                <a:tc>
                  <a:txBody>
                    <a:bodyPr/>
                    <a:lstStyle/>
                    <a:p>
                      <a:pPr algn="l" fontAlgn="b"/>
                      <a:r>
                        <a:rPr lang="en-US" sz="1000" b="0" i="0" u="none" strike="noStrike" dirty="0">
                          <a:solidFill>
                            <a:srgbClr val="000000"/>
                          </a:solidFill>
                          <a:effectLst/>
                          <a:latin typeface="+mn-lt"/>
                        </a:rPr>
                        <a:t>Knowing where to find graduate student support resources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4591080"/>
                  </a:ext>
                </a:extLst>
              </a:tr>
              <a:tr h="192024">
                <a:tc>
                  <a:txBody>
                    <a:bodyPr/>
                    <a:lstStyle/>
                    <a:p>
                      <a:pPr algn="l" fontAlgn="b"/>
                      <a:r>
                        <a:rPr lang="en-US" sz="1000" b="0" i="0" u="none" strike="noStrike" dirty="0">
                          <a:solidFill>
                            <a:srgbClr val="000000"/>
                          </a:solidFill>
                          <a:effectLst/>
                          <a:latin typeface="+mn-lt"/>
                        </a:rPr>
                        <a:t>Adjusting to a new culture</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6694871"/>
                  </a:ext>
                </a:extLst>
              </a:tr>
              <a:tr h="192024">
                <a:tc>
                  <a:txBody>
                    <a:bodyPr/>
                    <a:lstStyle/>
                    <a:p>
                      <a:pPr algn="l" fontAlgn="b"/>
                      <a:r>
                        <a:rPr lang="en-US" sz="1000" b="0" i="0" u="none" strike="noStrike" dirty="0">
                          <a:solidFill>
                            <a:srgbClr val="000000"/>
                          </a:solidFill>
                          <a:effectLst/>
                          <a:latin typeface="+mn-lt"/>
                        </a:rPr>
                        <a:t>Campus safety</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05298933"/>
                  </a:ext>
                </a:extLst>
              </a:tr>
              <a:tr h="192024">
                <a:tc>
                  <a:txBody>
                    <a:bodyPr/>
                    <a:lstStyle/>
                    <a:p>
                      <a:pPr algn="l" fontAlgn="b"/>
                      <a:r>
                        <a:rPr lang="en-US" sz="1000" b="0" i="0" u="none" strike="noStrike" dirty="0">
                          <a:solidFill>
                            <a:srgbClr val="000000"/>
                          </a:solidFill>
                          <a:effectLst/>
                          <a:latin typeface="+mn-lt"/>
                        </a:rPr>
                        <a:t>Establishing/maintaining relationships with other Georgia Tech graduate students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8912575"/>
                  </a:ext>
                </a:extLst>
              </a:tr>
            </a:tbl>
          </a:graphicData>
        </a:graphic>
      </p:graphicFrame>
    </p:spTree>
    <p:extLst>
      <p:ext uri="{BB962C8B-B14F-4D97-AF65-F5344CB8AC3E}">
        <p14:creationId xmlns:p14="http://schemas.microsoft.com/office/powerpoint/2010/main" val="302160640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Master’s</a:t>
            </a:r>
          </a:p>
        </p:txBody>
      </p:sp>
      <p:sp>
        <p:nvSpPr>
          <p:cNvPr id="6" name="Text Box 7"/>
          <p:cNvSpPr txBox="1">
            <a:spLocks noChangeArrowheads="1"/>
          </p:cNvSpPr>
          <p:nvPr/>
        </p:nvSpPr>
        <p:spPr bwMode="auto">
          <a:xfrm>
            <a:off x="19050" y="6307770"/>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During their graduate student years, many students sometimes experience frustrations that contribute to personal stress. Please rate the level of stress, if any, that you have</a:t>
            </a:r>
            <a:br>
              <a:rPr lang="en-US" sz="800" dirty="0"/>
            </a:br>
            <a:r>
              <a:rPr lang="en-US" sz="800" dirty="0"/>
              <a:t>	experienced in each of the following areas while a graduate student at Georgia Tech.  If an area is not relevant to your Masters or Ph.D. program, select “N/A”.</a:t>
            </a:r>
            <a:br>
              <a:rPr lang="en-US" sz="800" dirty="0"/>
            </a:br>
            <a:r>
              <a:rPr lang="en-US" sz="800" dirty="0"/>
              <a:t>	1=No Stress At All, 10=Extremely High Stress</a:t>
            </a:r>
          </a:p>
        </p:txBody>
      </p:sp>
      <p:graphicFrame>
        <p:nvGraphicFramePr>
          <p:cNvPr id="7" name="Table 6">
            <a:extLst>
              <a:ext uri="{FF2B5EF4-FFF2-40B4-BE49-F238E27FC236}">
                <a16:creationId xmlns:a16="http://schemas.microsoft.com/office/drawing/2014/main" id="{AE2FEE1F-A97A-CE49-8957-5C5096B1584E}"/>
              </a:ext>
            </a:extLst>
          </p:cNvPr>
          <p:cNvGraphicFramePr>
            <a:graphicFrameLocks noGrp="1"/>
          </p:cNvGraphicFramePr>
          <p:nvPr>
            <p:extLst>
              <p:ext uri="{D42A27DB-BD31-4B8C-83A1-F6EECF244321}">
                <p14:modId xmlns:p14="http://schemas.microsoft.com/office/powerpoint/2010/main" val="4106123801"/>
              </p:ext>
            </p:extLst>
          </p:nvPr>
        </p:nvGraphicFramePr>
        <p:xfrm>
          <a:off x="93132" y="1397000"/>
          <a:ext cx="8961120" cy="4773168"/>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Ph.D. qualifying exams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r>
                        <a:rPr lang="en-US" sz="1000" b="0" i="0" u="none" strike="noStrike" dirty="0">
                          <a:solidFill>
                            <a:srgbClr val="000000"/>
                          </a:solidFill>
                          <a:effectLst/>
                          <a:latin typeface="+mn-lt"/>
                        </a:rPr>
                        <a:t>Establishing a healthy work/life balance</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0529188"/>
                  </a:ext>
                </a:extLst>
              </a:tr>
              <a:tr h="182880">
                <a:tc>
                  <a:txBody>
                    <a:bodyPr/>
                    <a:lstStyle/>
                    <a:p>
                      <a:pPr algn="l" fontAlgn="b"/>
                      <a:r>
                        <a:rPr lang="en-US" sz="1000" b="0" i="0" u="none" strike="noStrike" dirty="0">
                          <a:solidFill>
                            <a:srgbClr val="000000"/>
                          </a:solidFill>
                          <a:effectLst/>
                          <a:latin typeface="+mn-lt"/>
                        </a:rPr>
                        <a:t>Academics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275647"/>
                  </a:ext>
                </a:extLst>
              </a:tr>
              <a:tr h="182880">
                <a:tc>
                  <a:txBody>
                    <a:bodyPr/>
                    <a:lstStyle/>
                    <a:p>
                      <a:pPr algn="l" fontAlgn="b"/>
                      <a:r>
                        <a:rPr lang="en-US" sz="1000" b="0" i="0" u="none" strike="noStrike" dirty="0">
                          <a:solidFill>
                            <a:srgbClr val="000000"/>
                          </a:solidFill>
                          <a:effectLst/>
                          <a:latin typeface="+mn-lt"/>
                        </a:rPr>
                        <a:t>Finding employment opportunities / internships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2880">
                <a:tc>
                  <a:txBody>
                    <a:bodyPr/>
                    <a:lstStyle/>
                    <a:p>
                      <a:pPr algn="l" fontAlgn="b"/>
                      <a:r>
                        <a:rPr lang="en-US" sz="1000" b="0" i="0" u="none" strike="noStrike" dirty="0">
                          <a:solidFill>
                            <a:srgbClr val="000000"/>
                          </a:solidFill>
                          <a:effectLst/>
                          <a:latin typeface="+mn-lt"/>
                        </a:rPr>
                        <a:t>Finances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2880">
                <a:tc>
                  <a:txBody>
                    <a:bodyPr/>
                    <a:lstStyle/>
                    <a:p>
                      <a:pPr algn="l" fontAlgn="b"/>
                      <a:r>
                        <a:rPr lang="en-US" sz="1000" b="0" i="0" u="none" strike="noStrike" dirty="0">
                          <a:solidFill>
                            <a:srgbClr val="000000"/>
                          </a:solidFill>
                          <a:effectLst/>
                          <a:latin typeface="+mn-lt"/>
                        </a:rPr>
                        <a:t>Emotional health</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182880">
                <a:tc>
                  <a:txBody>
                    <a:bodyPr/>
                    <a:lstStyle/>
                    <a:p>
                      <a:pPr algn="l" fontAlgn="b"/>
                      <a:r>
                        <a:rPr lang="en-US" sz="1000" b="0" i="0" u="none" strike="noStrike" dirty="0">
                          <a:solidFill>
                            <a:srgbClr val="000000"/>
                          </a:solidFill>
                          <a:effectLst/>
                          <a:latin typeface="+mn-lt"/>
                        </a:rPr>
                        <a:t>Employment responsibilities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182880">
                <a:tc>
                  <a:txBody>
                    <a:bodyPr/>
                    <a:lstStyle/>
                    <a:p>
                      <a:pPr algn="l" fontAlgn="b"/>
                      <a:r>
                        <a:rPr lang="en-US" sz="1000" b="0" i="0" u="none" strike="noStrike" dirty="0">
                          <a:solidFill>
                            <a:srgbClr val="000000"/>
                          </a:solidFill>
                          <a:effectLst/>
                          <a:latin typeface="+mn-lt"/>
                        </a:rPr>
                        <a:t>GT responsibilities related to obtaining funding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6849149"/>
                  </a:ext>
                </a:extLst>
              </a:tr>
              <a:tr h="182880">
                <a:tc>
                  <a:txBody>
                    <a:bodyPr/>
                    <a:lstStyle/>
                    <a:p>
                      <a:pPr algn="l" fontAlgn="b"/>
                      <a:r>
                        <a:rPr lang="en-US" sz="1000" b="0" i="0" u="none" strike="noStrike" dirty="0">
                          <a:solidFill>
                            <a:srgbClr val="000000"/>
                          </a:solidFill>
                          <a:effectLst/>
                          <a:latin typeface="+mn-lt"/>
                        </a:rPr>
                        <a:t>Family responsibilities/issues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8519578"/>
                  </a:ext>
                </a:extLst>
              </a:tr>
              <a:tr h="182880">
                <a:tc>
                  <a:txBody>
                    <a:bodyPr/>
                    <a:lstStyle/>
                    <a:p>
                      <a:pPr algn="l" fontAlgn="b"/>
                      <a:r>
                        <a:rPr lang="en-US" sz="1000" b="0" i="0" u="none" strike="noStrike" dirty="0">
                          <a:solidFill>
                            <a:srgbClr val="000000"/>
                          </a:solidFill>
                          <a:effectLst/>
                          <a:latin typeface="+mn-lt"/>
                        </a:rPr>
                        <a:t>Physical health</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208717"/>
                  </a:ext>
                </a:extLst>
              </a:tr>
              <a:tr h="182880">
                <a:tc>
                  <a:txBody>
                    <a:bodyPr/>
                    <a:lstStyle/>
                    <a:p>
                      <a:pPr algn="l" fontAlgn="b"/>
                      <a:r>
                        <a:rPr lang="en-US" sz="1000" b="0" i="0" u="none" strike="noStrike" dirty="0">
                          <a:solidFill>
                            <a:srgbClr val="000000"/>
                          </a:solidFill>
                          <a:effectLst/>
                          <a:latin typeface="+mn-lt"/>
                        </a:rPr>
                        <a:t>Relationship with thesis / guided proj advisor</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11296776"/>
                  </a:ext>
                </a:extLst>
              </a:tr>
              <a:tr h="182880">
                <a:tc>
                  <a:txBody>
                    <a:bodyPr/>
                    <a:lstStyle/>
                    <a:p>
                      <a:pPr algn="l" fontAlgn="b"/>
                      <a:r>
                        <a:rPr lang="en-US" sz="1000" b="0" i="0" u="none" strike="noStrike" dirty="0">
                          <a:solidFill>
                            <a:srgbClr val="000000"/>
                          </a:solidFill>
                          <a:effectLst/>
                          <a:latin typeface="+mn-lt"/>
                        </a:rPr>
                        <a:t>Personal romantic relationships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073879"/>
                  </a:ext>
                </a:extLst>
              </a:tr>
              <a:tr h="182880">
                <a:tc>
                  <a:txBody>
                    <a:bodyPr/>
                    <a:lstStyle/>
                    <a:p>
                      <a:pPr algn="l" fontAlgn="b"/>
                      <a:r>
                        <a:rPr lang="en-US" sz="1000" b="0" i="0" u="none" strike="noStrike" dirty="0">
                          <a:solidFill>
                            <a:srgbClr val="000000"/>
                          </a:solidFill>
                          <a:effectLst/>
                          <a:latin typeface="+mn-lt"/>
                        </a:rPr>
                        <a:t>Finding career mentoring support</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0124277"/>
                  </a:ext>
                </a:extLst>
              </a:tr>
              <a:tr h="182880">
                <a:tc>
                  <a:txBody>
                    <a:bodyPr/>
                    <a:lstStyle/>
                    <a:p>
                      <a:pPr algn="l" fontAlgn="b"/>
                      <a:r>
                        <a:rPr lang="en-US" sz="1000" b="0" i="0" u="none" strike="noStrike" dirty="0">
                          <a:solidFill>
                            <a:srgbClr val="000000"/>
                          </a:solidFill>
                          <a:effectLst/>
                          <a:latin typeface="+mn-lt"/>
                        </a:rPr>
                        <a:t>Finding opportunities for profession networking</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0879244"/>
                  </a:ext>
                </a:extLst>
              </a:tr>
              <a:tr h="182880">
                <a:tc>
                  <a:txBody>
                    <a:bodyPr/>
                    <a:lstStyle/>
                    <a:p>
                      <a:pPr algn="l" fontAlgn="b"/>
                      <a:r>
                        <a:rPr lang="en-US" sz="1000" b="0" i="0" u="none" strike="noStrike" dirty="0">
                          <a:solidFill>
                            <a:srgbClr val="000000"/>
                          </a:solidFill>
                          <a:effectLst/>
                          <a:latin typeface="+mn-lt"/>
                        </a:rPr>
                        <a:t>General environment in my dept/prog of study</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1236315"/>
                  </a:ext>
                </a:extLst>
              </a:tr>
              <a:tr h="182880">
                <a:tc>
                  <a:txBody>
                    <a:bodyPr/>
                    <a:lstStyle/>
                    <a:p>
                      <a:pPr algn="l" fontAlgn="b"/>
                      <a:r>
                        <a:rPr lang="en-US" sz="1000" b="0" i="0" u="none" strike="noStrike" dirty="0">
                          <a:solidFill>
                            <a:srgbClr val="000000"/>
                          </a:solidFill>
                          <a:effectLst/>
                          <a:latin typeface="+mn-lt"/>
                        </a:rPr>
                        <a:t>Social life (making friends, social functions)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0188382"/>
                  </a:ext>
                </a:extLst>
              </a:tr>
              <a:tr h="182880">
                <a:tc>
                  <a:txBody>
                    <a:bodyPr/>
                    <a:lstStyle/>
                    <a:p>
                      <a:pPr algn="l" fontAlgn="b"/>
                      <a:r>
                        <a:rPr lang="en-US" sz="1000" b="0" i="0" u="none" strike="noStrike" dirty="0">
                          <a:solidFill>
                            <a:srgbClr val="000000"/>
                          </a:solidFill>
                          <a:effectLst/>
                          <a:latin typeface="+mn-lt"/>
                        </a:rPr>
                        <a:t>Separation from family</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40312666"/>
                  </a:ext>
                </a:extLst>
              </a:tr>
              <a:tr h="182880">
                <a:tc>
                  <a:txBody>
                    <a:bodyPr/>
                    <a:lstStyle/>
                    <a:p>
                      <a:pPr algn="l" fontAlgn="b"/>
                      <a:r>
                        <a:rPr lang="en-US" sz="1000" b="0" i="0" u="none" strike="noStrike" dirty="0">
                          <a:solidFill>
                            <a:srgbClr val="000000"/>
                          </a:solidFill>
                          <a:effectLst/>
                          <a:latin typeface="+mn-lt"/>
                        </a:rPr>
                        <a:t>Know where to find student support resources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8816697"/>
                  </a:ext>
                </a:extLst>
              </a:tr>
              <a:tr h="182880">
                <a:tc>
                  <a:txBody>
                    <a:bodyPr/>
                    <a:lstStyle/>
                    <a:p>
                      <a:pPr algn="l" fontAlgn="b"/>
                      <a:r>
                        <a:rPr lang="en-US" sz="1000" b="0" i="0" u="none" strike="noStrike" dirty="0">
                          <a:solidFill>
                            <a:srgbClr val="000000"/>
                          </a:solidFill>
                          <a:effectLst/>
                          <a:latin typeface="+mn-lt"/>
                        </a:rPr>
                        <a:t>Adjusting to a new culture</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04162402"/>
                  </a:ext>
                </a:extLst>
              </a:tr>
              <a:tr h="182880">
                <a:tc>
                  <a:txBody>
                    <a:bodyPr/>
                    <a:lstStyle/>
                    <a:p>
                      <a:pPr algn="l" fontAlgn="b"/>
                      <a:r>
                        <a:rPr lang="en-US" sz="1000" b="0" i="0" u="none" strike="noStrike" dirty="0">
                          <a:solidFill>
                            <a:srgbClr val="000000"/>
                          </a:solidFill>
                          <a:effectLst/>
                          <a:latin typeface="+mn-lt"/>
                        </a:rPr>
                        <a:t>Campus safety</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74195257"/>
                  </a:ext>
                </a:extLst>
              </a:tr>
              <a:tr h="182880">
                <a:tc>
                  <a:txBody>
                    <a:bodyPr/>
                    <a:lstStyle/>
                    <a:p>
                      <a:pPr algn="l" fontAlgn="b"/>
                      <a:r>
                        <a:rPr lang="en-US" sz="1000" b="0" i="0" u="none" strike="noStrike" dirty="0">
                          <a:solidFill>
                            <a:srgbClr val="000000"/>
                          </a:solidFill>
                          <a:effectLst/>
                          <a:latin typeface="+mn-lt"/>
                        </a:rPr>
                        <a:t>Establishing/maintaining relationships with other Georgia Tech graduate students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3368811"/>
                  </a:ext>
                </a:extLst>
              </a:tr>
            </a:tbl>
          </a:graphicData>
        </a:graphic>
      </p:graphicFrame>
    </p:spTree>
    <p:extLst>
      <p:ext uri="{BB962C8B-B14F-4D97-AF65-F5344CB8AC3E}">
        <p14:creationId xmlns:p14="http://schemas.microsoft.com/office/powerpoint/2010/main" val="159914924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Ph.D</a:t>
            </a:r>
          </a:p>
        </p:txBody>
      </p:sp>
      <p:sp>
        <p:nvSpPr>
          <p:cNvPr id="6" name="Text Box 7"/>
          <p:cNvSpPr txBox="1">
            <a:spLocks noChangeArrowheads="1"/>
          </p:cNvSpPr>
          <p:nvPr/>
        </p:nvSpPr>
        <p:spPr bwMode="auto">
          <a:xfrm>
            <a:off x="19050" y="6307770"/>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During their graduate student years, many students sometimes experience frustrations that contribute to personal stress. Please rate the level of stress, if any, that you have</a:t>
            </a:r>
            <a:br>
              <a:rPr lang="en-US" sz="800" dirty="0"/>
            </a:br>
            <a:r>
              <a:rPr lang="en-US" sz="800" dirty="0"/>
              <a:t>	experienced in each of the following areas while a graduate student at Georgia Tech.  If an area is not relevant to your Masters or Ph.D. program, select “N/A”.</a:t>
            </a:r>
            <a:br>
              <a:rPr lang="en-US" sz="800" dirty="0"/>
            </a:br>
            <a:r>
              <a:rPr lang="en-US" sz="800" dirty="0"/>
              <a:t>	1=No Stress At All, 10=Extremely High Stress</a:t>
            </a:r>
          </a:p>
        </p:txBody>
      </p:sp>
      <p:graphicFrame>
        <p:nvGraphicFramePr>
          <p:cNvPr id="5" name="Table 4">
            <a:extLst>
              <a:ext uri="{FF2B5EF4-FFF2-40B4-BE49-F238E27FC236}">
                <a16:creationId xmlns:a16="http://schemas.microsoft.com/office/drawing/2014/main" id="{3E56C6A9-CA0A-6846-902F-C212D8E19913}"/>
              </a:ext>
            </a:extLst>
          </p:cNvPr>
          <p:cNvGraphicFramePr>
            <a:graphicFrameLocks noGrp="1"/>
          </p:cNvGraphicFramePr>
          <p:nvPr>
            <p:extLst>
              <p:ext uri="{D42A27DB-BD31-4B8C-83A1-F6EECF244321}">
                <p14:modId xmlns:p14="http://schemas.microsoft.com/office/powerpoint/2010/main" val="3997168261"/>
              </p:ext>
            </p:extLst>
          </p:nvPr>
        </p:nvGraphicFramePr>
        <p:xfrm>
          <a:off x="118532" y="1397000"/>
          <a:ext cx="8915418" cy="4821936"/>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Ph.D. qualifying exams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Establishing a healthy work/life balance</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4936298"/>
                  </a:ext>
                </a:extLst>
              </a:tr>
              <a:tr h="0">
                <a:tc>
                  <a:txBody>
                    <a:bodyPr/>
                    <a:lstStyle/>
                    <a:p>
                      <a:pPr algn="l" fontAlgn="b"/>
                      <a:r>
                        <a:rPr lang="en-US" sz="1000" b="0" i="0" u="none" strike="noStrike" dirty="0">
                          <a:solidFill>
                            <a:srgbClr val="000000"/>
                          </a:solidFill>
                          <a:effectLst/>
                          <a:latin typeface="+mn-lt"/>
                        </a:rPr>
                        <a:t>Academics (workload, rigor, classroom experiences, interactions with faculty)</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3132584"/>
                  </a:ext>
                </a:extLst>
              </a:tr>
              <a:tr h="0">
                <a:tc>
                  <a:txBody>
                    <a:bodyPr/>
                    <a:lstStyle/>
                    <a:p>
                      <a:pPr algn="l" fontAlgn="b"/>
                      <a:r>
                        <a:rPr lang="en-US" sz="1000" b="0" i="0" u="none" strike="noStrike" dirty="0">
                          <a:solidFill>
                            <a:srgbClr val="000000"/>
                          </a:solidFill>
                          <a:effectLst/>
                          <a:latin typeface="+mn-lt"/>
                        </a:rPr>
                        <a:t>Finding employment opportunities or internships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Finances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Emotional health</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Employment responsibilities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Georgia Tech responsibilities related to obtaining funding</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Family responsibilities/issues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Physical health</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r>
                        <a:rPr lang="en-US" sz="1000" b="0" i="0" u="none" strike="noStrike" dirty="0">
                          <a:solidFill>
                            <a:srgbClr val="000000"/>
                          </a:solidFill>
                          <a:effectLst/>
                          <a:latin typeface="+mn-lt"/>
                        </a:rPr>
                        <a:t>Relationship with principal thesis / guided project advisor</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700226"/>
                  </a:ext>
                </a:extLst>
              </a:tr>
              <a:tr h="0">
                <a:tc>
                  <a:txBody>
                    <a:bodyPr/>
                    <a:lstStyle/>
                    <a:p>
                      <a:pPr algn="l" fontAlgn="b"/>
                      <a:r>
                        <a:rPr lang="en-US" sz="1000" b="0" i="0" u="none" strike="noStrike" dirty="0">
                          <a:solidFill>
                            <a:srgbClr val="000000"/>
                          </a:solidFill>
                          <a:effectLst/>
                          <a:latin typeface="+mn-lt"/>
                        </a:rPr>
                        <a:t>Personal romantic relationships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79304563"/>
                  </a:ext>
                </a:extLst>
              </a:tr>
              <a:tr h="0">
                <a:tc>
                  <a:txBody>
                    <a:bodyPr/>
                    <a:lstStyle/>
                    <a:p>
                      <a:pPr algn="l" fontAlgn="b"/>
                      <a:r>
                        <a:rPr lang="en-US" sz="1000" b="0" i="0" u="none" strike="noStrike" dirty="0">
                          <a:solidFill>
                            <a:srgbClr val="000000"/>
                          </a:solidFill>
                          <a:effectLst/>
                          <a:latin typeface="+mn-lt"/>
                        </a:rPr>
                        <a:t>Finding career mentoring support</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7032886"/>
                  </a:ext>
                </a:extLst>
              </a:tr>
              <a:tr h="0">
                <a:tc>
                  <a:txBody>
                    <a:bodyPr/>
                    <a:lstStyle/>
                    <a:p>
                      <a:pPr algn="l" fontAlgn="b"/>
                      <a:r>
                        <a:rPr lang="en-US" sz="1000" b="0" i="0" u="none" strike="noStrike" dirty="0">
                          <a:solidFill>
                            <a:srgbClr val="000000"/>
                          </a:solidFill>
                          <a:effectLst/>
                          <a:latin typeface="+mn-lt"/>
                        </a:rPr>
                        <a:t>Finding opportunities for professional networking</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18840092"/>
                  </a:ext>
                </a:extLst>
              </a:tr>
              <a:tr h="0">
                <a:tc>
                  <a:txBody>
                    <a:bodyPr/>
                    <a:lstStyle/>
                    <a:p>
                      <a:pPr algn="l" fontAlgn="b"/>
                      <a:r>
                        <a:rPr lang="en-US" sz="1000" b="0" i="0" u="none" strike="noStrike" dirty="0">
                          <a:solidFill>
                            <a:srgbClr val="000000"/>
                          </a:solidFill>
                          <a:effectLst/>
                          <a:latin typeface="+mn-lt"/>
                        </a:rPr>
                        <a:t>General environment in my department/program of study</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33568365"/>
                  </a:ext>
                </a:extLst>
              </a:tr>
              <a:tr h="0">
                <a:tc>
                  <a:txBody>
                    <a:bodyPr/>
                    <a:lstStyle/>
                    <a:p>
                      <a:pPr algn="l" fontAlgn="b"/>
                      <a:r>
                        <a:rPr lang="en-US" sz="1000" b="0" i="0" u="none" strike="noStrike" dirty="0">
                          <a:solidFill>
                            <a:srgbClr val="000000"/>
                          </a:solidFill>
                          <a:effectLst/>
                          <a:latin typeface="+mn-lt"/>
                        </a:rPr>
                        <a:t>Social life (making friends, attending social functions)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11196868"/>
                  </a:ext>
                </a:extLst>
              </a:tr>
              <a:tr h="0">
                <a:tc>
                  <a:txBody>
                    <a:bodyPr/>
                    <a:lstStyle/>
                    <a:p>
                      <a:pPr algn="l" fontAlgn="b"/>
                      <a:r>
                        <a:rPr lang="en-US" sz="1000" b="0" i="0" u="none" strike="noStrike" dirty="0">
                          <a:solidFill>
                            <a:srgbClr val="000000"/>
                          </a:solidFill>
                          <a:effectLst/>
                          <a:latin typeface="+mn-lt"/>
                        </a:rPr>
                        <a:t>Separation from family</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0475663"/>
                  </a:ext>
                </a:extLst>
              </a:tr>
              <a:tr h="0">
                <a:tc>
                  <a:txBody>
                    <a:bodyPr/>
                    <a:lstStyle/>
                    <a:p>
                      <a:pPr algn="l" fontAlgn="b"/>
                      <a:r>
                        <a:rPr lang="en-US" sz="1000" b="0" i="0" u="none" strike="noStrike" dirty="0">
                          <a:solidFill>
                            <a:srgbClr val="000000"/>
                          </a:solidFill>
                          <a:effectLst/>
                          <a:latin typeface="+mn-lt"/>
                        </a:rPr>
                        <a:t>Knowing where to find graduate student support resources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81784"/>
                  </a:ext>
                </a:extLst>
              </a:tr>
              <a:tr h="0">
                <a:tc>
                  <a:txBody>
                    <a:bodyPr/>
                    <a:lstStyle/>
                    <a:p>
                      <a:pPr algn="l" fontAlgn="b"/>
                      <a:r>
                        <a:rPr lang="en-US" sz="1000" b="0" i="0" u="none" strike="noStrike" dirty="0">
                          <a:solidFill>
                            <a:srgbClr val="000000"/>
                          </a:solidFill>
                          <a:effectLst/>
                          <a:latin typeface="+mn-lt"/>
                        </a:rPr>
                        <a:t>Adjusting to a new culture</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72591796"/>
                  </a:ext>
                </a:extLst>
              </a:tr>
              <a:tr h="0">
                <a:tc>
                  <a:txBody>
                    <a:bodyPr/>
                    <a:lstStyle/>
                    <a:p>
                      <a:pPr algn="l" fontAlgn="b"/>
                      <a:r>
                        <a:rPr lang="en-US" sz="1000" b="0" i="0" u="none" strike="noStrike" dirty="0">
                          <a:solidFill>
                            <a:srgbClr val="000000"/>
                          </a:solidFill>
                          <a:effectLst/>
                          <a:latin typeface="+mn-lt"/>
                        </a:rPr>
                        <a:t>Campus safety</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35318543"/>
                  </a:ext>
                </a:extLst>
              </a:tr>
              <a:tr h="0">
                <a:tc>
                  <a:txBody>
                    <a:bodyPr/>
                    <a:lstStyle/>
                    <a:p>
                      <a:pPr algn="l" fontAlgn="b"/>
                      <a:r>
                        <a:rPr lang="en-US" sz="1000" b="0" i="0" u="none" strike="noStrike" dirty="0">
                          <a:solidFill>
                            <a:srgbClr val="000000"/>
                          </a:solidFill>
                          <a:effectLst/>
                          <a:latin typeface="+mn-lt"/>
                        </a:rPr>
                        <a:t>Establishing/maintaining relationships with other Georgia Tech graduate students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26730369"/>
                  </a:ext>
                </a:extLst>
              </a:tr>
            </a:tbl>
          </a:graphicData>
        </a:graphic>
      </p:graphicFrame>
    </p:spTree>
    <p:extLst>
      <p:ext uri="{BB962C8B-B14F-4D97-AF65-F5344CB8AC3E}">
        <p14:creationId xmlns:p14="http://schemas.microsoft.com/office/powerpoint/2010/main" val="270609084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UNDERSTANDING STRESS – # OF STRESS FACTORS</a:t>
            </a:r>
          </a:p>
        </p:txBody>
      </p:sp>
    </p:spTree>
    <p:extLst>
      <p:ext uri="{BB962C8B-B14F-4D97-AF65-F5344CB8AC3E}">
        <p14:creationId xmlns:p14="http://schemas.microsoft.com/office/powerpoint/2010/main" val="374697759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Understanding Stress – All Students</a:t>
            </a:r>
          </a:p>
        </p:txBody>
      </p:sp>
      <p:graphicFrame>
        <p:nvGraphicFramePr>
          <p:cNvPr id="7" name="Chart 6" descr="Bar graph on cumulative number of stress areas experience for all students."/>
          <p:cNvGraphicFramePr/>
          <p:nvPr>
            <p:extLst>
              <p:ext uri="{D42A27DB-BD31-4B8C-83A1-F6EECF244321}">
                <p14:modId xmlns:p14="http://schemas.microsoft.com/office/powerpoint/2010/main" val="2085878473"/>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6248395"/>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During their graduate student years, many students sometimes experience frustrations that contribute to personal stress. Please rate the level of stress, if any, that you have</a:t>
            </a:r>
            <a:br>
              <a:rPr lang="en-US" sz="800" dirty="0"/>
            </a:br>
            <a:r>
              <a:rPr lang="en-US" sz="800" dirty="0"/>
              <a:t>	experienced in each of the following areas while a graduate student at Georgia Tech.  If an area is not relevant to your Masters or Ph.D. program, select “N/A”.</a:t>
            </a:r>
            <a:br>
              <a:rPr lang="en-US" sz="800" dirty="0"/>
            </a:br>
            <a:r>
              <a:rPr lang="en-US" sz="800" dirty="0"/>
              <a:t>	1=No Stress At All, 10=Extremely High Stress</a:t>
            </a:r>
          </a:p>
        </p:txBody>
      </p:sp>
      <p:sp>
        <p:nvSpPr>
          <p:cNvPr id="5" name="TextBox 4"/>
          <p:cNvSpPr txBox="1"/>
          <p:nvPr/>
        </p:nvSpPr>
        <p:spPr>
          <a:xfrm>
            <a:off x="6095962" y="3111508"/>
            <a:ext cx="2590876" cy="634983"/>
          </a:xfrm>
          <a:prstGeom prst="rect">
            <a:avLst/>
          </a:prstGeom>
          <a:ln>
            <a:solidFill>
              <a:schemeClr val="tx1"/>
            </a:solidFill>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1000" b="1" dirty="0"/>
              <a:t>NOTE:</a:t>
            </a:r>
            <a:br>
              <a:rPr lang="en-US" sz="1000" b="1" dirty="0"/>
            </a:br>
            <a:r>
              <a:rPr lang="en-US" sz="1000" b="1" dirty="0"/>
              <a:t>High Level of Stress is defined</a:t>
            </a:r>
            <a:br>
              <a:rPr lang="en-US" sz="1000" b="1" dirty="0"/>
            </a:br>
            <a:r>
              <a:rPr lang="en-US" sz="1000" b="1" dirty="0"/>
              <a:t>by 8-10 Rating for each area surveyed.</a:t>
            </a:r>
          </a:p>
        </p:txBody>
      </p:sp>
      <p:sp>
        <p:nvSpPr>
          <p:cNvPr id="8" name="TextBox 7"/>
          <p:cNvSpPr txBox="1"/>
          <p:nvPr/>
        </p:nvSpPr>
        <p:spPr>
          <a:xfrm>
            <a:off x="317500" y="5740400"/>
            <a:ext cx="1816100" cy="461665"/>
          </a:xfrm>
          <a:prstGeom prst="rect">
            <a:avLst/>
          </a:prstGeom>
          <a:noFill/>
        </p:spPr>
        <p:txBody>
          <a:bodyPr wrap="square" rtlCol="0">
            <a:spAutoFit/>
          </a:bodyPr>
          <a:lstStyle/>
          <a:p>
            <a:r>
              <a:rPr lang="en-US" sz="800" dirty="0"/>
              <a:t>27% of students say they have not experienced a high level of stress in any of the 21 areas surveyed.</a:t>
            </a:r>
          </a:p>
        </p:txBody>
      </p:sp>
      <p:sp>
        <p:nvSpPr>
          <p:cNvPr id="9" name="TextBox 8"/>
          <p:cNvSpPr txBox="1"/>
          <p:nvPr/>
        </p:nvSpPr>
        <p:spPr>
          <a:xfrm>
            <a:off x="685800" y="1828800"/>
            <a:ext cx="2933700" cy="338554"/>
          </a:xfrm>
          <a:prstGeom prst="rect">
            <a:avLst/>
          </a:prstGeom>
          <a:noFill/>
        </p:spPr>
        <p:txBody>
          <a:bodyPr wrap="square" rtlCol="0">
            <a:spAutoFit/>
          </a:bodyPr>
          <a:lstStyle/>
          <a:p>
            <a:r>
              <a:rPr lang="en-US" sz="800" dirty="0"/>
              <a:t>73% of students say they have experienced a high level of stress in at least one area surveyed.</a:t>
            </a:r>
          </a:p>
        </p:txBody>
      </p:sp>
      <p:sp>
        <p:nvSpPr>
          <p:cNvPr id="10" name="TextBox 9"/>
          <p:cNvSpPr txBox="1"/>
          <p:nvPr/>
        </p:nvSpPr>
        <p:spPr>
          <a:xfrm>
            <a:off x="2590800" y="3098800"/>
            <a:ext cx="2933700" cy="338554"/>
          </a:xfrm>
          <a:prstGeom prst="rect">
            <a:avLst/>
          </a:prstGeom>
          <a:noFill/>
        </p:spPr>
        <p:txBody>
          <a:bodyPr wrap="square" rtlCol="0">
            <a:spAutoFit/>
          </a:bodyPr>
          <a:lstStyle/>
          <a:p>
            <a:r>
              <a:rPr lang="en-US" sz="800" dirty="0"/>
              <a:t>53% of students say they have experienced a high level of stress in at least three areas surveyed.</a:t>
            </a:r>
          </a:p>
        </p:txBody>
      </p:sp>
    </p:spTree>
    <p:extLst>
      <p:ext uri="{BB962C8B-B14F-4D97-AF65-F5344CB8AC3E}">
        <p14:creationId xmlns:p14="http://schemas.microsoft.com/office/powerpoint/2010/main" val="145798561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Understanding Stress – Master’s CAMPUS</a:t>
            </a:r>
          </a:p>
        </p:txBody>
      </p:sp>
      <p:graphicFrame>
        <p:nvGraphicFramePr>
          <p:cNvPr id="7" name="Chart 6" descr="Bar graph on cumulative number of stress areas experience for master's campus students."/>
          <p:cNvGraphicFramePr/>
          <p:nvPr>
            <p:extLst>
              <p:ext uri="{D42A27DB-BD31-4B8C-83A1-F6EECF244321}">
                <p14:modId xmlns:p14="http://schemas.microsoft.com/office/powerpoint/2010/main" val="224549169"/>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6248395"/>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During their graduate student years, many students sometimes experience frustrations that contribute to personal stress. Please rate the level of stress, if any, that you have</a:t>
            </a:r>
            <a:br>
              <a:rPr lang="en-US" sz="800" dirty="0"/>
            </a:br>
            <a:r>
              <a:rPr lang="en-US" sz="800" dirty="0"/>
              <a:t>	experienced in each of the following areas while a graduate student at Georgia Tech.  If an area is not relevant to your Masters or Ph.D. program, select “N/A”.</a:t>
            </a:r>
            <a:br>
              <a:rPr lang="en-US" sz="800" dirty="0"/>
            </a:br>
            <a:r>
              <a:rPr lang="en-US" sz="800" dirty="0"/>
              <a:t>	1=No Stress At All, 10=Extremely High Stress</a:t>
            </a:r>
          </a:p>
        </p:txBody>
      </p:sp>
      <p:sp>
        <p:nvSpPr>
          <p:cNvPr id="5" name="TextBox 4"/>
          <p:cNvSpPr txBox="1"/>
          <p:nvPr/>
        </p:nvSpPr>
        <p:spPr>
          <a:xfrm>
            <a:off x="6095962" y="3111508"/>
            <a:ext cx="2590876" cy="634983"/>
          </a:xfrm>
          <a:prstGeom prst="rect">
            <a:avLst/>
          </a:prstGeom>
          <a:ln>
            <a:solidFill>
              <a:schemeClr val="tx1"/>
            </a:solidFill>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1000" b="1" dirty="0"/>
              <a:t>NOTE:</a:t>
            </a:r>
            <a:br>
              <a:rPr lang="en-US" sz="1000" b="1" dirty="0"/>
            </a:br>
            <a:r>
              <a:rPr lang="en-US" sz="1000" b="1" dirty="0"/>
              <a:t>High Level of Stress is defined</a:t>
            </a:r>
            <a:br>
              <a:rPr lang="en-US" sz="1000" b="1" dirty="0"/>
            </a:br>
            <a:r>
              <a:rPr lang="en-US" sz="1000" b="1" dirty="0"/>
              <a:t>by 8-10 Rating for each area surveyed.</a:t>
            </a:r>
          </a:p>
        </p:txBody>
      </p:sp>
      <p:sp>
        <p:nvSpPr>
          <p:cNvPr id="8" name="TextBox 7"/>
          <p:cNvSpPr txBox="1"/>
          <p:nvPr/>
        </p:nvSpPr>
        <p:spPr>
          <a:xfrm>
            <a:off x="317500" y="5740400"/>
            <a:ext cx="1816100" cy="461665"/>
          </a:xfrm>
          <a:prstGeom prst="rect">
            <a:avLst/>
          </a:prstGeom>
          <a:noFill/>
        </p:spPr>
        <p:txBody>
          <a:bodyPr wrap="square" rtlCol="0">
            <a:spAutoFit/>
          </a:bodyPr>
          <a:lstStyle/>
          <a:p>
            <a:r>
              <a:rPr lang="en-US" sz="800" dirty="0"/>
              <a:t>24% of students say they have not experienced a high level of stress in any of the 21 areas surveyed.</a:t>
            </a:r>
          </a:p>
        </p:txBody>
      </p:sp>
      <p:sp>
        <p:nvSpPr>
          <p:cNvPr id="11" name="TextBox 10"/>
          <p:cNvSpPr txBox="1"/>
          <p:nvPr/>
        </p:nvSpPr>
        <p:spPr>
          <a:xfrm>
            <a:off x="685800" y="1828800"/>
            <a:ext cx="2933700" cy="338554"/>
          </a:xfrm>
          <a:prstGeom prst="rect">
            <a:avLst/>
          </a:prstGeom>
          <a:noFill/>
        </p:spPr>
        <p:txBody>
          <a:bodyPr wrap="square" rtlCol="0">
            <a:spAutoFit/>
          </a:bodyPr>
          <a:lstStyle/>
          <a:p>
            <a:r>
              <a:rPr lang="en-US" sz="800" dirty="0"/>
              <a:t>76% of students say they have experienced a high level of stress in at least one area surveyed.</a:t>
            </a:r>
          </a:p>
        </p:txBody>
      </p:sp>
      <p:sp>
        <p:nvSpPr>
          <p:cNvPr id="12" name="TextBox 11"/>
          <p:cNvSpPr txBox="1"/>
          <p:nvPr/>
        </p:nvSpPr>
        <p:spPr>
          <a:xfrm>
            <a:off x="2590800" y="2844800"/>
            <a:ext cx="2933700" cy="338554"/>
          </a:xfrm>
          <a:prstGeom prst="rect">
            <a:avLst/>
          </a:prstGeom>
          <a:noFill/>
        </p:spPr>
        <p:txBody>
          <a:bodyPr wrap="square" rtlCol="0">
            <a:spAutoFit/>
          </a:bodyPr>
          <a:lstStyle/>
          <a:p>
            <a:r>
              <a:rPr lang="en-US" sz="800" dirty="0"/>
              <a:t>49% of students say they have experienced a high level of stress in at least four areas surveyed.</a:t>
            </a:r>
          </a:p>
        </p:txBody>
      </p:sp>
    </p:spTree>
    <p:extLst>
      <p:ext uri="{BB962C8B-B14F-4D97-AF65-F5344CB8AC3E}">
        <p14:creationId xmlns:p14="http://schemas.microsoft.com/office/powerpoint/2010/main" val="98502573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Key Metrics - Master’s</a:t>
            </a:r>
          </a:p>
        </p:txBody>
      </p:sp>
      <p:sp>
        <p:nvSpPr>
          <p:cNvPr id="14341" name="Text Box 7"/>
          <p:cNvSpPr txBox="1">
            <a:spLocks noChangeArrowheads="1"/>
          </p:cNvSpPr>
          <p:nvPr/>
        </p:nvSpPr>
        <p:spPr bwMode="auto">
          <a:xfrm>
            <a:off x="19050" y="5384761"/>
            <a:ext cx="8645525"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quality of your overall graduate student experience at Georgia Tech, considering both academic and non-academic aspects. 1=Poor, 10=Excellent</a:t>
            </a:r>
            <a:br>
              <a:rPr lang="en-US" sz="800" dirty="0"/>
            </a:br>
            <a:r>
              <a:rPr lang="en-US" sz="800" dirty="0"/>
              <a:t>Q.	Please rate the quality of your graduate student experience within your program of study, considering both academic and non-academic aspects. 1=Poor, 10=Excellent </a:t>
            </a:r>
            <a:br>
              <a:rPr lang="en-US" sz="800" dirty="0"/>
            </a:br>
            <a:r>
              <a:rPr lang="en-US" sz="800" dirty="0"/>
              <a:t>Q.	How likely are you to recommend Georgia Tech to a qualified prospective graduate student as a place to attend graduate school? 1=Extremely Unlikely, 10=Extremely Likely  </a:t>
            </a:r>
            <a:br>
              <a:rPr lang="en-US" sz="800" dirty="0"/>
            </a:br>
            <a:r>
              <a:rPr lang="en-US" sz="800" dirty="0"/>
              <a:t>Q.	How likely are you to recommend your program of study at Georgia Tech to a qualified prospective graduate student? 1=Extremely Unlikely, 10=Extremely Likely.</a:t>
            </a:r>
            <a:br>
              <a:rPr lang="en-US" sz="800" dirty="0"/>
            </a:br>
            <a:r>
              <a:rPr lang="en-US" sz="800" dirty="0"/>
              <a:t>Q.	Prior to this survey, how easy has it been for you to offer your own opinions and feedback to Georgia Tech about issues that affect you as a student?</a:t>
            </a:r>
            <a:br>
              <a:rPr lang="en-US" sz="800" dirty="0"/>
            </a:br>
            <a:r>
              <a:rPr lang="en-US" sz="800" dirty="0"/>
              <a:t>	1=Extremely Difficult, 10=Extremely Easy</a:t>
            </a:r>
            <a:br>
              <a:rPr lang="en-US" sz="800" dirty="0"/>
            </a:br>
            <a:r>
              <a:rPr lang="en-US" sz="800" dirty="0"/>
              <a:t>Q.	How responsive has Georgia Tech been to input or feedback that you have offered? 1=Not Responsive At All, 10=Extremely Responsive</a:t>
            </a:r>
            <a:br>
              <a:rPr lang="en-US" sz="800" dirty="0"/>
            </a:br>
            <a:r>
              <a:rPr lang="en-US" sz="800" dirty="0"/>
              <a:t>Q.	Prior to this survey, how easy has it been for you to offer your own opinions and feedback to your program of study about issues that affect you as a student?</a:t>
            </a:r>
            <a:br>
              <a:rPr lang="en-US" sz="800" dirty="0"/>
            </a:br>
            <a:r>
              <a:rPr lang="en-US" sz="800" dirty="0"/>
              <a:t>	1=Extremely Difficult, 10=Extremely Easy</a:t>
            </a:r>
            <a:br>
              <a:rPr lang="en-US" sz="800" dirty="0"/>
            </a:br>
            <a:r>
              <a:rPr lang="en-US" sz="800" dirty="0"/>
              <a:t>Q.	How responsive has your program been to input or feedback that you have offered? 1=Not Responsive At All, 10=Extremely Responsive</a:t>
            </a:r>
          </a:p>
        </p:txBody>
      </p:sp>
      <p:graphicFrame>
        <p:nvGraphicFramePr>
          <p:cNvPr id="3" name="Table 2"/>
          <p:cNvGraphicFramePr>
            <a:graphicFrameLocks noGrp="1"/>
          </p:cNvGraphicFramePr>
          <p:nvPr>
            <p:extLst>
              <p:ext uri="{D42A27DB-BD31-4B8C-83A1-F6EECF244321}">
                <p14:modId xmlns:p14="http://schemas.microsoft.com/office/powerpoint/2010/main" val="2680863676"/>
              </p:ext>
            </p:extLst>
          </p:nvPr>
        </p:nvGraphicFramePr>
        <p:xfrm>
          <a:off x="93132" y="1397000"/>
          <a:ext cx="8961120" cy="388620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Quality of overall graduate student experience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u="none" strike="noStrike" dirty="0">
                          <a:solidFill>
                            <a:srgbClr val="000000"/>
                          </a:solidFill>
                          <a:effectLst/>
                        </a:rPr>
                        <a:t>Quality of graduate student experience within program of study</a:t>
                      </a:r>
                      <a:endParaRPr lang="en-US" sz="1000" b="0"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Ease of offering opinions/feedback to GT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Responsiveness from GT to input/feedback</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Ease of offering opinions/feedback to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Responsiveness from program of study to input/feedback</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Likely to recommend GT to attend graduate school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Likely to recommend program of study at GT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00251003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Understanding Stress – Master’s ONLINE</a:t>
            </a:r>
          </a:p>
        </p:txBody>
      </p:sp>
      <p:graphicFrame>
        <p:nvGraphicFramePr>
          <p:cNvPr id="7" name="Chart 6" descr="Bar graph on cumulative number of stress areas experience for master's online students."/>
          <p:cNvGraphicFramePr/>
          <p:nvPr>
            <p:extLst>
              <p:ext uri="{D42A27DB-BD31-4B8C-83A1-F6EECF244321}">
                <p14:modId xmlns:p14="http://schemas.microsoft.com/office/powerpoint/2010/main" val="1410736015"/>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6248395"/>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During their graduate student years, many students sometimes experience frustrations that contribute to personal stress. Please rate the level of stress, if any, that you have</a:t>
            </a:r>
            <a:br>
              <a:rPr lang="en-US" sz="800" dirty="0"/>
            </a:br>
            <a:r>
              <a:rPr lang="en-US" sz="800" dirty="0"/>
              <a:t>	experienced in each of the following areas while a graduate student at Georgia Tech.  If an area is not relevant to your Masters or Ph.D. program, select “N/A”.</a:t>
            </a:r>
            <a:br>
              <a:rPr lang="en-US" sz="800" dirty="0"/>
            </a:br>
            <a:r>
              <a:rPr lang="en-US" sz="800" dirty="0"/>
              <a:t>	1=No Stress At All, 10=Extremely High Stress</a:t>
            </a:r>
          </a:p>
        </p:txBody>
      </p:sp>
      <p:sp>
        <p:nvSpPr>
          <p:cNvPr id="5" name="TextBox 4"/>
          <p:cNvSpPr txBox="1"/>
          <p:nvPr/>
        </p:nvSpPr>
        <p:spPr>
          <a:xfrm>
            <a:off x="6095962" y="3111508"/>
            <a:ext cx="2590876" cy="634983"/>
          </a:xfrm>
          <a:prstGeom prst="rect">
            <a:avLst/>
          </a:prstGeom>
          <a:ln>
            <a:solidFill>
              <a:schemeClr val="tx1"/>
            </a:solidFill>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1000" b="1" dirty="0"/>
              <a:t>NOTE:</a:t>
            </a:r>
            <a:br>
              <a:rPr lang="en-US" sz="1000" b="1" dirty="0"/>
            </a:br>
            <a:r>
              <a:rPr lang="en-US" sz="1000" b="1" dirty="0"/>
              <a:t>High Level of Stress is defined</a:t>
            </a:r>
            <a:br>
              <a:rPr lang="en-US" sz="1000" b="1" dirty="0"/>
            </a:br>
            <a:r>
              <a:rPr lang="en-US" sz="1000" b="1" dirty="0"/>
              <a:t>by 8-10 Rating for each area surveyed.</a:t>
            </a:r>
          </a:p>
        </p:txBody>
      </p:sp>
      <p:sp>
        <p:nvSpPr>
          <p:cNvPr id="8" name="TextBox 7"/>
          <p:cNvSpPr txBox="1"/>
          <p:nvPr/>
        </p:nvSpPr>
        <p:spPr>
          <a:xfrm>
            <a:off x="317500" y="5740400"/>
            <a:ext cx="1816100" cy="461665"/>
          </a:xfrm>
          <a:prstGeom prst="rect">
            <a:avLst/>
          </a:prstGeom>
          <a:noFill/>
        </p:spPr>
        <p:txBody>
          <a:bodyPr wrap="square" rtlCol="0">
            <a:spAutoFit/>
          </a:bodyPr>
          <a:lstStyle/>
          <a:p>
            <a:r>
              <a:rPr lang="en-US" sz="800" dirty="0"/>
              <a:t>42% of students say they have not experienced a high level of stress in any of the 21 areas surveyed.</a:t>
            </a:r>
          </a:p>
        </p:txBody>
      </p:sp>
      <p:sp>
        <p:nvSpPr>
          <p:cNvPr id="11" name="TextBox 10"/>
          <p:cNvSpPr txBox="1"/>
          <p:nvPr/>
        </p:nvSpPr>
        <p:spPr>
          <a:xfrm>
            <a:off x="685800" y="2075460"/>
            <a:ext cx="2933700" cy="338554"/>
          </a:xfrm>
          <a:prstGeom prst="rect">
            <a:avLst/>
          </a:prstGeom>
          <a:noFill/>
        </p:spPr>
        <p:txBody>
          <a:bodyPr wrap="square" rtlCol="0">
            <a:spAutoFit/>
          </a:bodyPr>
          <a:lstStyle/>
          <a:p>
            <a:r>
              <a:rPr lang="en-US" sz="800" dirty="0"/>
              <a:t>58% of students say they have experienced a high level of stress in at least one area surveyed.</a:t>
            </a:r>
          </a:p>
        </p:txBody>
      </p:sp>
      <p:sp>
        <p:nvSpPr>
          <p:cNvPr id="12" name="TextBox 11"/>
          <p:cNvSpPr txBox="1"/>
          <p:nvPr/>
        </p:nvSpPr>
        <p:spPr>
          <a:xfrm>
            <a:off x="2590800" y="3205760"/>
            <a:ext cx="2933700" cy="338554"/>
          </a:xfrm>
          <a:prstGeom prst="rect">
            <a:avLst/>
          </a:prstGeom>
          <a:noFill/>
        </p:spPr>
        <p:txBody>
          <a:bodyPr wrap="square" rtlCol="0">
            <a:spAutoFit/>
          </a:bodyPr>
          <a:lstStyle/>
          <a:p>
            <a:r>
              <a:rPr lang="en-US" sz="800" dirty="0"/>
              <a:t>47% of students say they have experienced a high level of stress in at least two areas surveyed.</a:t>
            </a:r>
          </a:p>
        </p:txBody>
      </p:sp>
    </p:spTree>
    <p:extLst>
      <p:ext uri="{BB962C8B-B14F-4D97-AF65-F5344CB8AC3E}">
        <p14:creationId xmlns:p14="http://schemas.microsoft.com/office/powerpoint/2010/main" val="365702980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Understanding Stress – Ph.D</a:t>
            </a:r>
          </a:p>
        </p:txBody>
      </p:sp>
      <p:graphicFrame>
        <p:nvGraphicFramePr>
          <p:cNvPr id="7" name="Chart 6" descr="Bar graph on cumulative number of stress areas experience for Ph.D. students."/>
          <p:cNvGraphicFramePr/>
          <p:nvPr>
            <p:extLst>
              <p:ext uri="{D42A27DB-BD31-4B8C-83A1-F6EECF244321}">
                <p14:modId xmlns:p14="http://schemas.microsoft.com/office/powerpoint/2010/main" val="3404156660"/>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6248395"/>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During their graduate student years, many students sometimes experience frustrations that contribute to personal stress. Please rate the level of stress, if any, that you have</a:t>
            </a:r>
            <a:br>
              <a:rPr lang="en-US" sz="800" dirty="0"/>
            </a:br>
            <a:r>
              <a:rPr lang="en-US" sz="800" dirty="0"/>
              <a:t>	experienced in each of the following areas while a graduate student at Georgia Tech.  If an area is not relevant to your Masters or Ph.D. program, select “N/A”.</a:t>
            </a:r>
            <a:br>
              <a:rPr lang="en-US" sz="800" dirty="0"/>
            </a:br>
            <a:r>
              <a:rPr lang="en-US" sz="800" dirty="0"/>
              <a:t>	1=No Stress At All, 10=Extremely High Stress</a:t>
            </a:r>
          </a:p>
        </p:txBody>
      </p:sp>
      <p:sp>
        <p:nvSpPr>
          <p:cNvPr id="5" name="TextBox 4"/>
          <p:cNvSpPr txBox="1"/>
          <p:nvPr/>
        </p:nvSpPr>
        <p:spPr>
          <a:xfrm>
            <a:off x="6095962" y="3111508"/>
            <a:ext cx="2590876" cy="634983"/>
          </a:xfrm>
          <a:prstGeom prst="rect">
            <a:avLst/>
          </a:prstGeom>
          <a:ln>
            <a:solidFill>
              <a:schemeClr val="tx1"/>
            </a:solidFill>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1000" b="1" dirty="0"/>
              <a:t>NOTE:</a:t>
            </a:r>
            <a:br>
              <a:rPr lang="en-US" sz="1000" b="1" dirty="0"/>
            </a:br>
            <a:r>
              <a:rPr lang="en-US" sz="1000" b="1" dirty="0"/>
              <a:t>High Level of Stress is defined</a:t>
            </a:r>
            <a:br>
              <a:rPr lang="en-US" sz="1000" b="1" dirty="0"/>
            </a:br>
            <a:r>
              <a:rPr lang="en-US" sz="1000" b="1" dirty="0"/>
              <a:t>by 8-10 Rating for each area surveyed.</a:t>
            </a:r>
          </a:p>
        </p:txBody>
      </p:sp>
      <p:sp>
        <p:nvSpPr>
          <p:cNvPr id="8" name="TextBox 7"/>
          <p:cNvSpPr txBox="1"/>
          <p:nvPr/>
        </p:nvSpPr>
        <p:spPr>
          <a:xfrm>
            <a:off x="317500" y="5740400"/>
            <a:ext cx="1816100" cy="461665"/>
          </a:xfrm>
          <a:prstGeom prst="rect">
            <a:avLst/>
          </a:prstGeom>
          <a:noFill/>
        </p:spPr>
        <p:txBody>
          <a:bodyPr wrap="square" rtlCol="0">
            <a:spAutoFit/>
          </a:bodyPr>
          <a:lstStyle/>
          <a:p>
            <a:r>
              <a:rPr lang="en-US" sz="800" dirty="0"/>
              <a:t>13% of students say they have not experienced a high level of stress in any of the 21 areas surveyed.</a:t>
            </a:r>
          </a:p>
        </p:txBody>
      </p:sp>
      <p:sp>
        <p:nvSpPr>
          <p:cNvPr id="11" name="TextBox 10"/>
          <p:cNvSpPr txBox="1"/>
          <p:nvPr/>
        </p:nvSpPr>
        <p:spPr>
          <a:xfrm>
            <a:off x="685800" y="1879600"/>
            <a:ext cx="2933700" cy="338554"/>
          </a:xfrm>
          <a:prstGeom prst="rect">
            <a:avLst/>
          </a:prstGeom>
          <a:noFill/>
        </p:spPr>
        <p:txBody>
          <a:bodyPr wrap="square" rtlCol="0">
            <a:spAutoFit/>
          </a:bodyPr>
          <a:lstStyle/>
          <a:p>
            <a:r>
              <a:rPr lang="en-US" sz="800" dirty="0"/>
              <a:t>87% of students say they have experienced a high level of stress in at least one area surveyed.</a:t>
            </a:r>
          </a:p>
        </p:txBody>
      </p:sp>
      <p:sp>
        <p:nvSpPr>
          <p:cNvPr id="12" name="TextBox 11"/>
          <p:cNvSpPr txBox="1"/>
          <p:nvPr/>
        </p:nvSpPr>
        <p:spPr>
          <a:xfrm>
            <a:off x="2590800" y="3314700"/>
            <a:ext cx="2933700" cy="338554"/>
          </a:xfrm>
          <a:prstGeom prst="rect">
            <a:avLst/>
          </a:prstGeom>
          <a:noFill/>
        </p:spPr>
        <p:txBody>
          <a:bodyPr wrap="square" rtlCol="0">
            <a:spAutoFit/>
          </a:bodyPr>
          <a:lstStyle/>
          <a:p>
            <a:r>
              <a:rPr lang="en-US" sz="800" dirty="0"/>
              <a:t>54% of students say they have experienced a high level of stress in at least four areas surveyed.</a:t>
            </a:r>
          </a:p>
        </p:txBody>
      </p:sp>
    </p:spTree>
    <p:extLst>
      <p:ext uri="{BB962C8B-B14F-4D97-AF65-F5344CB8AC3E}">
        <p14:creationId xmlns:p14="http://schemas.microsoft.com/office/powerpoint/2010/main" val="368860785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UNDERSTANDING STRESS – WEEKLY ACTIVITIES</a:t>
            </a:r>
          </a:p>
        </p:txBody>
      </p:sp>
    </p:spTree>
    <p:extLst>
      <p:ext uri="{BB962C8B-B14F-4D97-AF65-F5344CB8AC3E}">
        <p14:creationId xmlns:p14="http://schemas.microsoft.com/office/powerpoint/2010/main" val="504865332"/>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 Mentioning Activity in Typical Week – All Students</a:t>
            </a:r>
          </a:p>
        </p:txBody>
      </p:sp>
      <p:graphicFrame>
        <p:nvGraphicFramePr>
          <p:cNvPr id="7" name="Chart 6" descr="Bar graph on percentage mentioning activity in typical week for all students. The majority of students indicated activities included socializing with friends, attending scheduled classes/labs, working on scheduled courses outside of class, exercise/fitness, watching TV or playing video games, and research (dissertation, thesis)."/>
          <p:cNvGraphicFramePr/>
          <p:nvPr>
            <p:extLst>
              <p:ext uri="{D42A27DB-BD31-4B8C-83A1-F6EECF244321}">
                <p14:modId xmlns:p14="http://schemas.microsoft.com/office/powerpoint/2010/main" val="2248445567"/>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489695"/>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In a typical week, approximately how much time do you spend on each of the following activities? </a:t>
            </a:r>
          </a:p>
        </p:txBody>
      </p:sp>
    </p:spTree>
    <p:extLst>
      <p:ext uri="{BB962C8B-B14F-4D97-AF65-F5344CB8AC3E}">
        <p14:creationId xmlns:p14="http://schemas.microsoft.com/office/powerpoint/2010/main" val="391433948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Weekly Activities</a:t>
            </a:r>
          </a:p>
        </p:txBody>
      </p:sp>
      <p:sp>
        <p:nvSpPr>
          <p:cNvPr id="5" name="Text Box 7"/>
          <p:cNvSpPr txBox="1">
            <a:spLocks noChangeArrowheads="1"/>
          </p:cNvSpPr>
          <p:nvPr/>
        </p:nvSpPr>
        <p:spPr bwMode="auto">
          <a:xfrm>
            <a:off x="19050" y="6489695"/>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In a typical week, approximately how much time do you spend on each of the following activities? </a:t>
            </a:r>
          </a:p>
        </p:txBody>
      </p:sp>
      <p:graphicFrame>
        <p:nvGraphicFramePr>
          <p:cNvPr id="6" name="Table 5">
            <a:extLst>
              <a:ext uri="{FF2B5EF4-FFF2-40B4-BE49-F238E27FC236}">
                <a16:creationId xmlns:a16="http://schemas.microsoft.com/office/drawing/2014/main" id="{88C214BD-9B5A-2748-BB50-F6C2C502EC25}"/>
              </a:ext>
            </a:extLst>
          </p:cNvPr>
          <p:cNvGraphicFramePr>
            <a:graphicFrameLocks noGrp="1"/>
          </p:cNvGraphicFramePr>
          <p:nvPr>
            <p:extLst>
              <p:ext uri="{D42A27DB-BD31-4B8C-83A1-F6EECF244321}">
                <p14:modId xmlns:p14="http://schemas.microsoft.com/office/powerpoint/2010/main" val="3872878838"/>
              </p:ext>
            </p:extLst>
          </p:nvPr>
        </p:nvGraphicFramePr>
        <p:xfrm>
          <a:off x="241299" y="1397000"/>
          <a:ext cx="8686800" cy="493776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1" i="0" u="none" strike="noStrike" dirty="0">
                          <a:solidFill>
                            <a:srgbClr val="000000"/>
                          </a:solidFill>
                          <a:effectLst/>
                          <a:latin typeface="+mn-lt"/>
                        </a:rPr>
                        <a:t>INCIDENCE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2880">
                <a:tc>
                  <a:txBody>
                    <a:bodyPr/>
                    <a:lstStyle/>
                    <a:p>
                      <a:pPr algn="l" fontAlgn="b"/>
                      <a:r>
                        <a:rPr lang="en-US" sz="1000" b="0" i="0" u="none" strike="noStrike" dirty="0">
                          <a:solidFill>
                            <a:srgbClr val="000000"/>
                          </a:solidFill>
                          <a:effectLst/>
                          <a:latin typeface="+mn-lt"/>
                        </a:rPr>
                        <a:t>Socializing with friends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7318791"/>
                  </a:ext>
                </a:extLst>
              </a:tr>
              <a:tr h="182880">
                <a:tc>
                  <a:txBody>
                    <a:bodyPr/>
                    <a:lstStyle/>
                    <a:p>
                      <a:pPr algn="l" fontAlgn="b"/>
                      <a:r>
                        <a:rPr lang="en-US" sz="1000" b="0" i="0" u="none" strike="noStrike" dirty="0">
                          <a:solidFill>
                            <a:srgbClr val="000000"/>
                          </a:solidFill>
                          <a:effectLst/>
                          <a:latin typeface="+mn-lt"/>
                        </a:rPr>
                        <a:t>Attending scheduled classes/labs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684931"/>
                  </a:ext>
                </a:extLst>
              </a:tr>
              <a:tr h="182880">
                <a:tc>
                  <a:txBody>
                    <a:bodyPr/>
                    <a:lstStyle/>
                    <a:p>
                      <a:pPr algn="l" fontAlgn="b"/>
                      <a:r>
                        <a:rPr lang="en-US" sz="1000" b="0" i="0" u="none" strike="noStrike" dirty="0">
                          <a:solidFill>
                            <a:srgbClr val="000000"/>
                          </a:solidFill>
                          <a:effectLst/>
                          <a:latin typeface="+mn-lt"/>
                        </a:rPr>
                        <a:t>Working on scheduled courses outside of class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92090670"/>
                  </a:ext>
                </a:extLst>
              </a:tr>
              <a:tr h="182880">
                <a:tc>
                  <a:txBody>
                    <a:bodyPr/>
                    <a:lstStyle/>
                    <a:p>
                      <a:pPr algn="l" fontAlgn="b"/>
                      <a:r>
                        <a:rPr lang="en-US" sz="1000" b="0" i="0" u="none" strike="noStrike" dirty="0">
                          <a:solidFill>
                            <a:srgbClr val="000000"/>
                          </a:solidFill>
                          <a:effectLst/>
                          <a:latin typeface="+mn-lt"/>
                        </a:rPr>
                        <a:t>Exercise/fitness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3100870"/>
                  </a:ext>
                </a:extLst>
              </a:tr>
              <a:tr h="182880">
                <a:tc>
                  <a:txBody>
                    <a:bodyPr/>
                    <a:lstStyle/>
                    <a:p>
                      <a:pPr algn="l" fontAlgn="b"/>
                      <a:r>
                        <a:rPr lang="en-US" sz="1000" b="0" i="0" u="none" strike="noStrike" dirty="0">
                          <a:solidFill>
                            <a:srgbClr val="000000"/>
                          </a:solidFill>
                          <a:effectLst/>
                          <a:latin typeface="+mn-lt"/>
                        </a:rPr>
                        <a:t>Watching TV or playing video games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91429129"/>
                  </a:ext>
                </a:extLst>
              </a:tr>
              <a:tr h="182880">
                <a:tc>
                  <a:txBody>
                    <a:bodyPr/>
                    <a:lstStyle/>
                    <a:p>
                      <a:pPr algn="l" fontAlgn="b"/>
                      <a:r>
                        <a:rPr lang="en-US" sz="1000" b="0" i="0" u="none" strike="noStrike" dirty="0">
                          <a:solidFill>
                            <a:srgbClr val="000000"/>
                          </a:solidFill>
                          <a:effectLst/>
                          <a:latin typeface="+mn-lt"/>
                        </a:rPr>
                        <a:t>Research (dissertation, thesis)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2880">
                <a:tc>
                  <a:txBody>
                    <a:bodyPr/>
                    <a:lstStyle/>
                    <a:p>
                      <a:pPr algn="l" fontAlgn="b"/>
                      <a:r>
                        <a:rPr lang="en-US" sz="1000" b="0" i="0" u="none" strike="noStrike" dirty="0">
                          <a:solidFill>
                            <a:srgbClr val="000000"/>
                          </a:solidFill>
                          <a:effectLst/>
                          <a:latin typeface="+mn-lt"/>
                        </a:rPr>
                        <a:t>Working for pay/stipend at Georgia Tech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2880">
                <a:tc>
                  <a:txBody>
                    <a:bodyPr/>
                    <a:lstStyle/>
                    <a:p>
                      <a:pPr algn="l" fontAlgn="b"/>
                      <a:r>
                        <a:rPr lang="en-US" sz="1000" b="0" i="0" u="none" strike="noStrike" dirty="0">
                          <a:solidFill>
                            <a:srgbClr val="000000"/>
                          </a:solidFill>
                          <a:effectLst/>
                          <a:latin typeface="+mn-lt"/>
                        </a:rPr>
                        <a:t>Working for pay/stipend outside of Georgia Tech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2880">
                <a:tc>
                  <a:txBody>
                    <a:bodyPr/>
                    <a:lstStyle/>
                    <a:p>
                      <a:pPr algn="l" fontAlgn="b"/>
                      <a:r>
                        <a:rPr lang="en-US" sz="1000" b="0" i="0" u="none" strike="noStrike" dirty="0">
                          <a:solidFill>
                            <a:srgbClr val="000000"/>
                          </a:solidFill>
                          <a:effectLst/>
                          <a:latin typeface="+mn-lt"/>
                        </a:rPr>
                        <a:t>Clubs/organized groups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2880">
                <a:tc>
                  <a:txBody>
                    <a:bodyPr/>
                    <a:lstStyle/>
                    <a:p>
                      <a:pPr algn="l" fontAlgn="b"/>
                      <a:r>
                        <a:rPr lang="en-US" sz="1000" b="0" i="0" u="none" strike="noStrike" dirty="0">
                          <a:solidFill>
                            <a:srgbClr val="000000"/>
                          </a:solidFill>
                          <a:effectLst/>
                          <a:latin typeface="+mn-lt"/>
                        </a:rPr>
                        <a:t>Volunteer work/activity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endParaRPr lang="en-US" sz="800" b="0" i="0" u="none" strike="noStrike" dirty="0">
                        <a:solidFill>
                          <a:srgbClr val="000000"/>
                        </a:solidFill>
                        <a:effectLst/>
                        <a:latin typeface="+mn-lt"/>
                      </a:endParaRP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56802629"/>
                  </a:ext>
                </a:extLst>
              </a:tr>
              <a:tr h="182880">
                <a:tc>
                  <a:txBody>
                    <a:bodyPr/>
                    <a:lstStyle/>
                    <a:p>
                      <a:pPr algn="l" fontAlgn="b"/>
                      <a:r>
                        <a:rPr lang="en-US" sz="1000" b="1" i="0" u="none" strike="noStrike" dirty="0">
                          <a:solidFill>
                            <a:srgbClr val="000000"/>
                          </a:solidFill>
                          <a:effectLst/>
                          <a:latin typeface="+mn-lt"/>
                        </a:rPr>
                        <a:t>AVERAGE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1777512"/>
                  </a:ext>
                </a:extLst>
              </a:tr>
              <a:tr h="182880">
                <a:tc>
                  <a:txBody>
                    <a:bodyPr/>
                    <a:lstStyle/>
                    <a:p>
                      <a:pPr algn="l" fontAlgn="b"/>
                      <a:r>
                        <a:rPr lang="en-US" sz="1000" b="0" i="0" u="none" strike="noStrike" dirty="0">
                          <a:solidFill>
                            <a:srgbClr val="000000"/>
                          </a:solidFill>
                          <a:effectLst/>
                          <a:latin typeface="+mn-lt"/>
                        </a:rPr>
                        <a:t>Socializing with friends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64243234"/>
                  </a:ext>
                </a:extLst>
              </a:tr>
              <a:tr h="182880">
                <a:tc>
                  <a:txBody>
                    <a:bodyPr/>
                    <a:lstStyle/>
                    <a:p>
                      <a:pPr algn="l" fontAlgn="b"/>
                      <a:r>
                        <a:rPr lang="en-US" sz="1000" b="0" i="0" u="none" strike="noStrike" dirty="0">
                          <a:solidFill>
                            <a:srgbClr val="000000"/>
                          </a:solidFill>
                          <a:effectLst/>
                          <a:latin typeface="+mn-lt"/>
                        </a:rPr>
                        <a:t>Attending scheduled classes/labs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35175100"/>
                  </a:ext>
                </a:extLst>
              </a:tr>
              <a:tr h="182880">
                <a:tc>
                  <a:txBody>
                    <a:bodyPr/>
                    <a:lstStyle/>
                    <a:p>
                      <a:pPr algn="l" fontAlgn="b"/>
                      <a:r>
                        <a:rPr lang="en-US" sz="1000" b="0" i="0" u="none" strike="noStrike" dirty="0">
                          <a:solidFill>
                            <a:srgbClr val="000000"/>
                          </a:solidFill>
                          <a:effectLst/>
                          <a:latin typeface="+mn-lt"/>
                        </a:rPr>
                        <a:t>Working on scheduled courses outside of class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1618402"/>
                  </a:ext>
                </a:extLst>
              </a:tr>
              <a:tr h="182880">
                <a:tc>
                  <a:txBody>
                    <a:bodyPr/>
                    <a:lstStyle/>
                    <a:p>
                      <a:pPr algn="l" fontAlgn="b"/>
                      <a:r>
                        <a:rPr lang="en-US" sz="1000" b="0" i="0" u="none" strike="noStrike" dirty="0">
                          <a:solidFill>
                            <a:srgbClr val="000000"/>
                          </a:solidFill>
                          <a:effectLst/>
                          <a:latin typeface="+mn-lt"/>
                        </a:rPr>
                        <a:t>Exercise/fitness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64294498"/>
                  </a:ext>
                </a:extLst>
              </a:tr>
              <a:tr h="182880">
                <a:tc>
                  <a:txBody>
                    <a:bodyPr/>
                    <a:lstStyle/>
                    <a:p>
                      <a:pPr algn="l" fontAlgn="b"/>
                      <a:r>
                        <a:rPr lang="en-US" sz="1000" b="0" i="0" u="none" strike="noStrike" dirty="0">
                          <a:solidFill>
                            <a:srgbClr val="000000"/>
                          </a:solidFill>
                          <a:effectLst/>
                          <a:latin typeface="+mn-lt"/>
                        </a:rPr>
                        <a:t>Watching TV or playing video games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7388683"/>
                  </a:ext>
                </a:extLst>
              </a:tr>
              <a:tr h="182880">
                <a:tc>
                  <a:txBody>
                    <a:bodyPr/>
                    <a:lstStyle/>
                    <a:p>
                      <a:pPr algn="l" fontAlgn="b"/>
                      <a:r>
                        <a:rPr lang="en-US" sz="1000" b="0" i="0" u="none" strike="noStrike" dirty="0">
                          <a:solidFill>
                            <a:srgbClr val="000000"/>
                          </a:solidFill>
                          <a:effectLst/>
                          <a:latin typeface="+mn-lt"/>
                        </a:rPr>
                        <a:t>Research (dissertation, thesis)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1793720"/>
                  </a:ext>
                </a:extLst>
              </a:tr>
              <a:tr h="182880">
                <a:tc>
                  <a:txBody>
                    <a:bodyPr/>
                    <a:lstStyle/>
                    <a:p>
                      <a:pPr algn="l" fontAlgn="b"/>
                      <a:r>
                        <a:rPr lang="en-US" sz="1000" b="0" i="0" u="none" strike="noStrike" dirty="0">
                          <a:solidFill>
                            <a:srgbClr val="000000"/>
                          </a:solidFill>
                          <a:effectLst/>
                          <a:latin typeface="+mn-lt"/>
                        </a:rPr>
                        <a:t>Working for pay/stipend at Georgia Tech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614379"/>
                  </a:ext>
                </a:extLst>
              </a:tr>
              <a:tr h="182880">
                <a:tc>
                  <a:txBody>
                    <a:bodyPr/>
                    <a:lstStyle/>
                    <a:p>
                      <a:pPr algn="l" fontAlgn="b"/>
                      <a:r>
                        <a:rPr lang="en-US" sz="1000" b="0" i="0" u="none" strike="noStrike" dirty="0">
                          <a:solidFill>
                            <a:srgbClr val="000000"/>
                          </a:solidFill>
                          <a:effectLst/>
                          <a:latin typeface="+mn-lt"/>
                        </a:rPr>
                        <a:t>Working for pay/stipend outside of Georgia Tech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4591080"/>
                  </a:ext>
                </a:extLst>
              </a:tr>
              <a:tr h="182880">
                <a:tc>
                  <a:txBody>
                    <a:bodyPr/>
                    <a:lstStyle/>
                    <a:p>
                      <a:pPr algn="l" fontAlgn="b"/>
                      <a:r>
                        <a:rPr lang="en-US" sz="1000" b="0" i="0" u="none" strike="noStrike" dirty="0">
                          <a:solidFill>
                            <a:srgbClr val="000000"/>
                          </a:solidFill>
                          <a:effectLst/>
                          <a:latin typeface="+mn-lt"/>
                        </a:rPr>
                        <a:t>Clubs/organized groups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6694871"/>
                  </a:ext>
                </a:extLst>
              </a:tr>
              <a:tr h="182880">
                <a:tc>
                  <a:txBody>
                    <a:bodyPr/>
                    <a:lstStyle/>
                    <a:p>
                      <a:pPr algn="l" fontAlgn="b"/>
                      <a:r>
                        <a:rPr lang="en-US" sz="1000" b="0" i="0" u="none" strike="noStrike" dirty="0">
                          <a:solidFill>
                            <a:srgbClr val="000000"/>
                          </a:solidFill>
                          <a:effectLst/>
                          <a:latin typeface="+mn-lt"/>
                        </a:rPr>
                        <a:t>Volunteer work/activity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05298933"/>
                  </a:ext>
                </a:extLst>
              </a:tr>
              <a:tr h="182880">
                <a:tc>
                  <a:txBody>
                    <a:bodyPr/>
                    <a:lstStyle/>
                    <a:p>
                      <a:pPr algn="l" fontAlgn="b"/>
                      <a:r>
                        <a:rPr lang="en-US" sz="1000" b="1" i="0" u="none" strike="noStrike" dirty="0">
                          <a:solidFill>
                            <a:srgbClr val="000000"/>
                          </a:solidFill>
                          <a:effectLst/>
                          <a:latin typeface="+mn-lt"/>
                        </a:rPr>
                        <a:t>TOTAL</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8912575"/>
                  </a:ext>
                </a:extLst>
              </a:tr>
            </a:tbl>
          </a:graphicData>
        </a:graphic>
      </p:graphicFrame>
    </p:spTree>
    <p:extLst>
      <p:ext uri="{BB962C8B-B14F-4D97-AF65-F5344CB8AC3E}">
        <p14:creationId xmlns:p14="http://schemas.microsoft.com/office/powerpoint/2010/main" val="56357131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Weekly Activities – Master’s</a:t>
            </a:r>
          </a:p>
        </p:txBody>
      </p:sp>
      <p:sp>
        <p:nvSpPr>
          <p:cNvPr id="5" name="Text Box 7"/>
          <p:cNvSpPr txBox="1">
            <a:spLocks noChangeArrowheads="1"/>
          </p:cNvSpPr>
          <p:nvPr/>
        </p:nvSpPr>
        <p:spPr bwMode="auto">
          <a:xfrm>
            <a:off x="19050" y="6489695"/>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In a typical week, approximately how much time do you spend on each of the following activities? </a:t>
            </a:r>
          </a:p>
        </p:txBody>
      </p:sp>
      <p:graphicFrame>
        <p:nvGraphicFramePr>
          <p:cNvPr id="7" name="Table 6">
            <a:extLst>
              <a:ext uri="{FF2B5EF4-FFF2-40B4-BE49-F238E27FC236}">
                <a16:creationId xmlns:a16="http://schemas.microsoft.com/office/drawing/2014/main" id="{1BE1F09B-7904-2E47-BD38-BBBF73EC8C4F}"/>
              </a:ext>
            </a:extLst>
          </p:cNvPr>
          <p:cNvGraphicFramePr>
            <a:graphicFrameLocks noGrp="1"/>
          </p:cNvGraphicFramePr>
          <p:nvPr>
            <p:extLst>
              <p:ext uri="{D42A27DB-BD31-4B8C-83A1-F6EECF244321}">
                <p14:modId xmlns:p14="http://schemas.microsoft.com/office/powerpoint/2010/main" val="2549936182"/>
              </p:ext>
            </p:extLst>
          </p:nvPr>
        </p:nvGraphicFramePr>
        <p:xfrm>
          <a:off x="93132" y="1397000"/>
          <a:ext cx="8961120" cy="4962144"/>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3736">
                <a:tc>
                  <a:txBody>
                    <a:bodyPr/>
                    <a:lstStyle/>
                    <a:p>
                      <a:pPr algn="l" fontAlgn="b"/>
                      <a:r>
                        <a:rPr lang="en-US" sz="1000" b="1" i="0" u="none" strike="noStrike" dirty="0">
                          <a:solidFill>
                            <a:srgbClr val="000000"/>
                          </a:solidFill>
                          <a:effectLst/>
                          <a:latin typeface="+mn-lt"/>
                        </a:rPr>
                        <a:t>INCIDENCE</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3736">
                <a:tc>
                  <a:txBody>
                    <a:bodyPr/>
                    <a:lstStyle/>
                    <a:p>
                      <a:pPr algn="l" fontAlgn="b"/>
                      <a:r>
                        <a:rPr lang="en-US" sz="1000" b="0" i="0" u="none" strike="noStrike" dirty="0">
                          <a:solidFill>
                            <a:srgbClr val="000000"/>
                          </a:solidFill>
                          <a:effectLst/>
                          <a:latin typeface="+mn-lt"/>
                        </a:rPr>
                        <a:t>Socializing with friends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9062317"/>
                  </a:ext>
                </a:extLst>
              </a:tr>
              <a:tr h="173736">
                <a:tc>
                  <a:txBody>
                    <a:bodyPr/>
                    <a:lstStyle/>
                    <a:p>
                      <a:pPr algn="l" fontAlgn="b"/>
                      <a:r>
                        <a:rPr lang="en-US" sz="1000" b="0" i="0" u="none" strike="noStrike" dirty="0">
                          <a:solidFill>
                            <a:srgbClr val="000000"/>
                          </a:solidFill>
                          <a:effectLst/>
                          <a:latin typeface="+mn-lt"/>
                        </a:rPr>
                        <a:t>Attending scheduled classes/labs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5256468"/>
                  </a:ext>
                </a:extLst>
              </a:tr>
              <a:tr h="173736">
                <a:tc>
                  <a:txBody>
                    <a:bodyPr/>
                    <a:lstStyle/>
                    <a:p>
                      <a:pPr algn="l" fontAlgn="b"/>
                      <a:r>
                        <a:rPr lang="en-US" sz="1000" b="0" i="0" u="none" strike="noStrike" dirty="0">
                          <a:solidFill>
                            <a:srgbClr val="000000"/>
                          </a:solidFill>
                          <a:effectLst/>
                          <a:latin typeface="+mn-lt"/>
                        </a:rPr>
                        <a:t>Working on scheduled courses outside of class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1667650"/>
                  </a:ext>
                </a:extLst>
              </a:tr>
              <a:tr h="173736">
                <a:tc>
                  <a:txBody>
                    <a:bodyPr/>
                    <a:lstStyle/>
                    <a:p>
                      <a:pPr algn="l" fontAlgn="b"/>
                      <a:r>
                        <a:rPr lang="en-US" sz="1000" b="0" i="0" u="none" strike="noStrike" dirty="0">
                          <a:solidFill>
                            <a:srgbClr val="000000"/>
                          </a:solidFill>
                          <a:effectLst/>
                          <a:latin typeface="+mn-lt"/>
                        </a:rPr>
                        <a:t>Exercise/fitness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0529188"/>
                  </a:ext>
                </a:extLst>
              </a:tr>
              <a:tr h="173736">
                <a:tc>
                  <a:txBody>
                    <a:bodyPr/>
                    <a:lstStyle/>
                    <a:p>
                      <a:pPr algn="l" fontAlgn="b"/>
                      <a:r>
                        <a:rPr lang="en-US" sz="1000" b="0" i="0" u="none" strike="noStrike" dirty="0">
                          <a:solidFill>
                            <a:srgbClr val="000000"/>
                          </a:solidFill>
                          <a:effectLst/>
                          <a:latin typeface="+mn-lt"/>
                        </a:rPr>
                        <a:t>Watching TV or playing video games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275647"/>
                  </a:ext>
                </a:extLst>
              </a:tr>
              <a:tr h="173736">
                <a:tc>
                  <a:txBody>
                    <a:bodyPr/>
                    <a:lstStyle/>
                    <a:p>
                      <a:pPr algn="l" fontAlgn="b"/>
                      <a:r>
                        <a:rPr lang="en-US" sz="1000" b="0" i="0" u="none" strike="noStrike" dirty="0">
                          <a:solidFill>
                            <a:srgbClr val="000000"/>
                          </a:solidFill>
                          <a:effectLst/>
                          <a:latin typeface="+mn-lt"/>
                        </a:rPr>
                        <a:t>Research (dissertation, thesis)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3736">
                <a:tc>
                  <a:txBody>
                    <a:bodyPr/>
                    <a:lstStyle/>
                    <a:p>
                      <a:pPr algn="l" fontAlgn="b"/>
                      <a:r>
                        <a:rPr lang="en-US" sz="1000" b="0" i="0" u="none" strike="noStrike" dirty="0">
                          <a:solidFill>
                            <a:srgbClr val="000000"/>
                          </a:solidFill>
                          <a:effectLst/>
                          <a:latin typeface="+mn-lt"/>
                        </a:rPr>
                        <a:t>Working for pay/stipend at Georgia Tech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3736">
                <a:tc>
                  <a:txBody>
                    <a:bodyPr/>
                    <a:lstStyle/>
                    <a:p>
                      <a:pPr algn="l" fontAlgn="b"/>
                      <a:r>
                        <a:rPr lang="en-US" sz="1000" b="0" i="0" u="none" strike="noStrike" dirty="0">
                          <a:solidFill>
                            <a:srgbClr val="000000"/>
                          </a:solidFill>
                          <a:effectLst/>
                          <a:latin typeface="+mn-lt"/>
                        </a:rPr>
                        <a:t>Working for pay/stipend outside of GT</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173736">
                <a:tc>
                  <a:txBody>
                    <a:bodyPr/>
                    <a:lstStyle/>
                    <a:p>
                      <a:pPr algn="l" fontAlgn="b"/>
                      <a:r>
                        <a:rPr lang="en-US" sz="1000" b="0" i="0" u="none" strike="noStrike" dirty="0">
                          <a:solidFill>
                            <a:srgbClr val="000000"/>
                          </a:solidFill>
                          <a:effectLst/>
                          <a:latin typeface="+mn-lt"/>
                        </a:rPr>
                        <a:t>Clubs/organized groups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173736">
                <a:tc>
                  <a:txBody>
                    <a:bodyPr/>
                    <a:lstStyle/>
                    <a:p>
                      <a:pPr algn="l" fontAlgn="b"/>
                      <a:r>
                        <a:rPr lang="en-US" sz="1000" b="0" i="0" u="none" strike="noStrike" dirty="0">
                          <a:solidFill>
                            <a:srgbClr val="000000"/>
                          </a:solidFill>
                          <a:effectLst/>
                          <a:latin typeface="+mn-lt"/>
                        </a:rPr>
                        <a:t>Volunteer work/activity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6849149"/>
                  </a:ext>
                </a:extLst>
              </a:tr>
              <a:tr h="173736">
                <a:tc>
                  <a:txBody>
                    <a:bodyPr/>
                    <a:lstStyle/>
                    <a:p>
                      <a:pPr algn="l" fontAlgn="b"/>
                      <a:endParaRPr lang="en-US" sz="800" b="0" i="0" u="none" strike="noStrike" dirty="0">
                        <a:solidFill>
                          <a:srgbClr val="000000"/>
                        </a:solidFill>
                        <a:effectLst/>
                        <a:latin typeface="+mn-lt"/>
                      </a:endParaRP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8519578"/>
                  </a:ext>
                </a:extLst>
              </a:tr>
              <a:tr h="173736">
                <a:tc>
                  <a:txBody>
                    <a:bodyPr/>
                    <a:lstStyle/>
                    <a:p>
                      <a:pPr algn="l" fontAlgn="b"/>
                      <a:r>
                        <a:rPr lang="en-US" sz="1000" b="1" i="0" u="none" strike="noStrike" dirty="0">
                          <a:solidFill>
                            <a:srgbClr val="000000"/>
                          </a:solidFill>
                          <a:effectLst/>
                          <a:latin typeface="+mn-lt"/>
                        </a:rPr>
                        <a:t>AVERAGE</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208717"/>
                  </a:ext>
                </a:extLst>
              </a:tr>
              <a:tr h="173736">
                <a:tc>
                  <a:txBody>
                    <a:bodyPr/>
                    <a:lstStyle/>
                    <a:p>
                      <a:pPr algn="l" fontAlgn="b"/>
                      <a:r>
                        <a:rPr lang="en-US" sz="1000" b="0" i="0" u="none" strike="noStrike" dirty="0">
                          <a:solidFill>
                            <a:srgbClr val="000000"/>
                          </a:solidFill>
                          <a:effectLst/>
                          <a:latin typeface="+mn-lt"/>
                        </a:rPr>
                        <a:t>Socializing with friends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11296776"/>
                  </a:ext>
                </a:extLst>
              </a:tr>
              <a:tr h="173736">
                <a:tc>
                  <a:txBody>
                    <a:bodyPr/>
                    <a:lstStyle/>
                    <a:p>
                      <a:pPr algn="l" fontAlgn="b"/>
                      <a:r>
                        <a:rPr lang="en-US" sz="1000" b="0" i="0" u="none" strike="noStrike" dirty="0">
                          <a:solidFill>
                            <a:srgbClr val="000000"/>
                          </a:solidFill>
                          <a:effectLst/>
                          <a:latin typeface="+mn-lt"/>
                        </a:rPr>
                        <a:t>Attending scheduled classes/labs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073879"/>
                  </a:ext>
                </a:extLst>
              </a:tr>
              <a:tr h="173736">
                <a:tc>
                  <a:txBody>
                    <a:bodyPr/>
                    <a:lstStyle/>
                    <a:p>
                      <a:pPr algn="l" fontAlgn="b"/>
                      <a:r>
                        <a:rPr lang="en-US" sz="1000" b="0" i="0" u="none" strike="noStrike" dirty="0">
                          <a:solidFill>
                            <a:srgbClr val="000000"/>
                          </a:solidFill>
                          <a:effectLst/>
                          <a:latin typeface="+mn-lt"/>
                        </a:rPr>
                        <a:t>Working on scheduled courses outside of class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0124277"/>
                  </a:ext>
                </a:extLst>
              </a:tr>
              <a:tr h="173736">
                <a:tc>
                  <a:txBody>
                    <a:bodyPr/>
                    <a:lstStyle/>
                    <a:p>
                      <a:pPr algn="l" fontAlgn="b"/>
                      <a:r>
                        <a:rPr lang="en-US" sz="1000" b="0" i="0" u="none" strike="noStrike" dirty="0">
                          <a:solidFill>
                            <a:srgbClr val="000000"/>
                          </a:solidFill>
                          <a:effectLst/>
                          <a:latin typeface="+mn-lt"/>
                        </a:rPr>
                        <a:t>Exercise/fitness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0879244"/>
                  </a:ext>
                </a:extLst>
              </a:tr>
              <a:tr h="173736">
                <a:tc>
                  <a:txBody>
                    <a:bodyPr/>
                    <a:lstStyle/>
                    <a:p>
                      <a:pPr algn="l" fontAlgn="b"/>
                      <a:r>
                        <a:rPr lang="en-US" sz="1000" b="0" i="0" u="none" strike="noStrike" dirty="0">
                          <a:solidFill>
                            <a:srgbClr val="000000"/>
                          </a:solidFill>
                          <a:effectLst/>
                          <a:latin typeface="+mn-lt"/>
                        </a:rPr>
                        <a:t>Watching TV or playing video games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1236315"/>
                  </a:ext>
                </a:extLst>
              </a:tr>
              <a:tr h="173736">
                <a:tc>
                  <a:txBody>
                    <a:bodyPr/>
                    <a:lstStyle/>
                    <a:p>
                      <a:pPr algn="l" fontAlgn="b"/>
                      <a:r>
                        <a:rPr lang="en-US" sz="1000" b="0" i="0" u="none" strike="noStrike" dirty="0">
                          <a:solidFill>
                            <a:srgbClr val="000000"/>
                          </a:solidFill>
                          <a:effectLst/>
                          <a:latin typeface="+mn-lt"/>
                        </a:rPr>
                        <a:t>Research (dissertation, thesis)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0188382"/>
                  </a:ext>
                </a:extLst>
              </a:tr>
              <a:tr h="173736">
                <a:tc>
                  <a:txBody>
                    <a:bodyPr/>
                    <a:lstStyle/>
                    <a:p>
                      <a:pPr algn="l" fontAlgn="b"/>
                      <a:r>
                        <a:rPr lang="en-US" sz="1000" b="0" i="0" u="none" strike="noStrike" dirty="0">
                          <a:solidFill>
                            <a:srgbClr val="000000"/>
                          </a:solidFill>
                          <a:effectLst/>
                          <a:latin typeface="+mn-lt"/>
                        </a:rPr>
                        <a:t>Working for pay/stipend at Georgia Tech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40312666"/>
                  </a:ext>
                </a:extLst>
              </a:tr>
              <a:tr h="173736">
                <a:tc>
                  <a:txBody>
                    <a:bodyPr/>
                    <a:lstStyle/>
                    <a:p>
                      <a:pPr algn="l" fontAlgn="b"/>
                      <a:r>
                        <a:rPr lang="en-US" sz="1000" b="0" i="0" u="none" strike="noStrike" dirty="0">
                          <a:solidFill>
                            <a:srgbClr val="000000"/>
                          </a:solidFill>
                          <a:effectLst/>
                          <a:latin typeface="+mn-lt"/>
                        </a:rPr>
                        <a:t>Working for pay/stipend outside of GT</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8816697"/>
                  </a:ext>
                </a:extLst>
              </a:tr>
              <a:tr h="173736">
                <a:tc>
                  <a:txBody>
                    <a:bodyPr/>
                    <a:lstStyle/>
                    <a:p>
                      <a:pPr algn="l" fontAlgn="b"/>
                      <a:r>
                        <a:rPr lang="en-US" sz="1000" b="0" i="0" u="none" strike="noStrike" dirty="0">
                          <a:solidFill>
                            <a:srgbClr val="000000"/>
                          </a:solidFill>
                          <a:effectLst/>
                          <a:latin typeface="+mn-lt"/>
                        </a:rPr>
                        <a:t>Clubs/organized groups</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04162402"/>
                  </a:ext>
                </a:extLst>
              </a:tr>
              <a:tr h="173736">
                <a:tc>
                  <a:txBody>
                    <a:bodyPr/>
                    <a:lstStyle/>
                    <a:p>
                      <a:pPr algn="l" fontAlgn="b"/>
                      <a:r>
                        <a:rPr lang="en-US" sz="1000" b="0" i="0" u="none" strike="noStrike" dirty="0">
                          <a:solidFill>
                            <a:srgbClr val="000000"/>
                          </a:solidFill>
                          <a:effectLst/>
                          <a:latin typeface="+mn-lt"/>
                        </a:rPr>
                        <a:t>Volunteer work/activity </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74195257"/>
                  </a:ext>
                </a:extLst>
              </a:tr>
              <a:tr h="173736">
                <a:tc>
                  <a:txBody>
                    <a:bodyPr/>
                    <a:lstStyle/>
                    <a:p>
                      <a:pPr algn="l" fontAlgn="b"/>
                      <a:r>
                        <a:rPr lang="en-US" sz="1000" b="1" i="0" u="none" strike="noStrike" dirty="0">
                          <a:solidFill>
                            <a:srgbClr val="000000"/>
                          </a:solidFill>
                          <a:effectLst/>
                          <a:latin typeface="+mn-lt"/>
                        </a:rPr>
                        <a:t>TOTAL</a:t>
                      </a:r>
                    </a:p>
                  </a:txBody>
                  <a:tcPr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90.1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3368811"/>
                  </a:ext>
                </a:extLst>
              </a:tr>
            </a:tbl>
          </a:graphicData>
        </a:graphic>
      </p:graphicFrame>
    </p:spTree>
    <p:extLst>
      <p:ext uri="{BB962C8B-B14F-4D97-AF65-F5344CB8AC3E}">
        <p14:creationId xmlns:p14="http://schemas.microsoft.com/office/powerpoint/2010/main" val="285312673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Weekly Activities – Ph.D</a:t>
            </a:r>
          </a:p>
        </p:txBody>
      </p:sp>
      <p:sp>
        <p:nvSpPr>
          <p:cNvPr id="5" name="Text Box 7"/>
          <p:cNvSpPr txBox="1">
            <a:spLocks noChangeArrowheads="1"/>
          </p:cNvSpPr>
          <p:nvPr/>
        </p:nvSpPr>
        <p:spPr bwMode="auto">
          <a:xfrm>
            <a:off x="19050" y="6489695"/>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In a typical week, approximately how much time do you spend on each of the following activities? </a:t>
            </a:r>
          </a:p>
        </p:txBody>
      </p:sp>
      <p:graphicFrame>
        <p:nvGraphicFramePr>
          <p:cNvPr id="6" name="Table 5">
            <a:extLst>
              <a:ext uri="{FF2B5EF4-FFF2-40B4-BE49-F238E27FC236}">
                <a16:creationId xmlns:a16="http://schemas.microsoft.com/office/drawing/2014/main" id="{C6E177CA-B202-6046-AD2D-9D3A2B440643}"/>
              </a:ext>
            </a:extLst>
          </p:cNvPr>
          <p:cNvGraphicFramePr>
            <a:graphicFrameLocks noGrp="1"/>
          </p:cNvGraphicFramePr>
          <p:nvPr>
            <p:extLst>
              <p:ext uri="{D42A27DB-BD31-4B8C-83A1-F6EECF244321}">
                <p14:modId xmlns:p14="http://schemas.microsoft.com/office/powerpoint/2010/main" val="4053560918"/>
              </p:ext>
            </p:extLst>
          </p:nvPr>
        </p:nvGraphicFramePr>
        <p:xfrm>
          <a:off x="118532" y="1397000"/>
          <a:ext cx="8915418" cy="493776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1" i="0" u="none" strike="noStrike" dirty="0">
                          <a:solidFill>
                            <a:srgbClr val="000000"/>
                          </a:solidFill>
                          <a:effectLst/>
                          <a:latin typeface="+mn-lt"/>
                        </a:rPr>
                        <a:t>INCIDENCE</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2880">
                <a:tc>
                  <a:txBody>
                    <a:bodyPr/>
                    <a:lstStyle/>
                    <a:p>
                      <a:pPr algn="l" fontAlgn="b"/>
                      <a:r>
                        <a:rPr lang="en-US" sz="1000" b="0" i="0" u="none" strike="noStrike" dirty="0">
                          <a:solidFill>
                            <a:srgbClr val="000000"/>
                          </a:solidFill>
                          <a:effectLst/>
                          <a:latin typeface="+mn-lt"/>
                        </a:rPr>
                        <a:t>Socializing with friends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3728817"/>
                  </a:ext>
                </a:extLst>
              </a:tr>
              <a:tr h="182880">
                <a:tc>
                  <a:txBody>
                    <a:bodyPr/>
                    <a:lstStyle/>
                    <a:p>
                      <a:pPr algn="l" fontAlgn="b"/>
                      <a:r>
                        <a:rPr lang="en-US" sz="1000" b="0" i="0" u="none" strike="noStrike" dirty="0">
                          <a:solidFill>
                            <a:srgbClr val="000000"/>
                          </a:solidFill>
                          <a:effectLst/>
                          <a:latin typeface="+mn-lt"/>
                        </a:rPr>
                        <a:t>Attending scheduled classes/labs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29338101"/>
                  </a:ext>
                </a:extLst>
              </a:tr>
              <a:tr h="182880">
                <a:tc>
                  <a:txBody>
                    <a:bodyPr/>
                    <a:lstStyle/>
                    <a:p>
                      <a:pPr algn="l" fontAlgn="b"/>
                      <a:r>
                        <a:rPr lang="en-US" sz="1000" b="0" i="0" u="none" strike="noStrike" dirty="0">
                          <a:solidFill>
                            <a:srgbClr val="000000"/>
                          </a:solidFill>
                          <a:effectLst/>
                          <a:latin typeface="+mn-lt"/>
                        </a:rPr>
                        <a:t>Working on scheduled courses outside of class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1047586"/>
                  </a:ext>
                </a:extLst>
              </a:tr>
              <a:tr h="182880">
                <a:tc>
                  <a:txBody>
                    <a:bodyPr/>
                    <a:lstStyle/>
                    <a:p>
                      <a:pPr algn="l" fontAlgn="b"/>
                      <a:r>
                        <a:rPr lang="en-US" sz="1000" b="0" i="0" u="none" strike="noStrike" dirty="0">
                          <a:solidFill>
                            <a:srgbClr val="000000"/>
                          </a:solidFill>
                          <a:effectLst/>
                          <a:latin typeface="+mn-lt"/>
                        </a:rPr>
                        <a:t>Exercise/fitness</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4936298"/>
                  </a:ext>
                </a:extLst>
              </a:tr>
              <a:tr h="182880">
                <a:tc>
                  <a:txBody>
                    <a:bodyPr/>
                    <a:lstStyle/>
                    <a:p>
                      <a:pPr algn="l" fontAlgn="b"/>
                      <a:r>
                        <a:rPr lang="en-US" sz="1000" b="0" i="0" u="none" strike="noStrike" dirty="0">
                          <a:solidFill>
                            <a:srgbClr val="000000"/>
                          </a:solidFill>
                          <a:effectLst/>
                          <a:latin typeface="+mn-lt"/>
                        </a:rPr>
                        <a:t>Watching TV or playing video games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3132584"/>
                  </a:ext>
                </a:extLst>
              </a:tr>
              <a:tr h="182880">
                <a:tc>
                  <a:txBody>
                    <a:bodyPr/>
                    <a:lstStyle/>
                    <a:p>
                      <a:pPr algn="l" fontAlgn="b"/>
                      <a:r>
                        <a:rPr lang="en-US" sz="1000" b="0" i="0" u="none" strike="noStrike" dirty="0">
                          <a:solidFill>
                            <a:srgbClr val="000000"/>
                          </a:solidFill>
                          <a:effectLst/>
                          <a:latin typeface="+mn-lt"/>
                        </a:rPr>
                        <a:t>Research (dissertation, thesis)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2880">
                <a:tc>
                  <a:txBody>
                    <a:bodyPr/>
                    <a:lstStyle/>
                    <a:p>
                      <a:pPr algn="l" fontAlgn="b"/>
                      <a:r>
                        <a:rPr lang="en-US" sz="1000" b="0" i="0" u="none" strike="noStrike" dirty="0">
                          <a:solidFill>
                            <a:srgbClr val="000000"/>
                          </a:solidFill>
                          <a:effectLst/>
                          <a:latin typeface="+mn-lt"/>
                        </a:rPr>
                        <a:t>Working for pay/stipend at Georgia Tech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2880">
                <a:tc>
                  <a:txBody>
                    <a:bodyPr/>
                    <a:lstStyle/>
                    <a:p>
                      <a:pPr algn="l" fontAlgn="b"/>
                      <a:r>
                        <a:rPr lang="en-US" sz="1000" b="0" i="0" u="none" strike="noStrike" dirty="0">
                          <a:solidFill>
                            <a:srgbClr val="000000"/>
                          </a:solidFill>
                          <a:effectLst/>
                          <a:latin typeface="+mn-lt"/>
                        </a:rPr>
                        <a:t>Working for pay/stipend outside of GT</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2880">
                <a:tc>
                  <a:txBody>
                    <a:bodyPr/>
                    <a:lstStyle/>
                    <a:p>
                      <a:pPr algn="l" fontAlgn="b"/>
                      <a:r>
                        <a:rPr lang="en-US" sz="1000" b="0" i="0" u="none" strike="noStrike" dirty="0">
                          <a:solidFill>
                            <a:srgbClr val="000000"/>
                          </a:solidFill>
                          <a:effectLst/>
                          <a:latin typeface="+mn-lt"/>
                        </a:rPr>
                        <a:t>Clubs/organized groups</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2880">
                <a:tc>
                  <a:txBody>
                    <a:bodyPr/>
                    <a:lstStyle/>
                    <a:p>
                      <a:pPr algn="l" fontAlgn="b"/>
                      <a:r>
                        <a:rPr lang="en-US" sz="1000" b="0" i="0" u="none" strike="noStrike" dirty="0">
                          <a:solidFill>
                            <a:srgbClr val="000000"/>
                          </a:solidFill>
                          <a:effectLst/>
                          <a:latin typeface="+mn-lt"/>
                        </a:rPr>
                        <a:t>Volunteer work/activity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endParaRPr lang="en-US" sz="8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2880">
                <a:tc>
                  <a:txBody>
                    <a:bodyPr/>
                    <a:lstStyle/>
                    <a:p>
                      <a:pPr algn="l" fontAlgn="b"/>
                      <a:r>
                        <a:rPr lang="en-US" sz="1000" b="1" i="0" u="none" strike="noStrike" dirty="0">
                          <a:solidFill>
                            <a:srgbClr val="000000"/>
                          </a:solidFill>
                          <a:effectLst/>
                          <a:latin typeface="+mn-lt"/>
                        </a:rPr>
                        <a:t>AVERAGE</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2880">
                <a:tc>
                  <a:txBody>
                    <a:bodyPr/>
                    <a:lstStyle/>
                    <a:p>
                      <a:pPr algn="l" fontAlgn="b"/>
                      <a:r>
                        <a:rPr lang="en-US" sz="1000" b="0" i="0" u="none" strike="noStrike" dirty="0">
                          <a:solidFill>
                            <a:srgbClr val="000000"/>
                          </a:solidFill>
                          <a:effectLst/>
                          <a:latin typeface="+mn-lt"/>
                        </a:rPr>
                        <a:t>Socializing with friends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700226"/>
                  </a:ext>
                </a:extLst>
              </a:tr>
              <a:tr h="182880">
                <a:tc>
                  <a:txBody>
                    <a:bodyPr/>
                    <a:lstStyle/>
                    <a:p>
                      <a:pPr algn="l" fontAlgn="b"/>
                      <a:r>
                        <a:rPr lang="en-US" sz="1000" b="0" i="0" u="none" strike="noStrike" dirty="0">
                          <a:solidFill>
                            <a:srgbClr val="000000"/>
                          </a:solidFill>
                          <a:effectLst/>
                          <a:latin typeface="+mn-lt"/>
                        </a:rPr>
                        <a:t>Attending scheduled classes/labs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79304563"/>
                  </a:ext>
                </a:extLst>
              </a:tr>
              <a:tr h="182880">
                <a:tc>
                  <a:txBody>
                    <a:bodyPr/>
                    <a:lstStyle/>
                    <a:p>
                      <a:pPr algn="l" fontAlgn="b"/>
                      <a:r>
                        <a:rPr lang="en-US" sz="1000" b="0" i="0" u="none" strike="noStrike" dirty="0">
                          <a:solidFill>
                            <a:srgbClr val="000000"/>
                          </a:solidFill>
                          <a:effectLst/>
                          <a:latin typeface="+mn-lt"/>
                        </a:rPr>
                        <a:t>Working on scheduled courses outside of class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7032886"/>
                  </a:ext>
                </a:extLst>
              </a:tr>
              <a:tr h="182880">
                <a:tc>
                  <a:txBody>
                    <a:bodyPr/>
                    <a:lstStyle/>
                    <a:p>
                      <a:pPr algn="l" fontAlgn="b"/>
                      <a:r>
                        <a:rPr lang="en-US" sz="1000" b="0" i="0" u="none" strike="noStrike" dirty="0">
                          <a:solidFill>
                            <a:srgbClr val="000000"/>
                          </a:solidFill>
                          <a:effectLst/>
                          <a:latin typeface="+mn-lt"/>
                        </a:rPr>
                        <a:t>Exercise/fitness</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18840092"/>
                  </a:ext>
                </a:extLst>
              </a:tr>
              <a:tr h="182880">
                <a:tc>
                  <a:txBody>
                    <a:bodyPr/>
                    <a:lstStyle/>
                    <a:p>
                      <a:pPr algn="l" fontAlgn="b"/>
                      <a:r>
                        <a:rPr lang="en-US" sz="1000" b="0" i="0" u="none" strike="noStrike" dirty="0">
                          <a:solidFill>
                            <a:srgbClr val="000000"/>
                          </a:solidFill>
                          <a:effectLst/>
                          <a:latin typeface="+mn-lt"/>
                        </a:rPr>
                        <a:t>Watching TV or playing video games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33568365"/>
                  </a:ext>
                </a:extLst>
              </a:tr>
              <a:tr h="182880">
                <a:tc>
                  <a:txBody>
                    <a:bodyPr/>
                    <a:lstStyle/>
                    <a:p>
                      <a:pPr algn="l" fontAlgn="b"/>
                      <a:r>
                        <a:rPr lang="en-US" sz="1000" b="0" i="0" u="none" strike="noStrike" dirty="0">
                          <a:solidFill>
                            <a:srgbClr val="000000"/>
                          </a:solidFill>
                          <a:effectLst/>
                          <a:latin typeface="+mn-lt"/>
                        </a:rPr>
                        <a:t>Research (dissertation, thesis)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11196868"/>
                  </a:ext>
                </a:extLst>
              </a:tr>
              <a:tr h="182880">
                <a:tc>
                  <a:txBody>
                    <a:bodyPr/>
                    <a:lstStyle/>
                    <a:p>
                      <a:pPr algn="l" fontAlgn="b"/>
                      <a:r>
                        <a:rPr lang="en-US" sz="1000" b="0" i="0" u="none" strike="noStrike" dirty="0">
                          <a:solidFill>
                            <a:srgbClr val="000000"/>
                          </a:solidFill>
                          <a:effectLst/>
                          <a:latin typeface="+mn-lt"/>
                        </a:rPr>
                        <a:t>Working for pay/stipend at Georgia Tech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14.4</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13.8</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0475663"/>
                  </a:ext>
                </a:extLst>
              </a:tr>
              <a:tr h="182880">
                <a:tc>
                  <a:txBody>
                    <a:bodyPr/>
                    <a:lstStyle/>
                    <a:p>
                      <a:pPr algn="l" fontAlgn="b"/>
                      <a:r>
                        <a:rPr lang="en-US" sz="1000" b="0" i="0" u="none" strike="noStrike" dirty="0">
                          <a:solidFill>
                            <a:srgbClr val="000000"/>
                          </a:solidFill>
                          <a:effectLst/>
                          <a:latin typeface="+mn-lt"/>
                        </a:rPr>
                        <a:t>Working for pay/stipend outside of GT</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81784"/>
                  </a:ext>
                </a:extLst>
              </a:tr>
              <a:tr h="182880">
                <a:tc>
                  <a:txBody>
                    <a:bodyPr/>
                    <a:lstStyle/>
                    <a:p>
                      <a:pPr algn="l" fontAlgn="b"/>
                      <a:r>
                        <a:rPr lang="en-US" sz="1000" b="0" i="0" u="none" strike="noStrike" dirty="0">
                          <a:solidFill>
                            <a:srgbClr val="000000"/>
                          </a:solidFill>
                          <a:effectLst/>
                          <a:latin typeface="+mn-lt"/>
                        </a:rPr>
                        <a:t>Clubs/organized groups</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72591796"/>
                  </a:ext>
                </a:extLst>
              </a:tr>
              <a:tr h="182880">
                <a:tc>
                  <a:txBody>
                    <a:bodyPr/>
                    <a:lstStyle/>
                    <a:p>
                      <a:pPr algn="l" fontAlgn="b"/>
                      <a:r>
                        <a:rPr lang="en-US" sz="1000" b="0" i="0" u="none" strike="noStrike" dirty="0">
                          <a:solidFill>
                            <a:srgbClr val="000000"/>
                          </a:solidFill>
                          <a:effectLst/>
                          <a:latin typeface="+mn-lt"/>
                        </a:rPr>
                        <a:t>Volunteer work/activity </a:t>
                      </a:r>
                    </a:p>
                  </a:txBody>
                  <a:tcPr marR="9525"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0.3</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35318543"/>
                  </a:ext>
                </a:extLst>
              </a:tr>
              <a:tr h="182880">
                <a:tc>
                  <a:txBody>
                    <a:bodyPr/>
                    <a:lstStyle/>
                    <a:p>
                      <a:pPr algn="l" fontAlgn="b"/>
                      <a:r>
                        <a:rPr lang="en-US" sz="1000" b="1" i="0" u="none" strike="noStrike" dirty="0">
                          <a:solidFill>
                            <a:srgbClr val="000000"/>
                          </a:solidFill>
                          <a:effectLst/>
                          <a:latin typeface="+mn-lt"/>
                        </a:rPr>
                        <a:t>TOTAL</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75.6</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77.7</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67.5</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59.1</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67.9</a:t>
                      </a:r>
                    </a:p>
                  </a:txBody>
                  <a:tcPr marL="0" marR="0"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26730369"/>
                  </a:ext>
                </a:extLst>
              </a:tr>
            </a:tbl>
          </a:graphicData>
        </a:graphic>
      </p:graphicFrame>
    </p:spTree>
    <p:extLst>
      <p:ext uri="{BB962C8B-B14F-4D97-AF65-F5344CB8AC3E}">
        <p14:creationId xmlns:p14="http://schemas.microsoft.com/office/powerpoint/2010/main" val="399296855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UNDERSTANDING STRESS – DAILY SLEEP</a:t>
            </a:r>
          </a:p>
        </p:txBody>
      </p:sp>
    </p:spTree>
    <p:extLst>
      <p:ext uri="{BB962C8B-B14F-4D97-AF65-F5344CB8AC3E}">
        <p14:creationId xmlns:p14="http://schemas.microsoft.com/office/powerpoint/2010/main" val="272395893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Daily Sleep – All Students</a:t>
            </a:r>
          </a:p>
        </p:txBody>
      </p:sp>
      <p:graphicFrame>
        <p:nvGraphicFramePr>
          <p:cNvPr id="7" name="Chart 6" descr="Bar graph on daily sleep for all students. Majority of students indicated they sleep 6-7 hours."/>
          <p:cNvGraphicFramePr/>
          <p:nvPr>
            <p:extLst>
              <p:ext uri="{D42A27DB-BD31-4B8C-83A1-F6EECF244321}">
                <p14:modId xmlns:p14="http://schemas.microsoft.com/office/powerpoint/2010/main" val="2093529027"/>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489695"/>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In a typical week, approximately how much time do you spend on each of the following activities? </a:t>
            </a:r>
          </a:p>
        </p:txBody>
      </p:sp>
    </p:spTree>
    <p:extLst>
      <p:ext uri="{BB962C8B-B14F-4D97-AF65-F5344CB8AC3E}">
        <p14:creationId xmlns:p14="http://schemas.microsoft.com/office/powerpoint/2010/main" val="50088121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Daily Sleep</a:t>
            </a:r>
          </a:p>
        </p:txBody>
      </p:sp>
      <p:sp>
        <p:nvSpPr>
          <p:cNvPr id="5" name="Text Box 7"/>
          <p:cNvSpPr txBox="1">
            <a:spLocks noChangeArrowheads="1"/>
          </p:cNvSpPr>
          <p:nvPr/>
        </p:nvSpPr>
        <p:spPr bwMode="auto">
          <a:xfrm>
            <a:off x="19050" y="6489695"/>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In a typical week, approximately how much time do you spend on each of the following activities? </a:t>
            </a:r>
          </a:p>
        </p:txBody>
      </p:sp>
      <p:graphicFrame>
        <p:nvGraphicFramePr>
          <p:cNvPr id="6" name="Table 5">
            <a:extLst>
              <a:ext uri="{FF2B5EF4-FFF2-40B4-BE49-F238E27FC236}">
                <a16:creationId xmlns:a16="http://schemas.microsoft.com/office/drawing/2014/main" id="{5C19176E-47B0-7344-A7F6-5A58239E754C}"/>
              </a:ext>
            </a:extLst>
          </p:cNvPr>
          <p:cNvGraphicFramePr>
            <a:graphicFrameLocks noGrp="1"/>
          </p:cNvGraphicFramePr>
          <p:nvPr>
            <p:extLst>
              <p:ext uri="{D42A27DB-BD31-4B8C-83A1-F6EECF244321}">
                <p14:modId xmlns:p14="http://schemas.microsoft.com/office/powerpoint/2010/main" val="1203665688"/>
              </p:ext>
            </p:extLst>
          </p:nvPr>
        </p:nvGraphicFramePr>
        <p:xfrm>
          <a:off x="241299" y="1397000"/>
          <a:ext cx="8686800" cy="237744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10312">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5760">
                <a:tc>
                  <a:txBody>
                    <a:bodyPr/>
                    <a:lstStyle/>
                    <a:p>
                      <a:pPr algn="l" fontAlgn="b"/>
                      <a:r>
                        <a:rPr lang="en-US" sz="1000" b="0" i="0" u="none" strike="noStrike" dirty="0">
                          <a:solidFill>
                            <a:srgbClr val="000000"/>
                          </a:solidFill>
                          <a:effectLst/>
                          <a:latin typeface="+mn-lt"/>
                        </a:rPr>
                        <a:t>Less than 4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5760">
                <a:tc>
                  <a:txBody>
                    <a:bodyPr/>
                    <a:lstStyle/>
                    <a:p>
                      <a:pPr algn="l" fontAlgn="b"/>
                      <a:r>
                        <a:rPr lang="en-US" sz="1000" b="0" i="0" u="none" strike="noStrike" dirty="0">
                          <a:solidFill>
                            <a:srgbClr val="000000"/>
                          </a:solidFill>
                          <a:effectLst/>
                          <a:latin typeface="+mn-lt"/>
                        </a:rPr>
                        <a:t>4-5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7318791"/>
                  </a:ext>
                </a:extLst>
              </a:tr>
              <a:tr h="365760">
                <a:tc>
                  <a:txBody>
                    <a:bodyPr/>
                    <a:lstStyle/>
                    <a:p>
                      <a:pPr algn="l" fontAlgn="b"/>
                      <a:r>
                        <a:rPr lang="en-US" sz="1000" b="0" i="0" u="none" strike="noStrike" dirty="0">
                          <a:solidFill>
                            <a:srgbClr val="000000"/>
                          </a:solidFill>
                          <a:effectLst/>
                          <a:latin typeface="+mn-lt"/>
                        </a:rPr>
                        <a:t>6-7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684931"/>
                  </a:ext>
                </a:extLst>
              </a:tr>
              <a:tr h="365760">
                <a:tc>
                  <a:txBody>
                    <a:bodyPr/>
                    <a:lstStyle/>
                    <a:p>
                      <a:pPr algn="l" fontAlgn="b"/>
                      <a:r>
                        <a:rPr lang="en-US" sz="1000" b="0" i="0" u="none" strike="noStrike" dirty="0">
                          <a:solidFill>
                            <a:srgbClr val="000000"/>
                          </a:solidFill>
                          <a:effectLst/>
                          <a:latin typeface="+mn-lt"/>
                        </a:rPr>
                        <a:t>8 or more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92090670"/>
                  </a:ext>
                </a:extLst>
              </a:tr>
              <a:tr h="365760">
                <a:tc>
                  <a:txBody>
                    <a:bodyPr/>
                    <a:lstStyle/>
                    <a:p>
                      <a:pPr algn="l" fontAlgn="b"/>
                      <a:r>
                        <a:rPr lang="en-US" sz="1000" b="1" i="0" u="none" strike="noStrike" dirty="0">
                          <a:solidFill>
                            <a:srgbClr val="000000"/>
                          </a:solidFill>
                          <a:effectLst/>
                          <a:latin typeface="+mn-lt"/>
                        </a:rPr>
                        <a:t>AVERAGE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3100870"/>
                  </a:ext>
                </a:extLst>
              </a:tr>
            </a:tbl>
          </a:graphicData>
        </a:graphic>
      </p:graphicFrame>
    </p:spTree>
    <p:extLst>
      <p:ext uri="{BB962C8B-B14F-4D97-AF65-F5344CB8AC3E}">
        <p14:creationId xmlns:p14="http://schemas.microsoft.com/office/powerpoint/2010/main" val="278299906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Key Metrics – Ph.D</a:t>
            </a:r>
          </a:p>
        </p:txBody>
      </p:sp>
      <p:sp>
        <p:nvSpPr>
          <p:cNvPr id="14341" name="Text Box 7"/>
          <p:cNvSpPr txBox="1">
            <a:spLocks noChangeArrowheads="1"/>
          </p:cNvSpPr>
          <p:nvPr/>
        </p:nvSpPr>
        <p:spPr bwMode="auto">
          <a:xfrm>
            <a:off x="19050" y="5384761"/>
            <a:ext cx="8645525"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quality of your overall graduate student experience at Georgia Tech, considering both academic and non-academic aspects. 1=Poor, 10=Excellent</a:t>
            </a:r>
            <a:br>
              <a:rPr lang="en-US" sz="800" dirty="0"/>
            </a:br>
            <a:r>
              <a:rPr lang="en-US" sz="800" dirty="0"/>
              <a:t>Q.	Please rate the quality of your graduate student experience within your program of study, considering both academic and non-academic aspects. 1=Poor, 10=Excellent </a:t>
            </a:r>
            <a:br>
              <a:rPr lang="en-US" sz="800" dirty="0"/>
            </a:br>
            <a:r>
              <a:rPr lang="en-US" sz="800" dirty="0"/>
              <a:t>Q.	How likely are you to recommend Georgia Tech to a qualified prospective graduate student as a place to attend graduate school? 1=Extremely Unlikely, 10=Extremely Likely  </a:t>
            </a:r>
            <a:br>
              <a:rPr lang="en-US" sz="800" dirty="0"/>
            </a:br>
            <a:r>
              <a:rPr lang="en-US" sz="800" dirty="0"/>
              <a:t>Q.	How likely are you to recommend your program of study at Georgia Tech to a qualified prospective graduate student? 1=Extremely Unlikely, 10=Extremely Likely.</a:t>
            </a:r>
            <a:br>
              <a:rPr lang="en-US" sz="800" dirty="0"/>
            </a:br>
            <a:r>
              <a:rPr lang="en-US" sz="800" dirty="0"/>
              <a:t>Q.	Prior to this survey, how easy has it been for you to offer your own opinions and feedback to Georgia Tech about issues that affect you as a student?</a:t>
            </a:r>
            <a:br>
              <a:rPr lang="en-US" sz="800" dirty="0"/>
            </a:br>
            <a:r>
              <a:rPr lang="en-US" sz="800" dirty="0"/>
              <a:t>	1=Extremely Difficult, 10=Extremely Easy</a:t>
            </a:r>
            <a:br>
              <a:rPr lang="en-US" sz="800" dirty="0"/>
            </a:br>
            <a:r>
              <a:rPr lang="en-US" sz="800" dirty="0"/>
              <a:t>Q.	How responsive has Georgia Tech been to input or feedback that you have offered? 1=Not Responsive At All, 10=Extremely Responsive</a:t>
            </a:r>
            <a:br>
              <a:rPr lang="en-US" sz="800" dirty="0"/>
            </a:br>
            <a:r>
              <a:rPr lang="en-US" sz="800" dirty="0"/>
              <a:t>Q.	Prior to this survey, how easy has it been for you to offer your own opinions and feedback to your program of study about issues that affect you as a student?</a:t>
            </a:r>
            <a:br>
              <a:rPr lang="en-US" sz="800" dirty="0"/>
            </a:br>
            <a:r>
              <a:rPr lang="en-US" sz="800" dirty="0"/>
              <a:t>	1=Extremely Difficult, 10=Extremely Easy</a:t>
            </a:r>
            <a:br>
              <a:rPr lang="en-US" sz="800" dirty="0"/>
            </a:br>
            <a:r>
              <a:rPr lang="en-US" sz="800" dirty="0"/>
              <a:t>Q.	How responsive has your program been to input or feedback that you have offered? 1=Not Responsive At All, 10=Extremely Responsive</a:t>
            </a:r>
          </a:p>
        </p:txBody>
      </p:sp>
      <p:graphicFrame>
        <p:nvGraphicFramePr>
          <p:cNvPr id="3" name="Table 2"/>
          <p:cNvGraphicFramePr>
            <a:graphicFrameLocks noGrp="1"/>
          </p:cNvGraphicFramePr>
          <p:nvPr>
            <p:extLst>
              <p:ext uri="{D42A27DB-BD31-4B8C-83A1-F6EECF244321}">
                <p14:modId xmlns:p14="http://schemas.microsoft.com/office/powerpoint/2010/main" val="536599873"/>
              </p:ext>
            </p:extLst>
          </p:nvPr>
        </p:nvGraphicFramePr>
        <p:xfrm>
          <a:off x="118532" y="1397000"/>
          <a:ext cx="8915418" cy="354076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Quality of overall graduate student experience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u="none" strike="noStrike" dirty="0">
                          <a:solidFill>
                            <a:srgbClr val="000000"/>
                          </a:solidFill>
                          <a:effectLst/>
                        </a:rPr>
                        <a:t>Quality of graduate student experience within program of study</a:t>
                      </a:r>
                      <a:endParaRPr lang="en-US" sz="1000" b="0"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Ease of offering opinions/feedback to GT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Responsiveness from GT to input/feedback</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Ease of offering opinions/feedback to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Responsiveness from program of study to input/feedback</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Likely to recommend GT to attend graduate school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Likely to recommend program of study at GT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72424594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Daily Sleep – Master’s</a:t>
            </a:r>
          </a:p>
        </p:txBody>
      </p:sp>
      <p:sp>
        <p:nvSpPr>
          <p:cNvPr id="5" name="Text Box 7"/>
          <p:cNvSpPr txBox="1">
            <a:spLocks noChangeArrowheads="1"/>
          </p:cNvSpPr>
          <p:nvPr/>
        </p:nvSpPr>
        <p:spPr bwMode="auto">
          <a:xfrm>
            <a:off x="19050" y="6489695"/>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In a typical week, approximately how much time do you spend on each of the following activities? </a:t>
            </a:r>
          </a:p>
        </p:txBody>
      </p:sp>
      <p:graphicFrame>
        <p:nvGraphicFramePr>
          <p:cNvPr id="7" name="Table 6">
            <a:extLst>
              <a:ext uri="{FF2B5EF4-FFF2-40B4-BE49-F238E27FC236}">
                <a16:creationId xmlns:a16="http://schemas.microsoft.com/office/drawing/2014/main" id="{34AE1A55-5BAD-A246-A5CB-AB233F6CC677}"/>
              </a:ext>
            </a:extLst>
          </p:cNvPr>
          <p:cNvGraphicFramePr>
            <a:graphicFrameLocks noGrp="1"/>
          </p:cNvGraphicFramePr>
          <p:nvPr>
            <p:extLst>
              <p:ext uri="{D42A27DB-BD31-4B8C-83A1-F6EECF244321}">
                <p14:modId xmlns:p14="http://schemas.microsoft.com/office/powerpoint/2010/main" val="48885777"/>
              </p:ext>
            </p:extLst>
          </p:nvPr>
        </p:nvGraphicFramePr>
        <p:xfrm>
          <a:off x="93132" y="1397000"/>
          <a:ext cx="8961120" cy="277368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6576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210312">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5760">
                <a:tc>
                  <a:txBody>
                    <a:bodyPr/>
                    <a:lstStyle/>
                    <a:p>
                      <a:pPr algn="l" fontAlgn="b"/>
                      <a:r>
                        <a:rPr lang="en-US" sz="1000" b="0" i="0" u="none" strike="noStrike" dirty="0">
                          <a:solidFill>
                            <a:srgbClr val="000000"/>
                          </a:solidFill>
                          <a:effectLst/>
                          <a:latin typeface="+mn-lt"/>
                        </a:rPr>
                        <a:t>Less than 4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65760">
                <a:tc>
                  <a:txBody>
                    <a:bodyPr/>
                    <a:lstStyle/>
                    <a:p>
                      <a:pPr algn="l" fontAlgn="b"/>
                      <a:r>
                        <a:rPr lang="en-US" sz="1000" b="0" i="0" u="none" strike="noStrike" dirty="0">
                          <a:solidFill>
                            <a:srgbClr val="000000"/>
                          </a:solidFill>
                          <a:effectLst/>
                          <a:latin typeface="+mn-lt"/>
                        </a:rPr>
                        <a:t>4-5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9062317"/>
                  </a:ext>
                </a:extLst>
              </a:tr>
              <a:tr h="365760">
                <a:tc>
                  <a:txBody>
                    <a:bodyPr/>
                    <a:lstStyle/>
                    <a:p>
                      <a:pPr algn="l" fontAlgn="b"/>
                      <a:r>
                        <a:rPr lang="en-US" sz="1000" b="0" i="0" u="none" strike="noStrike" dirty="0">
                          <a:solidFill>
                            <a:srgbClr val="000000"/>
                          </a:solidFill>
                          <a:effectLst/>
                          <a:latin typeface="+mn-lt"/>
                        </a:rPr>
                        <a:t>6-7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5256468"/>
                  </a:ext>
                </a:extLst>
              </a:tr>
              <a:tr h="365760">
                <a:tc>
                  <a:txBody>
                    <a:bodyPr/>
                    <a:lstStyle/>
                    <a:p>
                      <a:pPr algn="l" fontAlgn="b"/>
                      <a:r>
                        <a:rPr lang="en-US" sz="1000" b="0" i="0" u="none" strike="noStrike" dirty="0">
                          <a:solidFill>
                            <a:srgbClr val="000000"/>
                          </a:solidFill>
                          <a:effectLst/>
                          <a:latin typeface="+mn-lt"/>
                        </a:rPr>
                        <a:t>8 or more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1667650"/>
                  </a:ext>
                </a:extLst>
              </a:tr>
              <a:tr h="365760">
                <a:tc>
                  <a:txBody>
                    <a:bodyPr/>
                    <a:lstStyle/>
                    <a:p>
                      <a:pPr algn="l" fontAlgn="b"/>
                      <a:r>
                        <a:rPr lang="en-US" sz="1000" b="1" i="0" u="none" strike="noStrike" dirty="0">
                          <a:solidFill>
                            <a:srgbClr val="000000"/>
                          </a:solidFill>
                          <a:effectLst/>
                          <a:latin typeface="+mn-lt"/>
                        </a:rPr>
                        <a:t>AVERAGE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0529188"/>
                  </a:ext>
                </a:extLst>
              </a:tr>
            </a:tbl>
          </a:graphicData>
        </a:graphic>
      </p:graphicFrame>
    </p:spTree>
    <p:extLst>
      <p:ext uri="{BB962C8B-B14F-4D97-AF65-F5344CB8AC3E}">
        <p14:creationId xmlns:p14="http://schemas.microsoft.com/office/powerpoint/2010/main" val="4159663474"/>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Daily Sleep – Ph.D</a:t>
            </a:r>
          </a:p>
        </p:txBody>
      </p:sp>
      <p:sp>
        <p:nvSpPr>
          <p:cNvPr id="5" name="Text Box 7"/>
          <p:cNvSpPr txBox="1">
            <a:spLocks noChangeArrowheads="1"/>
          </p:cNvSpPr>
          <p:nvPr/>
        </p:nvSpPr>
        <p:spPr bwMode="auto">
          <a:xfrm>
            <a:off x="19050" y="6489695"/>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In a typical week, approximately how much time do you spend on each of the following activities? </a:t>
            </a:r>
          </a:p>
        </p:txBody>
      </p:sp>
      <p:graphicFrame>
        <p:nvGraphicFramePr>
          <p:cNvPr id="6" name="Table 5">
            <a:extLst>
              <a:ext uri="{FF2B5EF4-FFF2-40B4-BE49-F238E27FC236}">
                <a16:creationId xmlns:a16="http://schemas.microsoft.com/office/drawing/2014/main" id="{3ACD5AB0-F95D-9A40-938D-B3AEF52D4F35}"/>
              </a:ext>
            </a:extLst>
          </p:cNvPr>
          <p:cNvGraphicFramePr>
            <a:graphicFrameLocks noGrp="1"/>
          </p:cNvGraphicFramePr>
          <p:nvPr>
            <p:extLst>
              <p:ext uri="{D42A27DB-BD31-4B8C-83A1-F6EECF244321}">
                <p14:modId xmlns:p14="http://schemas.microsoft.com/office/powerpoint/2010/main" val="1259006999"/>
              </p:ext>
            </p:extLst>
          </p:nvPr>
        </p:nvGraphicFramePr>
        <p:xfrm>
          <a:off x="118532" y="1397000"/>
          <a:ext cx="8915418" cy="237744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5760">
                <a:tc>
                  <a:txBody>
                    <a:bodyPr/>
                    <a:lstStyle/>
                    <a:p>
                      <a:pPr algn="l" fontAlgn="b"/>
                      <a:r>
                        <a:rPr lang="en-US" sz="1000" b="0" i="0" u="none" strike="noStrike" dirty="0">
                          <a:solidFill>
                            <a:srgbClr val="000000"/>
                          </a:solidFill>
                          <a:effectLst/>
                          <a:latin typeface="+mn-lt"/>
                        </a:rPr>
                        <a:t>Less than 4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5760">
                <a:tc>
                  <a:txBody>
                    <a:bodyPr/>
                    <a:lstStyle/>
                    <a:p>
                      <a:pPr algn="l" fontAlgn="b"/>
                      <a:r>
                        <a:rPr lang="en-US" sz="1000" b="0" i="0" u="none" strike="noStrike" dirty="0">
                          <a:solidFill>
                            <a:srgbClr val="000000"/>
                          </a:solidFill>
                          <a:effectLst/>
                          <a:latin typeface="+mn-lt"/>
                        </a:rPr>
                        <a:t>4-5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3728817"/>
                  </a:ext>
                </a:extLst>
              </a:tr>
              <a:tr h="365760">
                <a:tc>
                  <a:txBody>
                    <a:bodyPr/>
                    <a:lstStyle/>
                    <a:p>
                      <a:pPr algn="l" fontAlgn="b"/>
                      <a:r>
                        <a:rPr lang="en-US" sz="1000" b="0" i="0" u="none" strike="noStrike" dirty="0">
                          <a:solidFill>
                            <a:srgbClr val="000000"/>
                          </a:solidFill>
                          <a:effectLst/>
                          <a:latin typeface="+mn-lt"/>
                        </a:rPr>
                        <a:t>6-7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29338101"/>
                  </a:ext>
                </a:extLst>
              </a:tr>
              <a:tr h="365760">
                <a:tc>
                  <a:txBody>
                    <a:bodyPr/>
                    <a:lstStyle/>
                    <a:p>
                      <a:pPr algn="l" fontAlgn="b"/>
                      <a:r>
                        <a:rPr lang="en-US" sz="1000" b="0" i="0" u="none" strike="noStrike" dirty="0">
                          <a:solidFill>
                            <a:srgbClr val="000000"/>
                          </a:solidFill>
                          <a:effectLst/>
                          <a:latin typeface="+mn-lt"/>
                        </a:rPr>
                        <a:t>8 or more hours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1047586"/>
                  </a:ext>
                </a:extLst>
              </a:tr>
              <a:tr h="365760">
                <a:tc>
                  <a:txBody>
                    <a:bodyPr/>
                    <a:lstStyle/>
                    <a:p>
                      <a:pPr algn="l" fontAlgn="b"/>
                      <a:r>
                        <a:rPr lang="en-US" sz="1000" b="1" i="0" u="none" strike="noStrike" dirty="0">
                          <a:solidFill>
                            <a:srgbClr val="000000"/>
                          </a:solidFill>
                          <a:effectLst/>
                          <a:latin typeface="+mn-lt"/>
                        </a:rPr>
                        <a:t>AVERAGE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4936298"/>
                  </a:ext>
                </a:extLst>
              </a:tr>
            </a:tbl>
          </a:graphicData>
        </a:graphic>
      </p:graphicFrame>
    </p:spTree>
    <p:extLst>
      <p:ext uri="{BB962C8B-B14F-4D97-AF65-F5344CB8AC3E}">
        <p14:creationId xmlns:p14="http://schemas.microsoft.com/office/powerpoint/2010/main" val="199201465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USEFUL SUPPORT RESOURCES FOR STRESS</a:t>
            </a:r>
          </a:p>
        </p:txBody>
      </p:sp>
    </p:spTree>
    <p:extLst>
      <p:ext uri="{BB962C8B-B14F-4D97-AF65-F5344CB8AC3E}">
        <p14:creationId xmlns:p14="http://schemas.microsoft.com/office/powerpoint/2010/main" val="272395893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Useful Support Resources for Stress – All Students</a:t>
            </a:r>
          </a:p>
        </p:txBody>
      </p:sp>
      <p:graphicFrame>
        <p:nvGraphicFramePr>
          <p:cNvPr id="7" name="Chart 6" descr="Bar graph on useful support resources for stress for all students. The highest ranked support resource is the Counseling Center, and the lowest ranked is tied between the Office of Hispanic Initiatives and the Veteran Resource Center."/>
          <p:cNvGraphicFramePr/>
          <p:nvPr>
            <p:extLst>
              <p:ext uri="{D42A27DB-BD31-4B8C-83A1-F6EECF244321}">
                <p14:modId xmlns:p14="http://schemas.microsoft.com/office/powerpoint/2010/main" val="2078577103"/>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Based on what you know about the following campus services, which ones do you think could serve as support resources for students like you when experiencing stress? </a:t>
            </a:r>
          </a:p>
        </p:txBody>
      </p:sp>
    </p:spTree>
    <p:extLst>
      <p:ext uri="{BB962C8B-B14F-4D97-AF65-F5344CB8AC3E}">
        <p14:creationId xmlns:p14="http://schemas.microsoft.com/office/powerpoint/2010/main" val="320344730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Useful Support Resources for Stress</a:t>
            </a:r>
          </a:p>
        </p:txBody>
      </p:sp>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Based on what you know about the following campus services, which ones do you think could serve as support resources for students like you when experiencing stress? </a:t>
            </a:r>
          </a:p>
        </p:txBody>
      </p:sp>
      <p:graphicFrame>
        <p:nvGraphicFramePr>
          <p:cNvPr id="5" name="Table 4">
            <a:extLst>
              <a:ext uri="{FF2B5EF4-FFF2-40B4-BE49-F238E27FC236}">
                <a16:creationId xmlns:a16="http://schemas.microsoft.com/office/drawing/2014/main" id="{3AA1157B-4A0D-8C4A-B4C6-CC19CE333FD6}"/>
              </a:ext>
            </a:extLst>
          </p:cNvPr>
          <p:cNvGraphicFramePr>
            <a:graphicFrameLocks noGrp="1"/>
          </p:cNvGraphicFramePr>
          <p:nvPr>
            <p:extLst>
              <p:ext uri="{D42A27DB-BD31-4B8C-83A1-F6EECF244321}">
                <p14:modId xmlns:p14="http://schemas.microsoft.com/office/powerpoint/2010/main" val="2575759688"/>
              </p:ext>
            </p:extLst>
          </p:nvPr>
        </p:nvGraphicFramePr>
        <p:xfrm>
          <a:off x="241299" y="1397000"/>
          <a:ext cx="8686800" cy="4858512"/>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Counseling Center</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Stamps Health Services (primary care, psychiatry, Health Promotion)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89067197"/>
                  </a:ext>
                </a:extLst>
              </a:tr>
              <a:tr h="0">
                <a:tc>
                  <a:txBody>
                    <a:bodyPr/>
                    <a:lstStyle/>
                    <a:p>
                      <a:pPr algn="l" fontAlgn="b"/>
                      <a:r>
                        <a:rPr lang="en-US" sz="1000" b="0" i="0" u="none" strike="noStrike" dirty="0">
                          <a:solidFill>
                            <a:srgbClr val="000000"/>
                          </a:solidFill>
                          <a:effectLst/>
                          <a:latin typeface="+mn-lt"/>
                        </a:rPr>
                        <a:t>Primary dissertation advisor</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1525583"/>
                  </a:ext>
                </a:extLst>
              </a:tr>
              <a:tr h="0">
                <a:tc>
                  <a:txBody>
                    <a:bodyPr/>
                    <a:lstStyle/>
                    <a:p>
                      <a:pPr algn="l" fontAlgn="b"/>
                      <a:r>
                        <a:rPr lang="en-US" sz="1000" b="0" i="0" u="none" strike="noStrike" dirty="0">
                          <a:solidFill>
                            <a:srgbClr val="000000"/>
                          </a:solidFill>
                          <a:effectLst/>
                          <a:latin typeface="+mn-lt"/>
                        </a:rPr>
                        <a:t>Campus Recreation Center (CRC)</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7318791"/>
                  </a:ext>
                </a:extLst>
              </a:tr>
              <a:tr h="0">
                <a:tc>
                  <a:txBody>
                    <a:bodyPr/>
                    <a:lstStyle/>
                    <a:p>
                      <a:pPr algn="l" fontAlgn="b"/>
                      <a:r>
                        <a:rPr lang="en-US" sz="1000" b="0" i="0" u="none" strike="noStrike" dirty="0">
                          <a:solidFill>
                            <a:srgbClr val="000000"/>
                          </a:solidFill>
                          <a:effectLst/>
                          <a:latin typeface="+mn-lt"/>
                        </a:rPr>
                        <a:t>Other faculty in my program</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684931"/>
                  </a:ext>
                </a:extLst>
              </a:tr>
              <a:tr h="0">
                <a:tc>
                  <a:txBody>
                    <a:bodyPr/>
                    <a:lstStyle/>
                    <a:p>
                      <a:pPr algn="l" fontAlgn="b"/>
                      <a:r>
                        <a:rPr lang="en-US" sz="1000" b="0" i="0" u="none" strike="noStrike" dirty="0">
                          <a:solidFill>
                            <a:srgbClr val="000000"/>
                          </a:solidFill>
                          <a:effectLst/>
                          <a:latin typeface="+mn-lt"/>
                        </a:rPr>
                        <a:t>Non-faculty academic advisor</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92090670"/>
                  </a:ext>
                </a:extLst>
              </a:tr>
              <a:tr h="0">
                <a:tc>
                  <a:txBody>
                    <a:bodyPr/>
                    <a:lstStyle/>
                    <a:p>
                      <a:pPr algn="l" fontAlgn="b"/>
                      <a:r>
                        <a:rPr lang="en-US" sz="1000" b="0" i="0" u="none" strike="noStrike" dirty="0">
                          <a:solidFill>
                            <a:srgbClr val="000000"/>
                          </a:solidFill>
                          <a:effectLst/>
                          <a:latin typeface="+mn-lt"/>
                        </a:rPr>
                        <a:t>Graduate Studies office</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3100870"/>
                  </a:ext>
                </a:extLst>
              </a:tr>
              <a:tr h="0">
                <a:tc>
                  <a:txBody>
                    <a:bodyPr/>
                    <a:lstStyle/>
                    <a:p>
                      <a:pPr algn="l" fontAlgn="b"/>
                      <a:r>
                        <a:rPr lang="en-US" sz="1000" b="0" i="0" u="none" strike="noStrike" dirty="0">
                          <a:solidFill>
                            <a:srgbClr val="000000"/>
                          </a:solidFill>
                          <a:effectLst/>
                          <a:latin typeface="+mn-lt"/>
                        </a:rPr>
                        <a:t>Campus religious/spiritual organizations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42937543"/>
                  </a:ext>
                </a:extLst>
              </a:tr>
              <a:tr h="0">
                <a:tc>
                  <a:txBody>
                    <a:bodyPr/>
                    <a:lstStyle/>
                    <a:p>
                      <a:pPr algn="l" fontAlgn="b"/>
                      <a:r>
                        <a:rPr lang="en-US" sz="1000" b="0" i="0" u="none" strike="noStrike" dirty="0">
                          <a:solidFill>
                            <a:srgbClr val="000000"/>
                          </a:solidFill>
                          <a:effectLst/>
                          <a:latin typeface="+mn-lt"/>
                        </a:rPr>
                        <a:t>Women’s Resource Center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89231440"/>
                  </a:ext>
                </a:extLst>
              </a:tr>
              <a:tr h="0">
                <a:tc>
                  <a:txBody>
                    <a:bodyPr/>
                    <a:lstStyle/>
                    <a:p>
                      <a:pPr algn="l" fontAlgn="b"/>
                      <a:r>
                        <a:rPr lang="en-US" sz="1000" b="0" i="0" u="none" strike="noStrike" dirty="0">
                          <a:solidFill>
                            <a:srgbClr val="000000"/>
                          </a:solidFill>
                          <a:effectLst/>
                          <a:latin typeface="+mn-lt"/>
                        </a:rPr>
                        <a:t>Center for Career Discovery and Development (formerly “Career Services” and “Department of Professional Practice”)</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74131873"/>
                  </a:ext>
                </a:extLst>
              </a:tr>
              <a:tr h="0">
                <a:tc>
                  <a:txBody>
                    <a:bodyPr/>
                    <a:lstStyle/>
                    <a:p>
                      <a:pPr algn="l" fontAlgn="b"/>
                      <a:r>
                        <a:rPr lang="en-US" sz="1000" b="0" i="0" u="none" strike="noStrike" dirty="0">
                          <a:solidFill>
                            <a:srgbClr val="000000"/>
                          </a:solidFill>
                          <a:effectLst/>
                          <a:latin typeface="+mn-lt"/>
                        </a:rPr>
                        <a:t>Dean of Students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2627046"/>
                  </a:ext>
                </a:extLst>
              </a:tr>
              <a:tr h="0">
                <a:tc>
                  <a:txBody>
                    <a:bodyPr/>
                    <a:lstStyle/>
                    <a:p>
                      <a:pPr algn="l" fontAlgn="b"/>
                      <a:r>
                        <a:rPr lang="en-US" sz="1000" b="0" i="0" u="none" strike="noStrike" dirty="0">
                          <a:solidFill>
                            <a:srgbClr val="000000"/>
                          </a:solidFill>
                          <a:effectLst/>
                          <a:latin typeface="+mn-lt"/>
                        </a:rPr>
                        <a:t>Office of International Education (OIE)</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9710129"/>
                  </a:ext>
                </a:extLst>
              </a:tr>
              <a:tr h="0">
                <a:tc>
                  <a:txBody>
                    <a:bodyPr/>
                    <a:lstStyle/>
                    <a:p>
                      <a:pPr algn="l" fontAlgn="b"/>
                      <a:r>
                        <a:rPr lang="en-US" sz="1000" b="0" i="0" u="none" strike="noStrike" dirty="0">
                          <a:solidFill>
                            <a:srgbClr val="000000"/>
                          </a:solidFill>
                          <a:effectLst/>
                          <a:latin typeface="+mn-lt"/>
                        </a:rPr>
                        <a:t>LGBTQIA Resource Center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01811161"/>
                  </a:ext>
                </a:extLst>
              </a:tr>
              <a:tr h="0">
                <a:tc>
                  <a:txBody>
                    <a:bodyPr/>
                    <a:lstStyle/>
                    <a:p>
                      <a:pPr algn="l" fontAlgn="b"/>
                      <a:r>
                        <a:rPr lang="en-US" sz="1000" b="0" i="0" u="none" strike="noStrike" dirty="0">
                          <a:solidFill>
                            <a:srgbClr val="000000"/>
                          </a:solidFill>
                          <a:effectLst/>
                          <a:latin typeface="+mn-lt"/>
                        </a:rPr>
                        <a:t>Office of Scholarships and Financial Aid</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21034931"/>
                  </a:ext>
                </a:extLst>
              </a:tr>
              <a:tr h="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1690401"/>
                  </a:ext>
                </a:extLst>
              </a:tr>
              <a:tr h="0">
                <a:tc>
                  <a:txBody>
                    <a:bodyPr/>
                    <a:lstStyle/>
                    <a:p>
                      <a:pPr algn="l" fontAlgn="b"/>
                      <a:r>
                        <a:rPr lang="en-US" sz="1000" b="0" i="0" u="none" strike="noStrike" dirty="0">
                          <a:solidFill>
                            <a:srgbClr val="000000"/>
                          </a:solidFill>
                          <a:effectLst/>
                          <a:latin typeface="+mn-lt"/>
                        </a:rPr>
                        <a:t>Office of Minority Educational Development (OMED)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1058319"/>
                  </a:ext>
                </a:extLst>
              </a:tr>
              <a:tr h="0">
                <a:tc>
                  <a:txBody>
                    <a:bodyPr/>
                    <a:lstStyle/>
                    <a:p>
                      <a:pPr algn="l" fontAlgn="b"/>
                      <a:r>
                        <a:rPr lang="en-US" sz="1000" b="0" i="0" u="none" strike="noStrike" dirty="0">
                          <a:solidFill>
                            <a:srgbClr val="000000"/>
                          </a:solidFill>
                          <a:effectLst/>
                          <a:latin typeface="+mn-lt"/>
                        </a:rPr>
                        <a:t>Office of Student Diversity Programs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6751619"/>
                  </a:ext>
                </a:extLst>
              </a:tr>
              <a:tr h="0">
                <a:tc>
                  <a:txBody>
                    <a:bodyPr/>
                    <a:lstStyle/>
                    <a:p>
                      <a:pPr algn="l" fontAlgn="b"/>
                      <a:r>
                        <a:rPr lang="en-US" sz="1000" b="0" i="0" u="none" strike="noStrike" dirty="0">
                          <a:solidFill>
                            <a:srgbClr val="000000"/>
                          </a:solidFill>
                          <a:effectLst/>
                          <a:latin typeface="+mn-lt"/>
                        </a:rPr>
                        <a:t>Office of Disability Services (ADAPTS)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1299222"/>
                  </a:ext>
                </a:extLst>
              </a:tr>
              <a:tr h="0">
                <a:tc>
                  <a:txBody>
                    <a:bodyPr/>
                    <a:lstStyle/>
                    <a:p>
                      <a:pPr algn="l" fontAlgn="b"/>
                      <a:r>
                        <a:rPr lang="en-US" sz="1000" b="0" i="0" u="none" strike="noStrike" dirty="0">
                          <a:solidFill>
                            <a:srgbClr val="000000"/>
                          </a:solidFill>
                          <a:effectLst/>
                          <a:latin typeface="+mn-lt"/>
                        </a:rPr>
                        <a:t>Office of Hispanic Initiatives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19773877"/>
                  </a:ext>
                </a:extLst>
              </a:tr>
              <a:tr h="0">
                <a:tc>
                  <a:txBody>
                    <a:bodyPr/>
                    <a:lstStyle/>
                    <a:p>
                      <a:pPr algn="l" fontAlgn="b"/>
                      <a:r>
                        <a:rPr lang="en-US" sz="1000" b="0" i="0" u="none" strike="noStrike" dirty="0">
                          <a:solidFill>
                            <a:srgbClr val="000000"/>
                          </a:solidFill>
                          <a:effectLst/>
                          <a:latin typeface="+mn-lt"/>
                        </a:rPr>
                        <a:t>Veterans Resource Center</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7387520"/>
                  </a:ext>
                </a:extLst>
              </a:tr>
              <a:tr h="0">
                <a:tc>
                  <a:txBody>
                    <a:bodyPr/>
                    <a:lstStyle/>
                    <a:p>
                      <a:pPr algn="l" fontAlgn="b"/>
                      <a:r>
                        <a:rPr lang="en-US" sz="1000" b="0" i="0" u="none" strike="noStrike" dirty="0">
                          <a:solidFill>
                            <a:srgbClr val="000000"/>
                          </a:solidFill>
                          <a:effectLst/>
                          <a:latin typeface="+mn-lt"/>
                        </a:rPr>
                        <a:t>None of the above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1087987"/>
                  </a:ext>
                </a:extLst>
              </a:tr>
              <a:tr h="0">
                <a:tc>
                  <a:txBody>
                    <a:bodyPr/>
                    <a:lstStyle/>
                    <a:p>
                      <a:pPr algn="l" fontAlgn="b"/>
                      <a:r>
                        <a:rPr lang="en-US" sz="1000" b="0" i="0" u="none" strike="noStrike" dirty="0">
                          <a:solidFill>
                            <a:srgbClr val="000000"/>
                          </a:solidFill>
                          <a:effectLst/>
                          <a:latin typeface="+mn-lt"/>
                        </a:rPr>
                        <a:t>Other resource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52851119"/>
                  </a:ext>
                </a:extLst>
              </a:tr>
            </a:tbl>
          </a:graphicData>
        </a:graphic>
      </p:graphicFrame>
    </p:spTree>
    <p:extLst>
      <p:ext uri="{BB962C8B-B14F-4D97-AF65-F5344CB8AC3E}">
        <p14:creationId xmlns:p14="http://schemas.microsoft.com/office/powerpoint/2010/main" val="179948838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Useful Support Resources for Stress – Master’s</a:t>
            </a:r>
          </a:p>
        </p:txBody>
      </p:sp>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Based on what you know about the following campus services, which ones do you think could serve as support resources for students like you when experiencing stress? </a:t>
            </a:r>
          </a:p>
        </p:txBody>
      </p:sp>
      <p:graphicFrame>
        <p:nvGraphicFramePr>
          <p:cNvPr id="7" name="Table 6">
            <a:extLst>
              <a:ext uri="{FF2B5EF4-FFF2-40B4-BE49-F238E27FC236}">
                <a16:creationId xmlns:a16="http://schemas.microsoft.com/office/drawing/2014/main" id="{1B21BFD9-932A-474B-83A9-F1538A359213}"/>
              </a:ext>
            </a:extLst>
          </p:cNvPr>
          <p:cNvGraphicFramePr>
            <a:graphicFrameLocks noGrp="1"/>
          </p:cNvGraphicFramePr>
          <p:nvPr>
            <p:extLst>
              <p:ext uri="{D42A27DB-BD31-4B8C-83A1-F6EECF244321}">
                <p14:modId xmlns:p14="http://schemas.microsoft.com/office/powerpoint/2010/main" val="1440459010"/>
              </p:ext>
            </p:extLst>
          </p:nvPr>
        </p:nvGraphicFramePr>
        <p:xfrm>
          <a:off x="93132" y="1397000"/>
          <a:ext cx="8961120" cy="499872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7432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210312">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Counseling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r>
                        <a:rPr lang="en-US" sz="1000" b="0" i="0" u="none" strike="noStrike" dirty="0">
                          <a:solidFill>
                            <a:srgbClr val="000000"/>
                          </a:solidFill>
                          <a:effectLst/>
                          <a:latin typeface="+mn-lt"/>
                        </a:rPr>
                        <a:t>Stamps Health Services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36772905"/>
                  </a:ext>
                </a:extLst>
              </a:tr>
              <a:tr h="182880">
                <a:tc>
                  <a:txBody>
                    <a:bodyPr/>
                    <a:lstStyle/>
                    <a:p>
                      <a:pPr algn="l" fontAlgn="b"/>
                      <a:r>
                        <a:rPr lang="en-US" sz="1000" b="0" i="0" u="none" strike="noStrike" dirty="0">
                          <a:solidFill>
                            <a:srgbClr val="000000"/>
                          </a:solidFill>
                          <a:effectLst/>
                          <a:latin typeface="+mn-lt"/>
                        </a:rPr>
                        <a:t>Primary dissertation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7224208"/>
                  </a:ext>
                </a:extLst>
              </a:tr>
              <a:tr h="182880">
                <a:tc>
                  <a:txBody>
                    <a:bodyPr/>
                    <a:lstStyle/>
                    <a:p>
                      <a:pPr algn="l" fontAlgn="b"/>
                      <a:r>
                        <a:rPr lang="en-US" sz="1000" b="0" i="0" u="none" strike="noStrike" dirty="0">
                          <a:solidFill>
                            <a:srgbClr val="000000"/>
                          </a:solidFill>
                          <a:effectLst/>
                          <a:latin typeface="+mn-lt"/>
                        </a:rPr>
                        <a:t>Campus Recreation Center (CRC)</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9062317"/>
                  </a:ext>
                </a:extLst>
              </a:tr>
              <a:tr h="182880">
                <a:tc>
                  <a:txBody>
                    <a:bodyPr/>
                    <a:lstStyle/>
                    <a:p>
                      <a:pPr algn="l" fontAlgn="b"/>
                      <a:r>
                        <a:rPr lang="en-US" sz="1000" b="0" i="0" u="none" strike="noStrike" dirty="0">
                          <a:solidFill>
                            <a:srgbClr val="000000"/>
                          </a:solidFill>
                          <a:effectLst/>
                          <a:latin typeface="+mn-lt"/>
                        </a:rPr>
                        <a:t>Other faculty in my program</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5256468"/>
                  </a:ext>
                </a:extLst>
              </a:tr>
              <a:tr h="182880">
                <a:tc>
                  <a:txBody>
                    <a:bodyPr/>
                    <a:lstStyle/>
                    <a:p>
                      <a:pPr algn="l" fontAlgn="b"/>
                      <a:r>
                        <a:rPr lang="en-US" sz="1000" b="0" i="0" u="none" strike="noStrike" dirty="0">
                          <a:solidFill>
                            <a:srgbClr val="000000"/>
                          </a:solidFill>
                          <a:effectLst/>
                          <a:latin typeface="+mn-lt"/>
                        </a:rPr>
                        <a:t>Non-faculty academic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1667650"/>
                  </a:ext>
                </a:extLst>
              </a:tr>
              <a:tr h="182880">
                <a:tc>
                  <a:txBody>
                    <a:bodyPr/>
                    <a:lstStyle/>
                    <a:p>
                      <a:pPr algn="l" fontAlgn="b"/>
                      <a:r>
                        <a:rPr lang="en-US" sz="1000" b="0" i="0" u="none" strike="noStrike" dirty="0">
                          <a:solidFill>
                            <a:srgbClr val="000000"/>
                          </a:solidFill>
                          <a:effectLst/>
                          <a:latin typeface="+mn-lt"/>
                        </a:rPr>
                        <a:t>Graduate Studies office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0529188"/>
                  </a:ext>
                </a:extLst>
              </a:tr>
              <a:tr h="182880">
                <a:tc>
                  <a:txBody>
                    <a:bodyPr/>
                    <a:lstStyle/>
                    <a:p>
                      <a:pPr algn="l" fontAlgn="b"/>
                      <a:r>
                        <a:rPr lang="en-US" sz="1000" b="0" i="0" u="none" strike="noStrike" dirty="0">
                          <a:solidFill>
                            <a:srgbClr val="000000"/>
                          </a:solidFill>
                          <a:effectLst/>
                          <a:latin typeface="+mn-lt"/>
                        </a:rPr>
                        <a:t>Campus religious/spiritual organizations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97626123"/>
                  </a:ext>
                </a:extLst>
              </a:tr>
              <a:tr h="182880">
                <a:tc>
                  <a:txBody>
                    <a:bodyPr/>
                    <a:lstStyle/>
                    <a:p>
                      <a:pPr algn="l" fontAlgn="b"/>
                      <a:r>
                        <a:rPr lang="en-US" sz="1000" b="0" i="0" u="none" strike="noStrike" dirty="0">
                          <a:solidFill>
                            <a:srgbClr val="000000"/>
                          </a:solidFill>
                          <a:effectLst/>
                          <a:latin typeface="+mn-lt"/>
                        </a:rPr>
                        <a:t>Women’s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5367124"/>
                  </a:ext>
                </a:extLst>
              </a:tr>
              <a:tr h="182880">
                <a:tc>
                  <a:txBody>
                    <a:bodyPr/>
                    <a:lstStyle/>
                    <a:p>
                      <a:pPr algn="l" fontAlgn="b"/>
                      <a:r>
                        <a:rPr lang="en-US" sz="1000" b="0" i="0" u="none" strike="noStrike" dirty="0">
                          <a:solidFill>
                            <a:srgbClr val="000000"/>
                          </a:solidFill>
                          <a:effectLst/>
                          <a:latin typeface="+mn-lt"/>
                        </a:rPr>
                        <a:t>Center for Career Discovery and Development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50126390"/>
                  </a:ext>
                </a:extLst>
              </a:tr>
              <a:tr h="182880">
                <a:tc>
                  <a:txBody>
                    <a:bodyPr/>
                    <a:lstStyle/>
                    <a:p>
                      <a:pPr algn="l" fontAlgn="b"/>
                      <a:r>
                        <a:rPr lang="en-US" sz="1000" b="0" i="0" u="none" strike="noStrike" dirty="0">
                          <a:solidFill>
                            <a:srgbClr val="000000"/>
                          </a:solidFill>
                          <a:effectLst/>
                          <a:latin typeface="+mn-lt"/>
                        </a:rPr>
                        <a:t>Dean of Students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03449728"/>
                  </a:ext>
                </a:extLst>
              </a:tr>
              <a:tr h="182880">
                <a:tc>
                  <a:txBody>
                    <a:bodyPr/>
                    <a:lstStyle/>
                    <a:p>
                      <a:pPr algn="l" fontAlgn="b"/>
                      <a:r>
                        <a:rPr lang="en-US" sz="1000" b="0" i="0" u="none" strike="noStrike" dirty="0">
                          <a:solidFill>
                            <a:srgbClr val="000000"/>
                          </a:solidFill>
                          <a:effectLst/>
                          <a:latin typeface="+mn-lt"/>
                        </a:rPr>
                        <a:t>Office of International Education (OIE)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53912441"/>
                  </a:ext>
                </a:extLst>
              </a:tr>
              <a:tr h="182880">
                <a:tc>
                  <a:txBody>
                    <a:bodyPr/>
                    <a:lstStyle/>
                    <a:p>
                      <a:pPr algn="l" fontAlgn="b"/>
                      <a:r>
                        <a:rPr lang="en-US" sz="1000" b="0" i="0" u="none" strike="noStrike" dirty="0">
                          <a:solidFill>
                            <a:srgbClr val="000000"/>
                          </a:solidFill>
                          <a:effectLst/>
                          <a:latin typeface="+mn-lt"/>
                        </a:rPr>
                        <a:t>LGBTQIA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32735170"/>
                  </a:ext>
                </a:extLst>
              </a:tr>
              <a:tr h="182880">
                <a:tc>
                  <a:txBody>
                    <a:bodyPr/>
                    <a:lstStyle/>
                    <a:p>
                      <a:pPr algn="l" fontAlgn="b"/>
                      <a:r>
                        <a:rPr lang="en-US" sz="1000" b="0" i="0" u="none" strike="noStrike" dirty="0">
                          <a:solidFill>
                            <a:srgbClr val="000000"/>
                          </a:solidFill>
                          <a:effectLst/>
                          <a:latin typeface="+mn-lt"/>
                        </a:rPr>
                        <a:t>Office of Scholarships and Financial Aid</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4010575"/>
                  </a:ext>
                </a:extLst>
              </a:tr>
              <a:tr h="18288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6780645"/>
                  </a:ext>
                </a:extLst>
              </a:tr>
              <a:tr h="182880">
                <a:tc>
                  <a:txBody>
                    <a:bodyPr/>
                    <a:lstStyle/>
                    <a:p>
                      <a:pPr algn="l" fontAlgn="b"/>
                      <a:r>
                        <a:rPr lang="en-US" sz="1000" b="0" i="0" u="none" strike="noStrike" dirty="0">
                          <a:solidFill>
                            <a:srgbClr val="000000"/>
                          </a:solidFill>
                          <a:effectLst/>
                          <a:latin typeface="+mn-lt"/>
                        </a:rPr>
                        <a:t>Office of Minority Educational Development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47124301"/>
                  </a:ext>
                </a:extLst>
              </a:tr>
              <a:tr h="182880">
                <a:tc>
                  <a:txBody>
                    <a:bodyPr/>
                    <a:lstStyle/>
                    <a:p>
                      <a:pPr algn="l" fontAlgn="b"/>
                      <a:r>
                        <a:rPr lang="en-US" sz="1000" b="0" i="0" u="none" strike="noStrike" dirty="0">
                          <a:solidFill>
                            <a:srgbClr val="000000"/>
                          </a:solidFill>
                          <a:effectLst/>
                          <a:latin typeface="+mn-lt"/>
                        </a:rPr>
                        <a:t>Office of Student Diversity Programs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32249439"/>
                  </a:ext>
                </a:extLst>
              </a:tr>
              <a:tr h="182880">
                <a:tc>
                  <a:txBody>
                    <a:bodyPr/>
                    <a:lstStyle/>
                    <a:p>
                      <a:pPr algn="l" fontAlgn="b"/>
                      <a:r>
                        <a:rPr lang="en-US" sz="1000" b="0" i="0" u="none" strike="noStrike" dirty="0">
                          <a:solidFill>
                            <a:srgbClr val="000000"/>
                          </a:solidFill>
                          <a:effectLst/>
                          <a:latin typeface="+mn-lt"/>
                        </a:rPr>
                        <a:t>Office of Disability Services (ADAPTS)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79355724"/>
                  </a:ext>
                </a:extLst>
              </a:tr>
              <a:tr h="182880">
                <a:tc>
                  <a:txBody>
                    <a:bodyPr/>
                    <a:lstStyle/>
                    <a:p>
                      <a:pPr algn="l" fontAlgn="b"/>
                      <a:r>
                        <a:rPr lang="en-US" sz="1000" b="0" i="0" u="none" strike="noStrike" dirty="0">
                          <a:solidFill>
                            <a:srgbClr val="000000"/>
                          </a:solidFill>
                          <a:effectLst/>
                          <a:latin typeface="+mn-lt"/>
                        </a:rPr>
                        <a:t>Office of Hispanic Initiatives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97790734"/>
                  </a:ext>
                </a:extLst>
              </a:tr>
              <a:tr h="182880">
                <a:tc>
                  <a:txBody>
                    <a:bodyPr/>
                    <a:lstStyle/>
                    <a:p>
                      <a:pPr algn="l" fontAlgn="b"/>
                      <a:r>
                        <a:rPr lang="en-US" sz="1000" b="0" i="0" u="none" strike="noStrike" dirty="0">
                          <a:solidFill>
                            <a:srgbClr val="000000"/>
                          </a:solidFill>
                          <a:effectLst/>
                          <a:latin typeface="+mn-lt"/>
                        </a:rPr>
                        <a:t>Veterans Resource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1834108"/>
                  </a:ext>
                </a:extLst>
              </a:tr>
              <a:tr h="182880">
                <a:tc>
                  <a:txBody>
                    <a:bodyPr/>
                    <a:lstStyle/>
                    <a:p>
                      <a:pPr algn="l" fontAlgn="b"/>
                      <a:r>
                        <a:rPr lang="en-US" sz="1000" b="0" i="0" u="none" strike="noStrike" dirty="0">
                          <a:solidFill>
                            <a:srgbClr val="000000"/>
                          </a:solidFill>
                          <a:effectLst/>
                          <a:latin typeface="+mn-lt"/>
                        </a:rPr>
                        <a:t>None of the above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044375"/>
                  </a:ext>
                </a:extLst>
              </a:tr>
              <a:tr h="182880">
                <a:tc>
                  <a:txBody>
                    <a:bodyPr/>
                    <a:lstStyle/>
                    <a:p>
                      <a:pPr algn="l" fontAlgn="b"/>
                      <a:r>
                        <a:rPr lang="en-US" sz="1000" b="0" i="0" u="none" strike="noStrike" dirty="0">
                          <a:solidFill>
                            <a:srgbClr val="000000"/>
                          </a:solidFill>
                          <a:effectLst/>
                          <a:latin typeface="+mn-lt"/>
                        </a:rPr>
                        <a:t>Other resource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3821927"/>
                  </a:ext>
                </a:extLst>
              </a:tr>
            </a:tbl>
          </a:graphicData>
        </a:graphic>
      </p:graphicFrame>
    </p:spTree>
    <p:extLst>
      <p:ext uri="{BB962C8B-B14F-4D97-AF65-F5344CB8AC3E}">
        <p14:creationId xmlns:p14="http://schemas.microsoft.com/office/powerpoint/2010/main" val="114395295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Useful Support Resources for Stress – Ph.D</a:t>
            </a:r>
          </a:p>
        </p:txBody>
      </p:sp>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Based on what you know about the following campus services, which ones do you think could serve as support resources for students like you when experiencing stress? </a:t>
            </a:r>
          </a:p>
        </p:txBody>
      </p:sp>
      <p:graphicFrame>
        <p:nvGraphicFramePr>
          <p:cNvPr id="5" name="Table 4">
            <a:extLst>
              <a:ext uri="{FF2B5EF4-FFF2-40B4-BE49-F238E27FC236}">
                <a16:creationId xmlns:a16="http://schemas.microsoft.com/office/drawing/2014/main" id="{4028E3C9-7534-424B-A749-DA6F6301BABA}"/>
              </a:ext>
            </a:extLst>
          </p:cNvPr>
          <p:cNvGraphicFramePr>
            <a:graphicFrameLocks noGrp="1"/>
          </p:cNvGraphicFramePr>
          <p:nvPr>
            <p:extLst>
              <p:ext uri="{D42A27DB-BD31-4B8C-83A1-F6EECF244321}">
                <p14:modId xmlns:p14="http://schemas.microsoft.com/office/powerpoint/2010/main" val="2332577923"/>
              </p:ext>
            </p:extLst>
          </p:nvPr>
        </p:nvGraphicFramePr>
        <p:xfrm>
          <a:off x="118532" y="1397000"/>
          <a:ext cx="8915418" cy="4821936"/>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Counseling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Stamps Health Services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37506204"/>
                  </a:ext>
                </a:extLst>
              </a:tr>
              <a:tr h="0">
                <a:tc>
                  <a:txBody>
                    <a:bodyPr/>
                    <a:lstStyle/>
                    <a:p>
                      <a:pPr algn="l" fontAlgn="b"/>
                      <a:r>
                        <a:rPr lang="en-US" sz="1000" b="0" i="0" u="none" strike="noStrike" dirty="0">
                          <a:solidFill>
                            <a:srgbClr val="000000"/>
                          </a:solidFill>
                          <a:effectLst/>
                          <a:latin typeface="+mn-lt"/>
                        </a:rPr>
                        <a:t>Primary dissertation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22304816"/>
                  </a:ext>
                </a:extLst>
              </a:tr>
              <a:tr h="0">
                <a:tc>
                  <a:txBody>
                    <a:bodyPr/>
                    <a:lstStyle/>
                    <a:p>
                      <a:pPr algn="l" fontAlgn="b"/>
                      <a:r>
                        <a:rPr lang="en-US" sz="1000" b="0" i="0" u="none" strike="noStrike" dirty="0">
                          <a:solidFill>
                            <a:srgbClr val="000000"/>
                          </a:solidFill>
                          <a:effectLst/>
                          <a:latin typeface="+mn-lt"/>
                        </a:rPr>
                        <a:t>Campus Recreation Center (CRC)</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3728817"/>
                  </a:ext>
                </a:extLst>
              </a:tr>
              <a:tr h="0">
                <a:tc>
                  <a:txBody>
                    <a:bodyPr/>
                    <a:lstStyle/>
                    <a:p>
                      <a:pPr algn="l" fontAlgn="b"/>
                      <a:r>
                        <a:rPr lang="en-US" sz="1000" b="0" i="0" u="none" strike="noStrike" dirty="0">
                          <a:solidFill>
                            <a:srgbClr val="000000"/>
                          </a:solidFill>
                          <a:effectLst/>
                          <a:latin typeface="+mn-lt"/>
                        </a:rPr>
                        <a:t>Other faculty in my program</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29338101"/>
                  </a:ext>
                </a:extLst>
              </a:tr>
              <a:tr h="0">
                <a:tc>
                  <a:txBody>
                    <a:bodyPr/>
                    <a:lstStyle/>
                    <a:p>
                      <a:pPr algn="l" fontAlgn="b"/>
                      <a:r>
                        <a:rPr lang="en-US" sz="1000" b="0" i="0" u="none" strike="noStrike" dirty="0">
                          <a:solidFill>
                            <a:srgbClr val="000000"/>
                          </a:solidFill>
                          <a:effectLst/>
                          <a:latin typeface="+mn-lt"/>
                        </a:rPr>
                        <a:t>Non-faculty academic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1047586"/>
                  </a:ext>
                </a:extLst>
              </a:tr>
              <a:tr h="0">
                <a:tc>
                  <a:txBody>
                    <a:bodyPr/>
                    <a:lstStyle/>
                    <a:p>
                      <a:pPr algn="l" fontAlgn="b"/>
                      <a:r>
                        <a:rPr lang="en-US" sz="1000" b="0" i="0" u="none" strike="noStrike" dirty="0">
                          <a:solidFill>
                            <a:srgbClr val="000000"/>
                          </a:solidFill>
                          <a:effectLst/>
                          <a:latin typeface="+mn-lt"/>
                        </a:rPr>
                        <a:t>Graduate Studies office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4936298"/>
                  </a:ext>
                </a:extLst>
              </a:tr>
              <a:tr h="0">
                <a:tc>
                  <a:txBody>
                    <a:bodyPr/>
                    <a:lstStyle/>
                    <a:p>
                      <a:pPr algn="l" fontAlgn="b"/>
                      <a:r>
                        <a:rPr lang="en-US" sz="1000" b="0" i="0" u="none" strike="noStrike" dirty="0">
                          <a:solidFill>
                            <a:srgbClr val="000000"/>
                          </a:solidFill>
                          <a:effectLst/>
                          <a:latin typeface="+mn-lt"/>
                        </a:rPr>
                        <a:t>Campus religious/spiritual organizations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9400055"/>
                  </a:ext>
                </a:extLst>
              </a:tr>
              <a:tr h="0">
                <a:tc>
                  <a:txBody>
                    <a:bodyPr/>
                    <a:lstStyle/>
                    <a:p>
                      <a:pPr algn="l" fontAlgn="b"/>
                      <a:r>
                        <a:rPr lang="en-US" sz="1000" b="0" i="0" u="none" strike="noStrike" dirty="0">
                          <a:solidFill>
                            <a:srgbClr val="000000"/>
                          </a:solidFill>
                          <a:effectLst/>
                          <a:latin typeface="+mn-lt"/>
                        </a:rPr>
                        <a:t>Women’s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09551392"/>
                  </a:ext>
                </a:extLst>
              </a:tr>
              <a:tr h="0">
                <a:tc>
                  <a:txBody>
                    <a:bodyPr/>
                    <a:lstStyle/>
                    <a:p>
                      <a:pPr algn="l" fontAlgn="b"/>
                      <a:r>
                        <a:rPr lang="en-US" sz="1000" b="0" i="0" u="none" strike="noStrike" dirty="0">
                          <a:solidFill>
                            <a:srgbClr val="000000"/>
                          </a:solidFill>
                          <a:effectLst/>
                          <a:latin typeface="+mn-lt"/>
                        </a:rPr>
                        <a:t>Center for Career Discovery and Development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26753159"/>
                  </a:ext>
                </a:extLst>
              </a:tr>
              <a:tr h="0">
                <a:tc>
                  <a:txBody>
                    <a:bodyPr/>
                    <a:lstStyle/>
                    <a:p>
                      <a:pPr algn="l" fontAlgn="b"/>
                      <a:r>
                        <a:rPr lang="en-US" sz="1000" b="0" i="0" u="none" strike="noStrike" dirty="0">
                          <a:solidFill>
                            <a:srgbClr val="000000"/>
                          </a:solidFill>
                          <a:effectLst/>
                          <a:latin typeface="+mn-lt"/>
                        </a:rPr>
                        <a:t>Dean of Students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6421941"/>
                  </a:ext>
                </a:extLst>
              </a:tr>
              <a:tr h="0">
                <a:tc>
                  <a:txBody>
                    <a:bodyPr/>
                    <a:lstStyle/>
                    <a:p>
                      <a:pPr algn="l" fontAlgn="b"/>
                      <a:r>
                        <a:rPr lang="en-US" sz="1000" b="0" i="0" u="none" strike="noStrike" dirty="0">
                          <a:solidFill>
                            <a:srgbClr val="000000"/>
                          </a:solidFill>
                          <a:effectLst/>
                          <a:latin typeface="+mn-lt"/>
                        </a:rPr>
                        <a:t>Office of International Education (OIE)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67088979"/>
                  </a:ext>
                </a:extLst>
              </a:tr>
              <a:tr h="0">
                <a:tc>
                  <a:txBody>
                    <a:bodyPr/>
                    <a:lstStyle/>
                    <a:p>
                      <a:pPr algn="l" fontAlgn="b"/>
                      <a:r>
                        <a:rPr lang="en-US" sz="1000" b="0" i="0" u="none" strike="noStrike" dirty="0">
                          <a:solidFill>
                            <a:srgbClr val="000000"/>
                          </a:solidFill>
                          <a:effectLst/>
                          <a:latin typeface="+mn-lt"/>
                        </a:rPr>
                        <a:t>LGBTQIA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1550677"/>
                  </a:ext>
                </a:extLst>
              </a:tr>
              <a:tr h="0">
                <a:tc>
                  <a:txBody>
                    <a:bodyPr/>
                    <a:lstStyle/>
                    <a:p>
                      <a:pPr algn="l" fontAlgn="b"/>
                      <a:r>
                        <a:rPr lang="en-US" sz="1000" b="0" i="0" u="none" strike="noStrike" dirty="0">
                          <a:solidFill>
                            <a:srgbClr val="000000"/>
                          </a:solidFill>
                          <a:effectLst/>
                          <a:latin typeface="+mn-lt"/>
                        </a:rPr>
                        <a:t>Office of Scholarships and Financial Aid</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102985"/>
                  </a:ext>
                </a:extLst>
              </a:tr>
              <a:tr h="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51192886"/>
                  </a:ext>
                </a:extLst>
              </a:tr>
              <a:tr h="0">
                <a:tc>
                  <a:txBody>
                    <a:bodyPr/>
                    <a:lstStyle/>
                    <a:p>
                      <a:pPr algn="l" fontAlgn="b"/>
                      <a:r>
                        <a:rPr lang="en-US" sz="1000" b="0" i="0" u="none" strike="noStrike" dirty="0">
                          <a:solidFill>
                            <a:srgbClr val="000000"/>
                          </a:solidFill>
                          <a:effectLst/>
                          <a:latin typeface="+mn-lt"/>
                        </a:rPr>
                        <a:t>Office of Minority Educational Development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42828233"/>
                  </a:ext>
                </a:extLst>
              </a:tr>
              <a:tr h="0">
                <a:tc>
                  <a:txBody>
                    <a:bodyPr/>
                    <a:lstStyle/>
                    <a:p>
                      <a:pPr algn="l" fontAlgn="b"/>
                      <a:r>
                        <a:rPr lang="en-US" sz="1000" b="0" i="0" u="none" strike="noStrike" dirty="0">
                          <a:solidFill>
                            <a:srgbClr val="000000"/>
                          </a:solidFill>
                          <a:effectLst/>
                          <a:latin typeface="+mn-lt"/>
                        </a:rPr>
                        <a:t>Office of Student Diversity Programs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0592977"/>
                  </a:ext>
                </a:extLst>
              </a:tr>
              <a:tr h="0">
                <a:tc>
                  <a:txBody>
                    <a:bodyPr/>
                    <a:lstStyle/>
                    <a:p>
                      <a:pPr algn="l" fontAlgn="b"/>
                      <a:r>
                        <a:rPr lang="en-US" sz="1000" b="0" i="0" u="none" strike="noStrike" dirty="0">
                          <a:solidFill>
                            <a:srgbClr val="000000"/>
                          </a:solidFill>
                          <a:effectLst/>
                          <a:latin typeface="+mn-lt"/>
                        </a:rPr>
                        <a:t>Office of Disability Services (ADAPTS)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84243252"/>
                  </a:ext>
                </a:extLst>
              </a:tr>
              <a:tr h="0">
                <a:tc>
                  <a:txBody>
                    <a:bodyPr/>
                    <a:lstStyle/>
                    <a:p>
                      <a:pPr algn="l" fontAlgn="b"/>
                      <a:r>
                        <a:rPr lang="en-US" sz="1000" b="0" i="0" u="none" strike="noStrike" dirty="0">
                          <a:solidFill>
                            <a:srgbClr val="000000"/>
                          </a:solidFill>
                          <a:effectLst/>
                          <a:latin typeface="+mn-lt"/>
                        </a:rPr>
                        <a:t>Office of Hispanic Initiatives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7603246"/>
                  </a:ext>
                </a:extLst>
              </a:tr>
              <a:tr h="0">
                <a:tc>
                  <a:txBody>
                    <a:bodyPr/>
                    <a:lstStyle/>
                    <a:p>
                      <a:pPr algn="l" fontAlgn="b"/>
                      <a:r>
                        <a:rPr lang="en-US" sz="1000" b="0" i="0" u="none" strike="noStrike" dirty="0">
                          <a:solidFill>
                            <a:srgbClr val="000000"/>
                          </a:solidFill>
                          <a:effectLst/>
                          <a:latin typeface="+mn-lt"/>
                        </a:rPr>
                        <a:t>Veterans Resource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9299273"/>
                  </a:ext>
                </a:extLst>
              </a:tr>
              <a:tr h="0">
                <a:tc>
                  <a:txBody>
                    <a:bodyPr/>
                    <a:lstStyle/>
                    <a:p>
                      <a:pPr algn="l" fontAlgn="b"/>
                      <a:r>
                        <a:rPr lang="en-US" sz="1000" b="0" i="0" u="none" strike="noStrike" dirty="0">
                          <a:solidFill>
                            <a:srgbClr val="000000"/>
                          </a:solidFill>
                          <a:effectLst/>
                          <a:latin typeface="+mn-lt"/>
                        </a:rPr>
                        <a:t>None of the above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87812747"/>
                  </a:ext>
                </a:extLst>
              </a:tr>
              <a:tr h="0">
                <a:tc>
                  <a:txBody>
                    <a:bodyPr/>
                    <a:lstStyle/>
                    <a:p>
                      <a:pPr algn="l" fontAlgn="b"/>
                      <a:r>
                        <a:rPr lang="en-US" sz="1000" b="0" i="0" u="none" strike="noStrike" dirty="0">
                          <a:solidFill>
                            <a:srgbClr val="000000"/>
                          </a:solidFill>
                          <a:effectLst/>
                          <a:latin typeface="+mn-lt"/>
                        </a:rPr>
                        <a:t>Other resource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38084440"/>
                  </a:ext>
                </a:extLst>
              </a:tr>
            </a:tbl>
          </a:graphicData>
        </a:graphic>
      </p:graphicFrame>
    </p:spTree>
    <p:extLst>
      <p:ext uri="{BB962C8B-B14F-4D97-AF65-F5344CB8AC3E}">
        <p14:creationId xmlns:p14="http://schemas.microsoft.com/office/powerpoint/2010/main" val="172955718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USAGE OF SUPPORT RESOURCES FOR STRESS</a:t>
            </a:r>
          </a:p>
        </p:txBody>
      </p:sp>
    </p:spTree>
    <p:extLst>
      <p:ext uri="{BB962C8B-B14F-4D97-AF65-F5344CB8AC3E}">
        <p14:creationId xmlns:p14="http://schemas.microsoft.com/office/powerpoint/2010/main" val="109953672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Usage of Support Resources for Stress – All Students</a:t>
            </a:r>
          </a:p>
        </p:txBody>
      </p:sp>
      <p:graphicFrame>
        <p:nvGraphicFramePr>
          <p:cNvPr id="7" name="Chart 6" descr="Bar graph on usage of support resources for stress for all students. The highest ranked usage of support resource is none of the above, and the lowest ranked is tied between the Office of Hispanic Initiatives, the Veteran Resource Center, and Office of Student Diversity Programs."/>
          <p:cNvGraphicFramePr/>
          <p:nvPr>
            <p:extLst>
              <p:ext uri="{D42A27DB-BD31-4B8C-83A1-F6EECF244321}">
                <p14:modId xmlns:p14="http://schemas.microsoft.com/office/powerpoint/2010/main" val="79637999"/>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Which, if any, campus services have you actually used as a source of support when experiencing stress?  </a:t>
            </a:r>
          </a:p>
        </p:txBody>
      </p:sp>
    </p:spTree>
    <p:extLst>
      <p:ext uri="{BB962C8B-B14F-4D97-AF65-F5344CB8AC3E}">
        <p14:creationId xmlns:p14="http://schemas.microsoft.com/office/powerpoint/2010/main" val="274602558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Usage of Support Resources for Stress</a:t>
            </a:r>
          </a:p>
        </p:txBody>
      </p:sp>
      <p:sp>
        <p:nvSpPr>
          <p:cNvPr id="5"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Which, if any, campus services have you actually used as a source of support when experiencing stress?  </a:t>
            </a:r>
          </a:p>
        </p:txBody>
      </p:sp>
      <p:graphicFrame>
        <p:nvGraphicFramePr>
          <p:cNvPr id="6" name="Table 5">
            <a:extLst>
              <a:ext uri="{FF2B5EF4-FFF2-40B4-BE49-F238E27FC236}">
                <a16:creationId xmlns:a16="http://schemas.microsoft.com/office/drawing/2014/main" id="{94B0D64A-023D-174D-90F4-25848C61BF83}"/>
              </a:ext>
            </a:extLst>
          </p:cNvPr>
          <p:cNvGraphicFramePr>
            <a:graphicFrameLocks noGrp="1"/>
          </p:cNvGraphicFramePr>
          <p:nvPr>
            <p:extLst>
              <p:ext uri="{D42A27DB-BD31-4B8C-83A1-F6EECF244321}">
                <p14:modId xmlns:p14="http://schemas.microsoft.com/office/powerpoint/2010/main" val="3333891092"/>
              </p:ext>
            </p:extLst>
          </p:nvPr>
        </p:nvGraphicFramePr>
        <p:xfrm>
          <a:off x="241299" y="1397000"/>
          <a:ext cx="8686800" cy="4712589"/>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Counseling Center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2880">
                <a:tc>
                  <a:txBody>
                    <a:bodyPr/>
                    <a:lstStyle/>
                    <a:p>
                      <a:pPr algn="l" fontAlgn="b"/>
                      <a:r>
                        <a:rPr lang="en-US" sz="1000" b="0" i="0" u="none" strike="noStrike" dirty="0">
                          <a:solidFill>
                            <a:srgbClr val="000000"/>
                          </a:solidFill>
                          <a:effectLst/>
                          <a:latin typeface="+mn-lt"/>
                        </a:rPr>
                        <a:t>Primary dissertation advisor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89067197"/>
                  </a:ext>
                </a:extLst>
              </a:tr>
              <a:tr h="182880">
                <a:tc>
                  <a:txBody>
                    <a:bodyPr/>
                    <a:lstStyle/>
                    <a:p>
                      <a:pPr algn="l" fontAlgn="b"/>
                      <a:r>
                        <a:rPr lang="en-US" sz="1000" b="0" i="0" u="none" strike="noStrike" dirty="0">
                          <a:solidFill>
                            <a:srgbClr val="000000"/>
                          </a:solidFill>
                          <a:effectLst/>
                          <a:latin typeface="+mn-lt"/>
                        </a:rPr>
                        <a:t>Campus Recreation Center (CRC)</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1525583"/>
                  </a:ext>
                </a:extLst>
              </a:tr>
              <a:tr h="182880">
                <a:tc>
                  <a:txBody>
                    <a:bodyPr/>
                    <a:lstStyle/>
                    <a:p>
                      <a:pPr algn="l" fontAlgn="b"/>
                      <a:r>
                        <a:rPr lang="en-US" sz="1000" b="0" i="0" u="none" strike="noStrike" dirty="0">
                          <a:solidFill>
                            <a:srgbClr val="000000"/>
                          </a:solidFill>
                          <a:effectLst/>
                          <a:latin typeface="+mn-lt"/>
                        </a:rPr>
                        <a:t>Stamps Health Services (primary care, psychiatry, Health Promotion)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7318791"/>
                  </a:ext>
                </a:extLst>
              </a:tr>
              <a:tr h="182880">
                <a:tc>
                  <a:txBody>
                    <a:bodyPr/>
                    <a:lstStyle/>
                    <a:p>
                      <a:pPr algn="l" fontAlgn="b"/>
                      <a:r>
                        <a:rPr lang="en-US" sz="1000" b="0" i="0" u="none" strike="noStrike" dirty="0">
                          <a:solidFill>
                            <a:srgbClr val="000000"/>
                          </a:solidFill>
                          <a:effectLst/>
                          <a:latin typeface="+mn-lt"/>
                        </a:rPr>
                        <a:t>Other faculty in my program</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684931"/>
                  </a:ext>
                </a:extLst>
              </a:tr>
              <a:tr h="182880">
                <a:tc>
                  <a:txBody>
                    <a:bodyPr/>
                    <a:lstStyle/>
                    <a:p>
                      <a:pPr algn="l" fontAlgn="b"/>
                      <a:r>
                        <a:rPr lang="en-US" sz="1000" b="0" i="0" u="none" strike="noStrike" dirty="0">
                          <a:solidFill>
                            <a:srgbClr val="000000"/>
                          </a:solidFill>
                          <a:effectLst/>
                          <a:latin typeface="+mn-lt"/>
                        </a:rPr>
                        <a:t>Non-faculty academic advisor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92090670"/>
                  </a:ext>
                </a:extLst>
              </a:tr>
              <a:tr h="182880">
                <a:tc>
                  <a:txBody>
                    <a:bodyPr/>
                    <a:lstStyle/>
                    <a:p>
                      <a:pPr algn="l" fontAlgn="b"/>
                      <a:r>
                        <a:rPr lang="en-US" sz="1000" b="0" i="0" u="none" strike="noStrike" dirty="0">
                          <a:solidFill>
                            <a:srgbClr val="000000"/>
                          </a:solidFill>
                          <a:effectLst/>
                          <a:latin typeface="+mn-lt"/>
                        </a:rPr>
                        <a:t>Campus religious/spiritual organizations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3100870"/>
                  </a:ext>
                </a:extLst>
              </a:tr>
              <a:tr h="182880">
                <a:tc>
                  <a:txBody>
                    <a:bodyPr/>
                    <a:lstStyle/>
                    <a:p>
                      <a:pPr algn="l" fontAlgn="b"/>
                      <a:r>
                        <a:rPr lang="en-US" sz="1000" b="0" i="0" u="none" strike="noStrike" dirty="0">
                          <a:solidFill>
                            <a:srgbClr val="000000"/>
                          </a:solidFill>
                          <a:effectLst/>
                          <a:latin typeface="+mn-lt"/>
                        </a:rPr>
                        <a:t>Graduate Studies office</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42937543"/>
                  </a:ext>
                </a:extLst>
              </a:tr>
              <a:tr h="182880">
                <a:tc>
                  <a:txBody>
                    <a:bodyPr/>
                    <a:lstStyle/>
                    <a:p>
                      <a:pPr algn="l" fontAlgn="b"/>
                      <a:r>
                        <a:rPr lang="en-US" sz="1000" b="0" i="0" u="none" strike="noStrike" dirty="0">
                          <a:solidFill>
                            <a:srgbClr val="000000"/>
                          </a:solidFill>
                          <a:effectLst/>
                          <a:latin typeface="+mn-lt"/>
                        </a:rPr>
                        <a:t>Center for Career Discovery and Development (formerly “Career Services” and “Department of Professional Practice”)</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89231440"/>
                  </a:ext>
                </a:extLst>
              </a:tr>
              <a:tr h="182880">
                <a:tc>
                  <a:txBody>
                    <a:bodyPr/>
                    <a:lstStyle/>
                    <a:p>
                      <a:pPr algn="l" fontAlgn="b"/>
                      <a:r>
                        <a:rPr lang="en-US" sz="1000" b="0" i="0" u="none" strike="noStrike" dirty="0">
                          <a:solidFill>
                            <a:srgbClr val="000000"/>
                          </a:solidFill>
                          <a:effectLst/>
                          <a:latin typeface="+mn-lt"/>
                        </a:rPr>
                        <a:t>Women’s Resource Center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74131873"/>
                  </a:ext>
                </a:extLst>
              </a:tr>
              <a:tr h="182880">
                <a:tc>
                  <a:txBody>
                    <a:bodyPr/>
                    <a:lstStyle/>
                    <a:p>
                      <a:pPr algn="l" fontAlgn="b"/>
                      <a:r>
                        <a:rPr lang="en-US" sz="1000" b="0" i="0" u="none" strike="noStrike" dirty="0">
                          <a:solidFill>
                            <a:srgbClr val="000000"/>
                          </a:solidFill>
                          <a:effectLst/>
                          <a:latin typeface="+mn-lt"/>
                        </a:rPr>
                        <a:t>Dean of Students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2627046"/>
                  </a:ext>
                </a:extLst>
              </a:tr>
              <a:tr h="182880">
                <a:tc>
                  <a:txBody>
                    <a:bodyPr/>
                    <a:lstStyle/>
                    <a:p>
                      <a:pPr algn="l" fontAlgn="b"/>
                      <a:r>
                        <a:rPr lang="en-US" sz="1000" b="0" i="0" u="none" strike="noStrike" dirty="0">
                          <a:solidFill>
                            <a:srgbClr val="000000"/>
                          </a:solidFill>
                          <a:effectLst/>
                          <a:latin typeface="+mn-lt"/>
                        </a:rPr>
                        <a:t>Office of International Education (OIE)</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9710129"/>
                  </a:ext>
                </a:extLst>
              </a:tr>
              <a:tr h="18288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01811161"/>
                  </a:ext>
                </a:extLst>
              </a:tr>
              <a:tr h="182880">
                <a:tc>
                  <a:txBody>
                    <a:bodyPr/>
                    <a:lstStyle/>
                    <a:p>
                      <a:pPr algn="l" fontAlgn="b"/>
                      <a:r>
                        <a:rPr lang="en-US" sz="1000" b="0" i="0" u="none" strike="noStrike" dirty="0">
                          <a:solidFill>
                            <a:srgbClr val="000000"/>
                          </a:solidFill>
                          <a:effectLst/>
                          <a:latin typeface="+mn-lt"/>
                        </a:rPr>
                        <a:t>Office of Scholarships and Financial Aid</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21034931"/>
                  </a:ext>
                </a:extLst>
              </a:tr>
              <a:tr h="182880">
                <a:tc>
                  <a:txBody>
                    <a:bodyPr/>
                    <a:lstStyle/>
                    <a:p>
                      <a:pPr algn="l" fontAlgn="b"/>
                      <a:r>
                        <a:rPr lang="en-US" sz="1000" b="0" i="0" u="none" strike="noStrike" dirty="0">
                          <a:solidFill>
                            <a:srgbClr val="000000"/>
                          </a:solidFill>
                          <a:effectLst/>
                          <a:latin typeface="+mn-lt"/>
                        </a:rPr>
                        <a:t>Office of Disability Services (ADAPTS)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1690401"/>
                  </a:ext>
                </a:extLst>
              </a:tr>
              <a:tr h="182880">
                <a:tc>
                  <a:txBody>
                    <a:bodyPr/>
                    <a:lstStyle/>
                    <a:p>
                      <a:pPr algn="l" fontAlgn="b"/>
                      <a:r>
                        <a:rPr lang="en-US" sz="1000" b="0" i="0" u="none" strike="noStrike" dirty="0">
                          <a:solidFill>
                            <a:srgbClr val="000000"/>
                          </a:solidFill>
                          <a:effectLst/>
                          <a:latin typeface="+mn-lt"/>
                        </a:rPr>
                        <a:t>Office of Minority Educational Development (OMED)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1058319"/>
                  </a:ext>
                </a:extLst>
              </a:tr>
              <a:tr h="182880">
                <a:tc>
                  <a:txBody>
                    <a:bodyPr/>
                    <a:lstStyle/>
                    <a:p>
                      <a:pPr algn="l" fontAlgn="b"/>
                      <a:r>
                        <a:rPr lang="en-US" sz="1000" b="0" i="0" u="none" strike="noStrike" dirty="0">
                          <a:solidFill>
                            <a:srgbClr val="000000"/>
                          </a:solidFill>
                          <a:effectLst/>
                          <a:latin typeface="+mn-lt"/>
                        </a:rPr>
                        <a:t>LGBTQIA Resource Center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6751619"/>
                  </a:ext>
                </a:extLst>
              </a:tr>
              <a:tr h="182880">
                <a:tc>
                  <a:txBody>
                    <a:bodyPr/>
                    <a:lstStyle/>
                    <a:p>
                      <a:pPr algn="l" fontAlgn="b"/>
                      <a:r>
                        <a:rPr lang="en-US" sz="1000" b="0" i="0" u="none" strike="noStrike" dirty="0">
                          <a:solidFill>
                            <a:srgbClr val="000000"/>
                          </a:solidFill>
                          <a:effectLst/>
                          <a:latin typeface="+mn-lt"/>
                        </a:rPr>
                        <a:t>Office of Hispanic Initiatives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1299222"/>
                  </a:ext>
                </a:extLst>
              </a:tr>
              <a:tr h="182880">
                <a:tc>
                  <a:txBody>
                    <a:bodyPr/>
                    <a:lstStyle/>
                    <a:p>
                      <a:pPr algn="l" fontAlgn="b"/>
                      <a:r>
                        <a:rPr lang="en-US" sz="1000" b="0" i="0" u="none" strike="noStrike" dirty="0">
                          <a:solidFill>
                            <a:srgbClr val="000000"/>
                          </a:solidFill>
                          <a:effectLst/>
                          <a:latin typeface="+mn-lt"/>
                        </a:rPr>
                        <a:t>Veterans Resource Center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19773877"/>
                  </a:ext>
                </a:extLst>
              </a:tr>
              <a:tr h="182880">
                <a:tc>
                  <a:txBody>
                    <a:bodyPr/>
                    <a:lstStyle/>
                    <a:p>
                      <a:pPr algn="l" fontAlgn="b"/>
                      <a:r>
                        <a:rPr lang="en-US" sz="1000" b="0" i="0" u="none" strike="noStrike" dirty="0">
                          <a:solidFill>
                            <a:srgbClr val="000000"/>
                          </a:solidFill>
                          <a:effectLst/>
                          <a:latin typeface="+mn-lt"/>
                        </a:rPr>
                        <a:t>Office of Student Diversity Programs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7387520"/>
                  </a:ext>
                </a:extLst>
              </a:tr>
              <a:tr h="182880">
                <a:tc>
                  <a:txBody>
                    <a:bodyPr/>
                    <a:lstStyle/>
                    <a:p>
                      <a:pPr algn="l" fontAlgn="b"/>
                      <a:r>
                        <a:rPr lang="en-US" sz="1000" b="0" i="0" u="none" strike="noStrike" dirty="0">
                          <a:solidFill>
                            <a:srgbClr val="000000"/>
                          </a:solidFill>
                          <a:effectLst/>
                          <a:latin typeface="+mn-lt"/>
                        </a:rPr>
                        <a:t>None of the above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1087987"/>
                  </a:ext>
                </a:extLst>
              </a:tr>
              <a:tr h="182880">
                <a:tc>
                  <a:txBody>
                    <a:bodyPr/>
                    <a:lstStyle/>
                    <a:p>
                      <a:pPr algn="l" fontAlgn="b"/>
                      <a:r>
                        <a:rPr lang="en-US" sz="1000" b="0" i="0" u="none" strike="noStrike" dirty="0">
                          <a:solidFill>
                            <a:srgbClr val="000000"/>
                          </a:solidFill>
                          <a:effectLst/>
                          <a:latin typeface="+mn-lt"/>
                        </a:rPr>
                        <a:t>Other resource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52851119"/>
                  </a:ext>
                </a:extLst>
              </a:tr>
            </a:tbl>
          </a:graphicData>
        </a:graphic>
      </p:graphicFrame>
    </p:spTree>
    <p:extLst>
      <p:ext uri="{BB962C8B-B14F-4D97-AF65-F5344CB8AC3E}">
        <p14:creationId xmlns:p14="http://schemas.microsoft.com/office/powerpoint/2010/main" val="136106069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PROGRAM SUPPORT</a:t>
            </a:r>
          </a:p>
        </p:txBody>
      </p:sp>
    </p:spTree>
    <p:extLst>
      <p:ext uri="{BB962C8B-B14F-4D97-AF65-F5344CB8AC3E}">
        <p14:creationId xmlns:p14="http://schemas.microsoft.com/office/powerpoint/2010/main" val="1790318913"/>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Usage of Support Resources for Stress – Master’s</a:t>
            </a:r>
          </a:p>
        </p:txBody>
      </p:sp>
      <p:sp>
        <p:nvSpPr>
          <p:cNvPr id="5"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Which, if any, campus services have you actually used as a source of support when experiencing stress?  </a:t>
            </a:r>
          </a:p>
        </p:txBody>
      </p:sp>
      <p:graphicFrame>
        <p:nvGraphicFramePr>
          <p:cNvPr id="8" name="Table 7">
            <a:extLst>
              <a:ext uri="{FF2B5EF4-FFF2-40B4-BE49-F238E27FC236}">
                <a16:creationId xmlns:a16="http://schemas.microsoft.com/office/drawing/2014/main" id="{DABC114D-0F02-5D40-A97E-152144E42F4A}"/>
              </a:ext>
            </a:extLst>
          </p:cNvPr>
          <p:cNvGraphicFramePr>
            <a:graphicFrameLocks noGrp="1"/>
          </p:cNvGraphicFramePr>
          <p:nvPr>
            <p:extLst>
              <p:ext uri="{D42A27DB-BD31-4B8C-83A1-F6EECF244321}">
                <p14:modId xmlns:p14="http://schemas.microsoft.com/office/powerpoint/2010/main" val="3108639991"/>
              </p:ext>
            </p:extLst>
          </p:nvPr>
        </p:nvGraphicFramePr>
        <p:xfrm>
          <a:off x="93132" y="1397000"/>
          <a:ext cx="8961120" cy="5017389"/>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7432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18288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Counseling Center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r>
                        <a:rPr lang="en-US" sz="1000" b="0" i="0" u="none" strike="noStrike" dirty="0">
                          <a:solidFill>
                            <a:srgbClr val="000000"/>
                          </a:solidFill>
                          <a:effectLst/>
                          <a:latin typeface="+mn-lt"/>
                        </a:rPr>
                        <a:t>Primary dissertation advisor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36772905"/>
                  </a:ext>
                </a:extLst>
              </a:tr>
              <a:tr h="182880">
                <a:tc>
                  <a:txBody>
                    <a:bodyPr/>
                    <a:lstStyle/>
                    <a:p>
                      <a:pPr algn="l" fontAlgn="b"/>
                      <a:r>
                        <a:rPr lang="en-US" sz="1000" b="0" i="0" u="none" strike="noStrike" dirty="0">
                          <a:solidFill>
                            <a:srgbClr val="000000"/>
                          </a:solidFill>
                          <a:effectLst/>
                          <a:latin typeface="+mn-lt"/>
                        </a:rPr>
                        <a:t>Campus Recreation Center (CRC)</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7224208"/>
                  </a:ext>
                </a:extLst>
              </a:tr>
              <a:tr h="182880">
                <a:tc>
                  <a:txBody>
                    <a:bodyPr/>
                    <a:lstStyle/>
                    <a:p>
                      <a:pPr algn="l" fontAlgn="b"/>
                      <a:r>
                        <a:rPr lang="en-US" sz="1000" b="0" i="0" u="none" strike="noStrike" dirty="0">
                          <a:solidFill>
                            <a:srgbClr val="000000"/>
                          </a:solidFill>
                          <a:effectLst/>
                          <a:latin typeface="+mn-lt"/>
                        </a:rPr>
                        <a:t>Stamps Health Services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9062317"/>
                  </a:ext>
                </a:extLst>
              </a:tr>
              <a:tr h="182880">
                <a:tc>
                  <a:txBody>
                    <a:bodyPr/>
                    <a:lstStyle/>
                    <a:p>
                      <a:pPr algn="l" fontAlgn="b"/>
                      <a:r>
                        <a:rPr lang="en-US" sz="1000" b="0" i="0" u="none" strike="noStrike" dirty="0">
                          <a:solidFill>
                            <a:srgbClr val="000000"/>
                          </a:solidFill>
                          <a:effectLst/>
                          <a:latin typeface="+mn-lt"/>
                        </a:rPr>
                        <a:t>Other faculty in my program</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5256468"/>
                  </a:ext>
                </a:extLst>
              </a:tr>
              <a:tr h="182880">
                <a:tc>
                  <a:txBody>
                    <a:bodyPr/>
                    <a:lstStyle/>
                    <a:p>
                      <a:pPr algn="l" fontAlgn="b"/>
                      <a:r>
                        <a:rPr lang="en-US" sz="1000" b="0" i="0" u="none" strike="noStrike" dirty="0">
                          <a:solidFill>
                            <a:srgbClr val="000000"/>
                          </a:solidFill>
                          <a:effectLst/>
                          <a:latin typeface="+mn-lt"/>
                        </a:rPr>
                        <a:t>Non-faculty academic advisor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1667650"/>
                  </a:ext>
                </a:extLst>
              </a:tr>
              <a:tr h="182880">
                <a:tc>
                  <a:txBody>
                    <a:bodyPr/>
                    <a:lstStyle/>
                    <a:p>
                      <a:pPr algn="l" fontAlgn="b"/>
                      <a:r>
                        <a:rPr lang="en-US" sz="1000" b="0" i="0" u="none" strike="noStrike" dirty="0">
                          <a:solidFill>
                            <a:srgbClr val="000000"/>
                          </a:solidFill>
                          <a:effectLst/>
                          <a:latin typeface="+mn-lt"/>
                        </a:rPr>
                        <a:t>Campus religious/spiritual organizations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0529188"/>
                  </a:ext>
                </a:extLst>
              </a:tr>
              <a:tr h="182880">
                <a:tc>
                  <a:txBody>
                    <a:bodyPr/>
                    <a:lstStyle/>
                    <a:p>
                      <a:pPr algn="l" fontAlgn="b"/>
                      <a:r>
                        <a:rPr lang="en-US" sz="1000" b="0" i="0" u="none" strike="noStrike" dirty="0">
                          <a:solidFill>
                            <a:srgbClr val="000000"/>
                          </a:solidFill>
                          <a:effectLst/>
                          <a:latin typeface="+mn-lt"/>
                        </a:rPr>
                        <a:t>Graduate Studies office</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97626123"/>
                  </a:ext>
                </a:extLst>
              </a:tr>
              <a:tr h="182880">
                <a:tc>
                  <a:txBody>
                    <a:bodyPr/>
                    <a:lstStyle/>
                    <a:p>
                      <a:pPr algn="l" fontAlgn="b"/>
                      <a:r>
                        <a:rPr lang="en-US" sz="1000" b="0" i="0" u="none" strike="noStrike" dirty="0">
                          <a:solidFill>
                            <a:srgbClr val="000000"/>
                          </a:solidFill>
                          <a:effectLst/>
                          <a:latin typeface="+mn-lt"/>
                        </a:rPr>
                        <a:t>Center for Career Discovery and Development</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5367124"/>
                  </a:ext>
                </a:extLst>
              </a:tr>
              <a:tr h="182880">
                <a:tc>
                  <a:txBody>
                    <a:bodyPr/>
                    <a:lstStyle/>
                    <a:p>
                      <a:pPr algn="l" fontAlgn="b"/>
                      <a:r>
                        <a:rPr lang="en-US" sz="1000" b="0" i="0" u="none" strike="noStrike" dirty="0">
                          <a:solidFill>
                            <a:srgbClr val="000000"/>
                          </a:solidFill>
                          <a:effectLst/>
                          <a:latin typeface="+mn-lt"/>
                        </a:rPr>
                        <a:t>Women’s Resource Center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50126390"/>
                  </a:ext>
                </a:extLst>
              </a:tr>
              <a:tr h="182880">
                <a:tc>
                  <a:txBody>
                    <a:bodyPr/>
                    <a:lstStyle/>
                    <a:p>
                      <a:pPr algn="l" fontAlgn="b"/>
                      <a:r>
                        <a:rPr lang="en-US" sz="1000" b="0" i="0" u="none" strike="noStrike" dirty="0">
                          <a:solidFill>
                            <a:srgbClr val="000000"/>
                          </a:solidFill>
                          <a:effectLst/>
                          <a:latin typeface="+mn-lt"/>
                        </a:rPr>
                        <a:t>Dean of Students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03449728"/>
                  </a:ext>
                </a:extLst>
              </a:tr>
              <a:tr h="182880">
                <a:tc>
                  <a:txBody>
                    <a:bodyPr/>
                    <a:lstStyle/>
                    <a:p>
                      <a:pPr algn="l" fontAlgn="b"/>
                      <a:r>
                        <a:rPr lang="en-US" sz="1000" b="0" i="0" u="none" strike="noStrike" dirty="0">
                          <a:solidFill>
                            <a:srgbClr val="000000"/>
                          </a:solidFill>
                          <a:effectLst/>
                          <a:latin typeface="+mn-lt"/>
                        </a:rPr>
                        <a:t>Office of International Education (OIE)</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53912441"/>
                  </a:ext>
                </a:extLst>
              </a:tr>
              <a:tr h="18288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32735170"/>
                  </a:ext>
                </a:extLst>
              </a:tr>
              <a:tr h="182880">
                <a:tc>
                  <a:txBody>
                    <a:bodyPr/>
                    <a:lstStyle/>
                    <a:p>
                      <a:pPr algn="l" fontAlgn="b"/>
                      <a:r>
                        <a:rPr lang="en-US" sz="1000" b="0" i="0" u="none" strike="noStrike" dirty="0">
                          <a:solidFill>
                            <a:srgbClr val="000000"/>
                          </a:solidFill>
                          <a:effectLst/>
                          <a:latin typeface="+mn-lt"/>
                        </a:rPr>
                        <a:t>Office of Scholarships and Financial Aid</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4010575"/>
                  </a:ext>
                </a:extLst>
              </a:tr>
              <a:tr h="182880">
                <a:tc>
                  <a:txBody>
                    <a:bodyPr/>
                    <a:lstStyle/>
                    <a:p>
                      <a:pPr algn="l" fontAlgn="b"/>
                      <a:r>
                        <a:rPr lang="en-US" sz="1000" b="0" i="0" u="none" strike="noStrike" dirty="0">
                          <a:solidFill>
                            <a:srgbClr val="000000"/>
                          </a:solidFill>
                          <a:effectLst/>
                          <a:latin typeface="+mn-lt"/>
                        </a:rPr>
                        <a:t>Office of Disability Services (ADAPTS)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6780645"/>
                  </a:ext>
                </a:extLst>
              </a:tr>
              <a:tr h="182880">
                <a:tc>
                  <a:txBody>
                    <a:bodyPr/>
                    <a:lstStyle/>
                    <a:p>
                      <a:pPr algn="l" fontAlgn="b"/>
                      <a:r>
                        <a:rPr lang="en-US" sz="1000" b="0" i="0" u="none" strike="noStrike" dirty="0">
                          <a:solidFill>
                            <a:srgbClr val="000000"/>
                          </a:solidFill>
                          <a:effectLst/>
                          <a:latin typeface="+mn-lt"/>
                        </a:rPr>
                        <a:t>Office of Minority Educational Development</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47124301"/>
                  </a:ext>
                </a:extLst>
              </a:tr>
              <a:tr h="182880">
                <a:tc>
                  <a:txBody>
                    <a:bodyPr/>
                    <a:lstStyle/>
                    <a:p>
                      <a:pPr algn="l" fontAlgn="b"/>
                      <a:r>
                        <a:rPr lang="en-US" sz="1000" b="0" i="0" u="none" strike="noStrike" dirty="0">
                          <a:solidFill>
                            <a:srgbClr val="000000"/>
                          </a:solidFill>
                          <a:effectLst/>
                          <a:latin typeface="+mn-lt"/>
                        </a:rPr>
                        <a:t>LGBTQIA Resource Center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32249439"/>
                  </a:ext>
                </a:extLst>
              </a:tr>
              <a:tr h="182880">
                <a:tc>
                  <a:txBody>
                    <a:bodyPr/>
                    <a:lstStyle/>
                    <a:p>
                      <a:pPr algn="l" fontAlgn="b"/>
                      <a:r>
                        <a:rPr lang="en-US" sz="1000" b="0" i="0" u="none" strike="noStrike" dirty="0">
                          <a:solidFill>
                            <a:srgbClr val="000000"/>
                          </a:solidFill>
                          <a:effectLst/>
                          <a:latin typeface="+mn-lt"/>
                        </a:rPr>
                        <a:t>Office of Hispanic Initiatives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79355724"/>
                  </a:ext>
                </a:extLst>
              </a:tr>
              <a:tr h="182880">
                <a:tc>
                  <a:txBody>
                    <a:bodyPr/>
                    <a:lstStyle/>
                    <a:p>
                      <a:pPr algn="l" fontAlgn="b"/>
                      <a:r>
                        <a:rPr lang="en-US" sz="1000" b="0" i="0" u="none" strike="noStrike" dirty="0">
                          <a:solidFill>
                            <a:srgbClr val="000000"/>
                          </a:solidFill>
                          <a:effectLst/>
                          <a:latin typeface="+mn-lt"/>
                        </a:rPr>
                        <a:t>Veterans Resource Center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97790734"/>
                  </a:ext>
                </a:extLst>
              </a:tr>
              <a:tr h="182880">
                <a:tc>
                  <a:txBody>
                    <a:bodyPr/>
                    <a:lstStyle/>
                    <a:p>
                      <a:pPr algn="l" fontAlgn="b"/>
                      <a:r>
                        <a:rPr lang="en-US" sz="1000" b="0" i="0" u="none" strike="noStrike" dirty="0">
                          <a:solidFill>
                            <a:srgbClr val="000000"/>
                          </a:solidFill>
                          <a:effectLst/>
                          <a:latin typeface="+mn-lt"/>
                        </a:rPr>
                        <a:t>Office of Student Diversity Programs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1834108"/>
                  </a:ext>
                </a:extLst>
              </a:tr>
              <a:tr h="182880">
                <a:tc>
                  <a:txBody>
                    <a:bodyPr/>
                    <a:lstStyle/>
                    <a:p>
                      <a:pPr algn="l" fontAlgn="b"/>
                      <a:r>
                        <a:rPr lang="en-US" sz="1000" b="0" i="0" u="none" strike="noStrike" dirty="0">
                          <a:solidFill>
                            <a:srgbClr val="000000"/>
                          </a:solidFill>
                          <a:effectLst/>
                          <a:latin typeface="+mn-lt"/>
                        </a:rPr>
                        <a:t>None of the above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044375"/>
                  </a:ext>
                </a:extLst>
              </a:tr>
              <a:tr h="182880">
                <a:tc>
                  <a:txBody>
                    <a:bodyPr/>
                    <a:lstStyle/>
                    <a:p>
                      <a:pPr algn="l" fontAlgn="b"/>
                      <a:r>
                        <a:rPr lang="en-US" sz="1000" b="0" i="0" u="none" strike="noStrike" dirty="0">
                          <a:solidFill>
                            <a:srgbClr val="000000"/>
                          </a:solidFill>
                          <a:effectLst/>
                          <a:latin typeface="+mn-lt"/>
                        </a:rPr>
                        <a:t>Other resource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3821927"/>
                  </a:ext>
                </a:extLst>
              </a:tr>
            </a:tbl>
          </a:graphicData>
        </a:graphic>
      </p:graphicFrame>
    </p:spTree>
    <p:extLst>
      <p:ext uri="{BB962C8B-B14F-4D97-AF65-F5344CB8AC3E}">
        <p14:creationId xmlns:p14="http://schemas.microsoft.com/office/powerpoint/2010/main" val="28497687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Usage of Support Resources for Stress – Ph.D</a:t>
            </a:r>
          </a:p>
        </p:txBody>
      </p:sp>
      <p:sp>
        <p:nvSpPr>
          <p:cNvPr id="5"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Which, if any, campus services have you actually used as a source of support when experiencing stress?  </a:t>
            </a:r>
          </a:p>
        </p:txBody>
      </p:sp>
      <p:graphicFrame>
        <p:nvGraphicFramePr>
          <p:cNvPr id="6" name="Table 5">
            <a:extLst>
              <a:ext uri="{FF2B5EF4-FFF2-40B4-BE49-F238E27FC236}">
                <a16:creationId xmlns:a16="http://schemas.microsoft.com/office/drawing/2014/main" id="{72E25557-50E4-FE49-9A3B-512083B200E8}"/>
              </a:ext>
            </a:extLst>
          </p:cNvPr>
          <p:cNvGraphicFramePr>
            <a:graphicFrameLocks noGrp="1"/>
          </p:cNvGraphicFramePr>
          <p:nvPr>
            <p:extLst>
              <p:ext uri="{D42A27DB-BD31-4B8C-83A1-F6EECF244321}">
                <p14:modId xmlns:p14="http://schemas.microsoft.com/office/powerpoint/2010/main" val="413784172"/>
              </p:ext>
            </p:extLst>
          </p:nvPr>
        </p:nvGraphicFramePr>
        <p:xfrm>
          <a:off x="118532" y="1397000"/>
          <a:ext cx="8915418" cy="4853178"/>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Counseling Center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2880">
                <a:tc>
                  <a:txBody>
                    <a:bodyPr/>
                    <a:lstStyle/>
                    <a:p>
                      <a:pPr algn="l" fontAlgn="b"/>
                      <a:r>
                        <a:rPr lang="en-US" sz="1000" b="0" i="0" u="none" strike="noStrike" dirty="0">
                          <a:solidFill>
                            <a:srgbClr val="000000"/>
                          </a:solidFill>
                          <a:effectLst/>
                          <a:latin typeface="+mn-lt"/>
                        </a:rPr>
                        <a:t>Primary dissertation advisor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37506204"/>
                  </a:ext>
                </a:extLst>
              </a:tr>
              <a:tr h="182880">
                <a:tc>
                  <a:txBody>
                    <a:bodyPr/>
                    <a:lstStyle/>
                    <a:p>
                      <a:pPr algn="l" fontAlgn="b"/>
                      <a:r>
                        <a:rPr lang="en-US" sz="1000" b="0" i="0" u="none" strike="noStrike" dirty="0">
                          <a:solidFill>
                            <a:srgbClr val="000000"/>
                          </a:solidFill>
                          <a:effectLst/>
                          <a:latin typeface="+mn-lt"/>
                        </a:rPr>
                        <a:t>Campus Recreation Center (CRC)</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22304816"/>
                  </a:ext>
                </a:extLst>
              </a:tr>
              <a:tr h="182880">
                <a:tc>
                  <a:txBody>
                    <a:bodyPr/>
                    <a:lstStyle/>
                    <a:p>
                      <a:pPr algn="l" fontAlgn="b"/>
                      <a:r>
                        <a:rPr lang="en-US" sz="1000" b="0" i="0" u="none" strike="noStrike" dirty="0">
                          <a:solidFill>
                            <a:srgbClr val="000000"/>
                          </a:solidFill>
                          <a:effectLst/>
                          <a:latin typeface="+mn-lt"/>
                        </a:rPr>
                        <a:t>Stamps Health Services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3728817"/>
                  </a:ext>
                </a:extLst>
              </a:tr>
              <a:tr h="182880">
                <a:tc>
                  <a:txBody>
                    <a:bodyPr/>
                    <a:lstStyle/>
                    <a:p>
                      <a:pPr algn="l" fontAlgn="b"/>
                      <a:r>
                        <a:rPr lang="en-US" sz="1000" b="0" i="0" u="none" strike="noStrike" dirty="0">
                          <a:solidFill>
                            <a:srgbClr val="000000"/>
                          </a:solidFill>
                          <a:effectLst/>
                          <a:latin typeface="+mn-lt"/>
                        </a:rPr>
                        <a:t>Other faculty in my program</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29338101"/>
                  </a:ext>
                </a:extLst>
              </a:tr>
              <a:tr h="182880">
                <a:tc>
                  <a:txBody>
                    <a:bodyPr/>
                    <a:lstStyle/>
                    <a:p>
                      <a:pPr algn="l" fontAlgn="b"/>
                      <a:r>
                        <a:rPr lang="en-US" sz="1000" b="0" i="0" u="none" strike="noStrike" dirty="0">
                          <a:solidFill>
                            <a:srgbClr val="000000"/>
                          </a:solidFill>
                          <a:effectLst/>
                          <a:latin typeface="+mn-lt"/>
                        </a:rPr>
                        <a:t>Non-faculty academic advisor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1047586"/>
                  </a:ext>
                </a:extLst>
              </a:tr>
              <a:tr h="182880">
                <a:tc>
                  <a:txBody>
                    <a:bodyPr/>
                    <a:lstStyle/>
                    <a:p>
                      <a:pPr algn="l" fontAlgn="b"/>
                      <a:r>
                        <a:rPr lang="en-US" sz="1000" b="0" i="0" u="none" strike="noStrike" dirty="0">
                          <a:solidFill>
                            <a:srgbClr val="000000"/>
                          </a:solidFill>
                          <a:effectLst/>
                          <a:latin typeface="+mn-lt"/>
                        </a:rPr>
                        <a:t>Campus religious/spiritual organizations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4936298"/>
                  </a:ext>
                </a:extLst>
              </a:tr>
              <a:tr h="182880">
                <a:tc>
                  <a:txBody>
                    <a:bodyPr/>
                    <a:lstStyle/>
                    <a:p>
                      <a:pPr algn="l" fontAlgn="b"/>
                      <a:r>
                        <a:rPr lang="en-US" sz="1000" b="0" i="0" u="none" strike="noStrike" dirty="0">
                          <a:solidFill>
                            <a:srgbClr val="000000"/>
                          </a:solidFill>
                          <a:effectLst/>
                          <a:latin typeface="+mn-lt"/>
                        </a:rPr>
                        <a:t>Graduate Studies office</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9400055"/>
                  </a:ext>
                </a:extLst>
              </a:tr>
              <a:tr h="182880">
                <a:tc>
                  <a:txBody>
                    <a:bodyPr/>
                    <a:lstStyle/>
                    <a:p>
                      <a:pPr algn="l" fontAlgn="b"/>
                      <a:r>
                        <a:rPr lang="en-US" sz="1000" b="0" i="0" u="none" strike="noStrike" dirty="0">
                          <a:solidFill>
                            <a:srgbClr val="000000"/>
                          </a:solidFill>
                          <a:effectLst/>
                          <a:latin typeface="+mn-lt"/>
                        </a:rPr>
                        <a:t>Center for Career Discovery and Development (formerly “Career Services” and “Department of Professional Practice”)</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09551392"/>
                  </a:ext>
                </a:extLst>
              </a:tr>
              <a:tr h="182880">
                <a:tc>
                  <a:txBody>
                    <a:bodyPr/>
                    <a:lstStyle/>
                    <a:p>
                      <a:pPr algn="l" fontAlgn="b"/>
                      <a:r>
                        <a:rPr lang="en-US" sz="1000" b="0" i="0" u="none" strike="noStrike" dirty="0">
                          <a:solidFill>
                            <a:srgbClr val="000000"/>
                          </a:solidFill>
                          <a:effectLst/>
                          <a:latin typeface="+mn-lt"/>
                        </a:rPr>
                        <a:t>Women’s Resource Center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26753159"/>
                  </a:ext>
                </a:extLst>
              </a:tr>
              <a:tr h="182880">
                <a:tc>
                  <a:txBody>
                    <a:bodyPr/>
                    <a:lstStyle/>
                    <a:p>
                      <a:pPr algn="l" fontAlgn="b"/>
                      <a:r>
                        <a:rPr lang="en-US" sz="1000" b="0" i="0" u="none" strike="noStrike" dirty="0">
                          <a:solidFill>
                            <a:srgbClr val="000000"/>
                          </a:solidFill>
                          <a:effectLst/>
                          <a:latin typeface="+mn-lt"/>
                        </a:rPr>
                        <a:t>Dean of Students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6421941"/>
                  </a:ext>
                </a:extLst>
              </a:tr>
              <a:tr h="182880">
                <a:tc>
                  <a:txBody>
                    <a:bodyPr/>
                    <a:lstStyle/>
                    <a:p>
                      <a:pPr algn="l" fontAlgn="b"/>
                      <a:r>
                        <a:rPr lang="en-US" sz="1000" b="0" i="0" u="none" strike="noStrike" dirty="0">
                          <a:solidFill>
                            <a:srgbClr val="000000"/>
                          </a:solidFill>
                          <a:effectLst/>
                          <a:latin typeface="+mn-lt"/>
                        </a:rPr>
                        <a:t>Office of International Education (OIE)</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67088979"/>
                  </a:ext>
                </a:extLst>
              </a:tr>
              <a:tr h="18288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1550677"/>
                  </a:ext>
                </a:extLst>
              </a:tr>
              <a:tr h="182880">
                <a:tc>
                  <a:txBody>
                    <a:bodyPr/>
                    <a:lstStyle/>
                    <a:p>
                      <a:pPr algn="l" fontAlgn="b"/>
                      <a:r>
                        <a:rPr lang="en-US" sz="1000" b="0" i="0" u="none" strike="noStrike" dirty="0">
                          <a:solidFill>
                            <a:srgbClr val="000000"/>
                          </a:solidFill>
                          <a:effectLst/>
                          <a:latin typeface="+mn-lt"/>
                        </a:rPr>
                        <a:t>Office of Scholarships and Financial Aid</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102985"/>
                  </a:ext>
                </a:extLst>
              </a:tr>
              <a:tr h="182880">
                <a:tc>
                  <a:txBody>
                    <a:bodyPr/>
                    <a:lstStyle/>
                    <a:p>
                      <a:pPr algn="l" fontAlgn="b"/>
                      <a:r>
                        <a:rPr lang="en-US" sz="1000" b="0" i="0" u="none" strike="noStrike" dirty="0">
                          <a:solidFill>
                            <a:srgbClr val="000000"/>
                          </a:solidFill>
                          <a:effectLst/>
                          <a:latin typeface="+mn-lt"/>
                        </a:rPr>
                        <a:t>Office of Disability Services (ADAPTS)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51192886"/>
                  </a:ext>
                </a:extLst>
              </a:tr>
              <a:tr h="182880">
                <a:tc>
                  <a:txBody>
                    <a:bodyPr/>
                    <a:lstStyle/>
                    <a:p>
                      <a:pPr algn="l" fontAlgn="b"/>
                      <a:r>
                        <a:rPr lang="en-US" sz="1000" b="0" i="0" u="none" strike="noStrike" dirty="0">
                          <a:solidFill>
                            <a:srgbClr val="000000"/>
                          </a:solidFill>
                          <a:effectLst/>
                          <a:latin typeface="+mn-lt"/>
                        </a:rPr>
                        <a:t>Office of Minority Educational Development (OMED)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42828233"/>
                  </a:ext>
                </a:extLst>
              </a:tr>
              <a:tr h="182880">
                <a:tc>
                  <a:txBody>
                    <a:bodyPr/>
                    <a:lstStyle/>
                    <a:p>
                      <a:pPr algn="l" fontAlgn="b"/>
                      <a:r>
                        <a:rPr lang="en-US" sz="1000" b="0" i="0" u="none" strike="noStrike" dirty="0">
                          <a:solidFill>
                            <a:srgbClr val="000000"/>
                          </a:solidFill>
                          <a:effectLst/>
                          <a:latin typeface="+mn-lt"/>
                        </a:rPr>
                        <a:t>LGBTQIA Resource Center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0592977"/>
                  </a:ext>
                </a:extLst>
              </a:tr>
              <a:tr h="182880">
                <a:tc>
                  <a:txBody>
                    <a:bodyPr/>
                    <a:lstStyle/>
                    <a:p>
                      <a:pPr algn="l" fontAlgn="b"/>
                      <a:r>
                        <a:rPr lang="en-US" sz="1000" b="0" i="0" u="none" strike="noStrike" dirty="0">
                          <a:solidFill>
                            <a:srgbClr val="000000"/>
                          </a:solidFill>
                          <a:effectLst/>
                          <a:latin typeface="+mn-lt"/>
                        </a:rPr>
                        <a:t>Office of Hispanic Initiatives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84243252"/>
                  </a:ext>
                </a:extLst>
              </a:tr>
              <a:tr h="182880">
                <a:tc>
                  <a:txBody>
                    <a:bodyPr/>
                    <a:lstStyle/>
                    <a:p>
                      <a:pPr algn="l" fontAlgn="b"/>
                      <a:r>
                        <a:rPr lang="en-US" sz="1000" b="0" i="0" u="none" strike="noStrike" dirty="0">
                          <a:solidFill>
                            <a:srgbClr val="000000"/>
                          </a:solidFill>
                          <a:effectLst/>
                          <a:latin typeface="+mn-lt"/>
                        </a:rPr>
                        <a:t>Veterans Resource Center</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7603246"/>
                  </a:ext>
                </a:extLst>
              </a:tr>
              <a:tr h="182880">
                <a:tc>
                  <a:txBody>
                    <a:bodyPr/>
                    <a:lstStyle/>
                    <a:p>
                      <a:pPr algn="l" fontAlgn="b"/>
                      <a:r>
                        <a:rPr lang="en-US" sz="1000" b="0" i="0" u="none" strike="noStrike" dirty="0">
                          <a:solidFill>
                            <a:srgbClr val="000000"/>
                          </a:solidFill>
                          <a:effectLst/>
                          <a:latin typeface="+mn-lt"/>
                        </a:rPr>
                        <a:t>Office of Student Diversity Programs</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9299273"/>
                  </a:ext>
                </a:extLst>
              </a:tr>
              <a:tr h="182880">
                <a:tc>
                  <a:txBody>
                    <a:bodyPr/>
                    <a:lstStyle/>
                    <a:p>
                      <a:pPr algn="l" fontAlgn="b"/>
                      <a:r>
                        <a:rPr lang="en-US" sz="1000" b="0" i="0" u="none" strike="noStrike" dirty="0">
                          <a:solidFill>
                            <a:srgbClr val="000000"/>
                          </a:solidFill>
                          <a:effectLst/>
                          <a:latin typeface="+mn-lt"/>
                        </a:rPr>
                        <a:t>None of the above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87812747"/>
                  </a:ext>
                </a:extLst>
              </a:tr>
              <a:tr h="182880">
                <a:tc>
                  <a:txBody>
                    <a:bodyPr/>
                    <a:lstStyle/>
                    <a:p>
                      <a:pPr algn="l" fontAlgn="b"/>
                      <a:r>
                        <a:rPr lang="en-US" sz="1000" b="0" i="0" u="none" strike="noStrike" dirty="0">
                          <a:solidFill>
                            <a:srgbClr val="000000"/>
                          </a:solidFill>
                          <a:effectLst/>
                          <a:latin typeface="+mn-lt"/>
                        </a:rPr>
                        <a:t>Other resource </a:t>
                      </a:r>
                    </a:p>
                  </a:txBody>
                  <a:tcPr marR="0" marT="9525"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38084440"/>
                  </a:ext>
                </a:extLst>
              </a:tr>
            </a:tbl>
          </a:graphicData>
        </a:graphic>
      </p:graphicFrame>
    </p:spTree>
    <p:extLst>
      <p:ext uri="{BB962C8B-B14F-4D97-AF65-F5344CB8AC3E}">
        <p14:creationId xmlns:p14="http://schemas.microsoft.com/office/powerpoint/2010/main" val="54361641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DECIDING NOT TO SEEK SUPPORT</a:t>
            </a:r>
          </a:p>
        </p:txBody>
      </p:sp>
    </p:spTree>
    <p:extLst>
      <p:ext uri="{BB962C8B-B14F-4D97-AF65-F5344CB8AC3E}">
        <p14:creationId xmlns:p14="http://schemas.microsoft.com/office/powerpoint/2010/main" val="248147714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Deciding Not to Seek Support– All Students</a:t>
            </a:r>
          </a:p>
        </p:txBody>
      </p:sp>
      <p:graphicFrame>
        <p:nvGraphicFramePr>
          <p:cNvPr id="7" name="Chart 6" descr="Pie chart on deciding not to seek support for all students. 70% indicated no, and 30% indicated yes, wanted to seek support, but did not contact resource."/>
          <p:cNvGraphicFramePr/>
          <p:nvPr>
            <p:extLst>
              <p:ext uri="{D42A27DB-BD31-4B8C-83A1-F6EECF244321}">
                <p14:modId xmlns:p14="http://schemas.microsoft.com/office/powerpoint/2010/main" val="472721404"/>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Have you ever wanted to seek support from a campus resource due to experiencing stress, but then decided not to contact that resource? </a:t>
            </a:r>
          </a:p>
        </p:txBody>
      </p:sp>
    </p:spTree>
    <p:extLst>
      <p:ext uri="{BB962C8B-B14F-4D97-AF65-F5344CB8AC3E}">
        <p14:creationId xmlns:p14="http://schemas.microsoft.com/office/powerpoint/2010/main" val="111409357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Deciding Not to Seek Support</a:t>
            </a:r>
          </a:p>
        </p:txBody>
      </p:sp>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Have you ever wanted to seek support from a campus resource due to experiencing stress, but then decided not to contact that resource? </a:t>
            </a:r>
          </a:p>
        </p:txBody>
      </p:sp>
      <p:graphicFrame>
        <p:nvGraphicFramePr>
          <p:cNvPr id="5" name="Table 4">
            <a:extLst>
              <a:ext uri="{FF2B5EF4-FFF2-40B4-BE49-F238E27FC236}">
                <a16:creationId xmlns:a16="http://schemas.microsoft.com/office/drawing/2014/main" id="{FAC1499C-E6D5-6344-86D3-4E2C259F1442}"/>
              </a:ext>
            </a:extLst>
          </p:cNvPr>
          <p:cNvGraphicFramePr>
            <a:graphicFrameLocks noGrp="1"/>
          </p:cNvGraphicFramePr>
          <p:nvPr>
            <p:extLst>
              <p:ext uri="{D42A27DB-BD31-4B8C-83A1-F6EECF244321}">
                <p14:modId xmlns:p14="http://schemas.microsoft.com/office/powerpoint/2010/main" val="198925363"/>
              </p:ext>
            </p:extLst>
          </p:nvPr>
        </p:nvGraphicFramePr>
        <p:xfrm>
          <a:off x="241299" y="1397000"/>
          <a:ext cx="8686800" cy="146304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algn="l" fontAlgn="b"/>
                      <a:r>
                        <a:rPr lang="en-US" sz="1000" b="0" i="0" u="none" strike="noStrike" dirty="0">
                          <a:solidFill>
                            <a:srgbClr val="000000"/>
                          </a:solidFill>
                          <a:effectLst/>
                          <a:latin typeface="+mn-lt"/>
                        </a:rPr>
                        <a:t>Yes, wanted to seek support, but did not contact resource</a:t>
                      </a:r>
                    </a:p>
                  </a:txBody>
                  <a:tcPr marT="91440" marB="9144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57200">
                <a:tc>
                  <a:txBody>
                    <a:bodyPr/>
                    <a:lstStyle/>
                    <a:p>
                      <a:pPr algn="l" fontAlgn="b"/>
                      <a:r>
                        <a:rPr lang="en-US" sz="1000" b="0" i="0" u="none" strike="noStrike" dirty="0">
                          <a:solidFill>
                            <a:srgbClr val="000000"/>
                          </a:solidFill>
                          <a:effectLst/>
                          <a:latin typeface="+mn-lt"/>
                        </a:rPr>
                        <a:t>No</a:t>
                      </a:r>
                    </a:p>
                  </a:txBody>
                  <a:tcPr marT="91440" marB="9144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89067197"/>
                  </a:ext>
                </a:extLst>
              </a:tr>
            </a:tbl>
          </a:graphicData>
        </a:graphic>
      </p:graphicFrame>
    </p:spTree>
    <p:extLst>
      <p:ext uri="{BB962C8B-B14F-4D97-AF65-F5344CB8AC3E}">
        <p14:creationId xmlns:p14="http://schemas.microsoft.com/office/powerpoint/2010/main" val="12808101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Deciding Not to Seek Support – Master’s</a:t>
            </a:r>
          </a:p>
        </p:txBody>
      </p:sp>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Have you ever wanted to seek support from a campus resource due to experiencing stress, but then decided not to contact that resource? </a:t>
            </a:r>
          </a:p>
        </p:txBody>
      </p:sp>
      <p:graphicFrame>
        <p:nvGraphicFramePr>
          <p:cNvPr id="7" name="Table 6">
            <a:extLst>
              <a:ext uri="{FF2B5EF4-FFF2-40B4-BE49-F238E27FC236}">
                <a16:creationId xmlns:a16="http://schemas.microsoft.com/office/drawing/2014/main" id="{0EEB2464-D9D7-DB4A-A312-1B650513F2BB}"/>
              </a:ext>
            </a:extLst>
          </p:cNvPr>
          <p:cNvGraphicFramePr>
            <a:graphicFrameLocks noGrp="1"/>
          </p:cNvGraphicFramePr>
          <p:nvPr>
            <p:extLst>
              <p:ext uri="{D42A27DB-BD31-4B8C-83A1-F6EECF244321}">
                <p14:modId xmlns:p14="http://schemas.microsoft.com/office/powerpoint/2010/main" val="3217347921"/>
              </p:ext>
            </p:extLst>
          </p:nvPr>
        </p:nvGraphicFramePr>
        <p:xfrm>
          <a:off x="93132" y="1397000"/>
          <a:ext cx="8961120" cy="195072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7432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18288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l" fontAlgn="b"/>
                      <a:r>
                        <a:rPr lang="en-US" sz="1000" b="0" i="0" u="none" strike="noStrike" dirty="0">
                          <a:solidFill>
                            <a:srgbClr val="000000"/>
                          </a:solidFill>
                          <a:effectLst/>
                          <a:latin typeface="+mn-lt"/>
                        </a:rPr>
                        <a:t>Yes, wanted to seek support, but did not contact resource</a:t>
                      </a:r>
                    </a:p>
                  </a:txBody>
                  <a:tcPr marT="91440" marB="9144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548640">
                <a:tc>
                  <a:txBody>
                    <a:bodyPr/>
                    <a:lstStyle/>
                    <a:p>
                      <a:pPr algn="l" fontAlgn="b"/>
                      <a:r>
                        <a:rPr lang="en-US" sz="1000" b="0" i="0" u="none" strike="noStrike" dirty="0">
                          <a:solidFill>
                            <a:srgbClr val="000000"/>
                          </a:solidFill>
                          <a:effectLst/>
                          <a:latin typeface="+mn-lt"/>
                        </a:rPr>
                        <a:t>No</a:t>
                      </a:r>
                    </a:p>
                  </a:txBody>
                  <a:tcPr marT="91440" marB="9144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36772905"/>
                  </a:ext>
                </a:extLst>
              </a:tr>
            </a:tbl>
          </a:graphicData>
        </a:graphic>
      </p:graphicFrame>
    </p:spTree>
    <p:extLst>
      <p:ext uri="{BB962C8B-B14F-4D97-AF65-F5344CB8AC3E}">
        <p14:creationId xmlns:p14="http://schemas.microsoft.com/office/powerpoint/2010/main" val="1137129432"/>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Deciding Not to Seek Support – Ph.D</a:t>
            </a:r>
          </a:p>
        </p:txBody>
      </p:sp>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Have you ever wanted to seek support from a campus resource due to experiencing stress, but then decided not to contact that resource? </a:t>
            </a:r>
          </a:p>
        </p:txBody>
      </p:sp>
      <p:graphicFrame>
        <p:nvGraphicFramePr>
          <p:cNvPr id="5" name="Table 4">
            <a:extLst>
              <a:ext uri="{FF2B5EF4-FFF2-40B4-BE49-F238E27FC236}">
                <a16:creationId xmlns:a16="http://schemas.microsoft.com/office/drawing/2014/main" id="{8D315A96-8AD0-3E44-AEF0-79A4998205C0}"/>
              </a:ext>
            </a:extLst>
          </p:cNvPr>
          <p:cNvGraphicFramePr>
            <a:graphicFrameLocks noGrp="1"/>
          </p:cNvGraphicFramePr>
          <p:nvPr>
            <p:extLst>
              <p:ext uri="{D42A27DB-BD31-4B8C-83A1-F6EECF244321}">
                <p14:modId xmlns:p14="http://schemas.microsoft.com/office/powerpoint/2010/main" val="216545505"/>
              </p:ext>
            </p:extLst>
          </p:nvPr>
        </p:nvGraphicFramePr>
        <p:xfrm>
          <a:off x="118532" y="1397000"/>
          <a:ext cx="8915418" cy="164592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l" fontAlgn="b"/>
                      <a:r>
                        <a:rPr lang="en-US" sz="1000" b="0" i="0" u="none" strike="noStrike" dirty="0">
                          <a:solidFill>
                            <a:srgbClr val="000000"/>
                          </a:solidFill>
                          <a:effectLst/>
                          <a:latin typeface="+mn-lt"/>
                        </a:rPr>
                        <a:t>Yes, wanted to seek support, but did not contact resource</a:t>
                      </a:r>
                    </a:p>
                  </a:txBody>
                  <a:tcPr marT="91440" marB="9144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48640">
                <a:tc>
                  <a:txBody>
                    <a:bodyPr/>
                    <a:lstStyle/>
                    <a:p>
                      <a:pPr algn="l" fontAlgn="b"/>
                      <a:r>
                        <a:rPr lang="en-US" sz="1000" b="0" i="0" u="none" strike="noStrike" dirty="0">
                          <a:solidFill>
                            <a:srgbClr val="000000"/>
                          </a:solidFill>
                          <a:effectLst/>
                          <a:latin typeface="+mn-lt"/>
                        </a:rPr>
                        <a:t>No</a:t>
                      </a:r>
                    </a:p>
                  </a:txBody>
                  <a:tcPr marT="91440" marB="9144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37506204"/>
                  </a:ext>
                </a:extLst>
              </a:tr>
            </a:tbl>
          </a:graphicData>
        </a:graphic>
      </p:graphicFrame>
    </p:spTree>
    <p:extLst>
      <p:ext uri="{BB962C8B-B14F-4D97-AF65-F5344CB8AC3E}">
        <p14:creationId xmlns:p14="http://schemas.microsoft.com/office/powerpoint/2010/main" val="137600506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054850" cy="457200"/>
          </a:xfrm>
        </p:spPr>
        <p:txBody>
          <a:bodyPr/>
          <a:lstStyle/>
          <a:p>
            <a:r>
              <a:rPr lang="en-US" dirty="0">
                <a:latin typeface="Arial" charset="0"/>
              </a:rPr>
              <a:t>UNDERSTANDING STRESS – SOURCES NOT CONTACTED</a:t>
            </a:r>
          </a:p>
        </p:txBody>
      </p:sp>
    </p:spTree>
    <p:extLst>
      <p:ext uri="{BB962C8B-B14F-4D97-AF65-F5344CB8AC3E}">
        <p14:creationId xmlns:p14="http://schemas.microsoft.com/office/powerpoint/2010/main" val="251038083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Sources Not Contacted– All Students</a:t>
            </a:r>
          </a:p>
        </p:txBody>
      </p:sp>
      <p:graphicFrame>
        <p:nvGraphicFramePr>
          <p:cNvPr id="7" name="Chart 6" descr="Bar graph on sources not contacted for all students. The highest ranked source is the Counseling Center."/>
          <p:cNvGraphicFramePr/>
          <p:nvPr>
            <p:extLst>
              <p:ext uri="{D42A27DB-BD31-4B8C-83A1-F6EECF244321}">
                <p14:modId xmlns:p14="http://schemas.microsoft.com/office/powerpoint/2010/main" val="187919916"/>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Which campus resource did you decide not to contact, after initially wanting to do so?  NOTE:  BASE IS STUDENTS WHO DID NOT CONTACT RESOURCE, BUT WANTED TO.</a:t>
            </a:r>
          </a:p>
        </p:txBody>
      </p:sp>
    </p:spTree>
    <p:extLst>
      <p:ext uri="{BB962C8B-B14F-4D97-AF65-F5344CB8AC3E}">
        <p14:creationId xmlns:p14="http://schemas.microsoft.com/office/powerpoint/2010/main" val="84955472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Sources Not Contacted</a:t>
            </a:r>
          </a:p>
        </p:txBody>
      </p:sp>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Which campus resource did you decide not to contact, after initially wanting to do so?  NOTE:  BASE IS STUDENTS WHO DID NOT CONTACT RESOURCE, BUT WANTED TO.</a:t>
            </a:r>
          </a:p>
        </p:txBody>
      </p:sp>
      <p:graphicFrame>
        <p:nvGraphicFramePr>
          <p:cNvPr id="5" name="Table 4">
            <a:extLst>
              <a:ext uri="{FF2B5EF4-FFF2-40B4-BE49-F238E27FC236}">
                <a16:creationId xmlns:a16="http://schemas.microsoft.com/office/drawing/2014/main" id="{EE9A225E-AF16-2F4D-AE1C-F6577F45764F}"/>
              </a:ext>
            </a:extLst>
          </p:cNvPr>
          <p:cNvGraphicFramePr>
            <a:graphicFrameLocks noGrp="1"/>
          </p:cNvGraphicFramePr>
          <p:nvPr>
            <p:extLst>
              <p:ext uri="{D42A27DB-BD31-4B8C-83A1-F6EECF244321}">
                <p14:modId xmlns:p14="http://schemas.microsoft.com/office/powerpoint/2010/main" val="964471606"/>
              </p:ext>
            </p:extLst>
          </p:nvPr>
        </p:nvGraphicFramePr>
        <p:xfrm>
          <a:off x="241299" y="1397000"/>
          <a:ext cx="8686800" cy="469392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Counseling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2880">
                <a:tc>
                  <a:txBody>
                    <a:bodyPr/>
                    <a:lstStyle/>
                    <a:p>
                      <a:pPr algn="l" fontAlgn="b"/>
                      <a:r>
                        <a:rPr lang="en-US" sz="1000" b="0" i="0" u="none" strike="noStrike" dirty="0">
                          <a:solidFill>
                            <a:srgbClr val="000000"/>
                          </a:solidFill>
                          <a:effectLst/>
                          <a:latin typeface="+mn-lt"/>
                        </a:rPr>
                        <a:t>Primary dissertation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89067197"/>
                  </a:ext>
                </a:extLst>
              </a:tr>
              <a:tr h="182880">
                <a:tc>
                  <a:txBody>
                    <a:bodyPr/>
                    <a:lstStyle/>
                    <a:p>
                      <a:pPr algn="l" fontAlgn="b"/>
                      <a:r>
                        <a:rPr lang="en-US" sz="1000" b="0" i="0" u="none" strike="noStrike" dirty="0">
                          <a:solidFill>
                            <a:srgbClr val="000000"/>
                          </a:solidFill>
                          <a:effectLst/>
                          <a:latin typeface="+mn-lt"/>
                        </a:rPr>
                        <a:t>Stamps Health Services (primary care, psychiatry, Health Promotion)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1525583"/>
                  </a:ext>
                </a:extLst>
              </a:tr>
              <a:tr h="182880">
                <a:tc>
                  <a:txBody>
                    <a:bodyPr/>
                    <a:lstStyle/>
                    <a:p>
                      <a:pPr algn="l" fontAlgn="b"/>
                      <a:r>
                        <a:rPr lang="en-US" sz="1000" b="0" i="0" u="none" strike="noStrike" dirty="0">
                          <a:solidFill>
                            <a:srgbClr val="000000"/>
                          </a:solidFill>
                          <a:effectLst/>
                          <a:latin typeface="+mn-lt"/>
                        </a:rPr>
                        <a:t>Other faculty in my program</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7318791"/>
                  </a:ext>
                </a:extLst>
              </a:tr>
              <a:tr h="182880">
                <a:tc>
                  <a:txBody>
                    <a:bodyPr/>
                    <a:lstStyle/>
                    <a:p>
                      <a:pPr algn="l" fontAlgn="b"/>
                      <a:r>
                        <a:rPr lang="en-US" sz="1000" b="0" i="0" u="none" strike="noStrike" dirty="0">
                          <a:solidFill>
                            <a:srgbClr val="000000"/>
                          </a:solidFill>
                          <a:effectLst/>
                          <a:latin typeface="+mn-lt"/>
                        </a:rPr>
                        <a:t>Graduate Studies office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684931"/>
                  </a:ext>
                </a:extLst>
              </a:tr>
              <a:tr h="182880">
                <a:tc>
                  <a:txBody>
                    <a:bodyPr/>
                    <a:lstStyle/>
                    <a:p>
                      <a:pPr algn="l" fontAlgn="b"/>
                      <a:r>
                        <a:rPr lang="en-US" sz="1000" b="0" i="0" u="none" strike="noStrike" dirty="0">
                          <a:solidFill>
                            <a:srgbClr val="000000"/>
                          </a:solidFill>
                          <a:effectLst/>
                          <a:latin typeface="+mn-lt"/>
                        </a:rPr>
                        <a:t>Dean of Students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92090670"/>
                  </a:ext>
                </a:extLst>
              </a:tr>
              <a:tr h="182880">
                <a:tc>
                  <a:txBody>
                    <a:bodyPr/>
                    <a:lstStyle/>
                    <a:p>
                      <a:pPr algn="l" fontAlgn="b"/>
                      <a:r>
                        <a:rPr lang="en-US" sz="1000" b="0" i="0" u="none" strike="noStrike" dirty="0">
                          <a:solidFill>
                            <a:srgbClr val="000000"/>
                          </a:solidFill>
                          <a:effectLst/>
                          <a:latin typeface="+mn-lt"/>
                        </a:rPr>
                        <a:t>Non-faculty academic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3100870"/>
                  </a:ext>
                </a:extLst>
              </a:tr>
              <a:tr h="182880">
                <a:tc>
                  <a:txBody>
                    <a:bodyPr/>
                    <a:lstStyle/>
                    <a:p>
                      <a:pPr algn="l" fontAlgn="b"/>
                      <a:r>
                        <a:rPr lang="en-US" sz="1000" b="0" i="0" u="none" strike="noStrike" dirty="0">
                          <a:solidFill>
                            <a:srgbClr val="000000"/>
                          </a:solidFill>
                          <a:effectLst/>
                          <a:latin typeface="+mn-lt"/>
                        </a:rPr>
                        <a:t>Center for Career Discovery and Development (formerly “Career Services” and “Department of Professional Practice”)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42937543"/>
                  </a:ext>
                </a:extLst>
              </a:tr>
              <a:tr h="182880">
                <a:tc>
                  <a:txBody>
                    <a:bodyPr/>
                    <a:lstStyle/>
                    <a:p>
                      <a:pPr algn="l" fontAlgn="b"/>
                      <a:r>
                        <a:rPr lang="en-US" sz="1000" b="0" i="0" u="none" strike="noStrike" dirty="0">
                          <a:solidFill>
                            <a:srgbClr val="000000"/>
                          </a:solidFill>
                          <a:effectLst/>
                          <a:latin typeface="+mn-lt"/>
                        </a:rPr>
                        <a:t>Women’s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89231440"/>
                  </a:ext>
                </a:extLst>
              </a:tr>
              <a:tr h="182880">
                <a:tc>
                  <a:txBody>
                    <a:bodyPr/>
                    <a:lstStyle/>
                    <a:p>
                      <a:pPr algn="l" fontAlgn="b"/>
                      <a:r>
                        <a:rPr lang="en-US" sz="1000" b="0" i="0" u="none" strike="noStrike" dirty="0">
                          <a:solidFill>
                            <a:srgbClr val="000000"/>
                          </a:solidFill>
                          <a:effectLst/>
                          <a:latin typeface="+mn-lt"/>
                        </a:rPr>
                        <a:t>Office of Scholarships and Financial Aid</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74131873"/>
                  </a:ext>
                </a:extLst>
              </a:tr>
              <a:tr h="182880">
                <a:tc>
                  <a:txBody>
                    <a:bodyPr/>
                    <a:lstStyle/>
                    <a:p>
                      <a:pPr algn="l" fontAlgn="b"/>
                      <a:r>
                        <a:rPr lang="en-US" sz="1000" b="0" i="0" u="none" strike="noStrike" dirty="0">
                          <a:solidFill>
                            <a:srgbClr val="000000"/>
                          </a:solidFill>
                          <a:effectLst/>
                          <a:latin typeface="+mn-lt"/>
                        </a:rPr>
                        <a:t>Office of Disability Services (ADAPTS)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2627046"/>
                  </a:ext>
                </a:extLst>
              </a:tr>
              <a:tr h="182880">
                <a:tc>
                  <a:txBody>
                    <a:bodyPr/>
                    <a:lstStyle/>
                    <a:p>
                      <a:pPr algn="l" fontAlgn="b"/>
                      <a:r>
                        <a:rPr lang="en-US" sz="1000" b="0" i="0" u="none" strike="noStrike" dirty="0">
                          <a:solidFill>
                            <a:srgbClr val="000000"/>
                          </a:solidFill>
                          <a:effectLst/>
                          <a:latin typeface="+mn-lt"/>
                        </a:rPr>
                        <a:t>Office of International Education (OIE)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9710129"/>
                  </a:ext>
                </a:extLst>
              </a:tr>
              <a:tr h="182880">
                <a:tc>
                  <a:txBody>
                    <a:bodyPr/>
                    <a:lstStyle/>
                    <a:p>
                      <a:pPr algn="l" fontAlgn="b"/>
                      <a:r>
                        <a:rPr lang="en-US" sz="1000" b="0" i="0" u="none" strike="noStrike" dirty="0">
                          <a:solidFill>
                            <a:srgbClr val="000000"/>
                          </a:solidFill>
                          <a:effectLst/>
                          <a:latin typeface="+mn-lt"/>
                        </a:rPr>
                        <a:t>Campus Recreation Center (CRC)</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01811161"/>
                  </a:ext>
                </a:extLst>
              </a:tr>
              <a:tr h="182880">
                <a:tc>
                  <a:txBody>
                    <a:bodyPr/>
                    <a:lstStyle/>
                    <a:p>
                      <a:pPr algn="l" fontAlgn="b"/>
                      <a:r>
                        <a:rPr lang="en-US" sz="1000" b="0" i="0" u="none" strike="noStrike" dirty="0">
                          <a:solidFill>
                            <a:srgbClr val="000000"/>
                          </a:solidFill>
                          <a:effectLst/>
                          <a:latin typeface="+mn-lt"/>
                        </a:rPr>
                        <a:t>LGBTQIA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21034931"/>
                  </a:ext>
                </a:extLst>
              </a:tr>
              <a:tr h="182880">
                <a:tc>
                  <a:txBody>
                    <a:bodyPr/>
                    <a:lstStyle/>
                    <a:p>
                      <a:pPr algn="l" fontAlgn="b"/>
                      <a:r>
                        <a:rPr lang="en-US" sz="1000" b="0" i="0" u="none" strike="noStrike" dirty="0">
                          <a:solidFill>
                            <a:srgbClr val="000000"/>
                          </a:solidFill>
                          <a:effectLst/>
                          <a:latin typeface="+mn-lt"/>
                        </a:rPr>
                        <a:t>Campus religious/spiritual organizations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1690401"/>
                  </a:ext>
                </a:extLst>
              </a:tr>
              <a:tr h="182880">
                <a:tc>
                  <a:txBody>
                    <a:bodyPr/>
                    <a:lstStyle/>
                    <a:p>
                      <a:pPr algn="l" fontAlgn="b"/>
                      <a:r>
                        <a:rPr lang="en-US" sz="1000" b="0" i="0" u="none" strike="noStrike" dirty="0">
                          <a:solidFill>
                            <a:srgbClr val="000000"/>
                          </a:solidFill>
                          <a:effectLst/>
                          <a:latin typeface="+mn-lt"/>
                        </a:rPr>
                        <a:t>Veterans Resource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1058319"/>
                  </a:ext>
                </a:extLst>
              </a:tr>
              <a:tr h="18288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6751619"/>
                  </a:ext>
                </a:extLst>
              </a:tr>
              <a:tr h="182880">
                <a:tc>
                  <a:txBody>
                    <a:bodyPr/>
                    <a:lstStyle/>
                    <a:p>
                      <a:pPr algn="l" fontAlgn="b"/>
                      <a:r>
                        <a:rPr lang="en-US" sz="1000" b="0" i="0" u="none" strike="noStrike" dirty="0">
                          <a:solidFill>
                            <a:srgbClr val="000000"/>
                          </a:solidFill>
                          <a:effectLst/>
                          <a:latin typeface="+mn-lt"/>
                        </a:rPr>
                        <a:t>Office of Minority Educational Development (OMED)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1299222"/>
                  </a:ext>
                </a:extLst>
              </a:tr>
              <a:tr h="182880">
                <a:tc>
                  <a:txBody>
                    <a:bodyPr/>
                    <a:lstStyle/>
                    <a:p>
                      <a:pPr algn="l" fontAlgn="b"/>
                      <a:r>
                        <a:rPr lang="en-US" sz="1000" b="0" i="0" u="none" strike="noStrike" dirty="0">
                          <a:solidFill>
                            <a:srgbClr val="000000"/>
                          </a:solidFill>
                          <a:effectLst/>
                          <a:latin typeface="+mn-lt"/>
                        </a:rPr>
                        <a:t>Office of Hispanic Initiatives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19773877"/>
                  </a:ext>
                </a:extLst>
              </a:tr>
              <a:tr h="182880">
                <a:tc>
                  <a:txBody>
                    <a:bodyPr/>
                    <a:lstStyle/>
                    <a:p>
                      <a:pPr algn="l" fontAlgn="b"/>
                      <a:r>
                        <a:rPr lang="en-US" sz="1000" b="0" i="0" u="none" strike="noStrike" dirty="0">
                          <a:solidFill>
                            <a:srgbClr val="000000"/>
                          </a:solidFill>
                          <a:effectLst/>
                          <a:latin typeface="+mn-lt"/>
                        </a:rPr>
                        <a:t>Office of Student Diversity Programs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7387520"/>
                  </a:ext>
                </a:extLst>
              </a:tr>
              <a:tr h="182880">
                <a:tc>
                  <a:txBody>
                    <a:bodyPr/>
                    <a:lstStyle/>
                    <a:p>
                      <a:pPr algn="l" fontAlgn="b"/>
                      <a:r>
                        <a:rPr lang="en-US" sz="1000" b="0" i="0" u="none" strike="noStrike" dirty="0">
                          <a:solidFill>
                            <a:srgbClr val="000000"/>
                          </a:solidFill>
                          <a:effectLst/>
                          <a:latin typeface="+mn-lt"/>
                        </a:rPr>
                        <a:t>None of the above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1087987"/>
                  </a:ext>
                </a:extLst>
              </a:tr>
              <a:tr h="182880">
                <a:tc>
                  <a:txBody>
                    <a:bodyPr/>
                    <a:lstStyle/>
                    <a:p>
                      <a:pPr algn="l" fontAlgn="b"/>
                      <a:r>
                        <a:rPr lang="en-US" sz="1000" b="0" i="0" u="none" strike="noStrike" dirty="0">
                          <a:solidFill>
                            <a:srgbClr val="000000"/>
                          </a:solidFill>
                          <a:effectLst/>
                          <a:latin typeface="+mn-lt"/>
                        </a:rPr>
                        <a:t>Other resource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52851119"/>
                  </a:ext>
                </a:extLst>
              </a:tr>
            </a:tbl>
          </a:graphicData>
        </a:graphic>
      </p:graphicFrame>
    </p:spTree>
    <p:extLst>
      <p:ext uri="{BB962C8B-B14F-4D97-AF65-F5344CB8AC3E}">
        <p14:creationId xmlns:p14="http://schemas.microsoft.com/office/powerpoint/2010/main" val="262396576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31050" cy="457200"/>
          </a:xfrm>
        </p:spPr>
        <p:txBody>
          <a:bodyPr/>
          <a:lstStyle/>
          <a:p>
            <a:r>
              <a:rPr lang="en-US" dirty="0">
                <a:latin typeface="Arial" charset="0"/>
              </a:rPr>
              <a:t>Evaluating the Graduate Student Experience – All Students</a:t>
            </a:r>
          </a:p>
        </p:txBody>
      </p:sp>
      <p:sp>
        <p:nvSpPr>
          <p:cNvPr id="14341" name="Text Box 7"/>
          <p:cNvSpPr txBox="1">
            <a:spLocks noChangeArrowheads="1"/>
          </p:cNvSpPr>
          <p:nvPr/>
        </p:nvSpPr>
        <p:spPr bwMode="auto">
          <a:xfrm>
            <a:off x="19050" y="6493938"/>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marL="228600" indent="-228600" algn="l">
              <a:spcBef>
                <a:spcPct val="50000"/>
              </a:spcBef>
              <a:buAutoNum type="alphaUcPeriod" startAt="17"/>
            </a:pPr>
            <a:r>
              <a:rPr lang="en-US" sz="800" dirty="0"/>
              <a:t>Please indicate your level of agreement with the following statements. 1=Strongly Disagree, 10=Strongly Agree.</a:t>
            </a:r>
          </a:p>
        </p:txBody>
      </p:sp>
      <p:graphicFrame>
        <p:nvGraphicFramePr>
          <p:cNvPr id="7" name="Chart 6" descr="Bar graph on evaluating the grad student experience - program support. Generally, the students rated the student experience as great/excellent, with the lowest rated factors being awareness of program opportunities, encouragement of mentoring, and ability to influence program decisions. "/>
          <p:cNvGraphicFramePr/>
          <p:nvPr>
            <p:extLst>
              <p:ext uri="{D42A27DB-BD31-4B8C-83A1-F6EECF244321}">
                <p14:modId xmlns:p14="http://schemas.microsoft.com/office/powerpoint/2010/main" val="1425006375"/>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21399267"/>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Sources Not Contacted – Master’s</a:t>
            </a:r>
          </a:p>
        </p:txBody>
      </p:sp>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Which campus resource did you decide not to contact, after initially wanting to do so?  NOTE:  BASE IS STUDENTS WHO DID NOT CONTACT RESOURCE, BUT WANTED TO.</a:t>
            </a:r>
          </a:p>
        </p:txBody>
      </p:sp>
      <p:graphicFrame>
        <p:nvGraphicFramePr>
          <p:cNvPr id="7" name="Table 6">
            <a:extLst>
              <a:ext uri="{FF2B5EF4-FFF2-40B4-BE49-F238E27FC236}">
                <a16:creationId xmlns:a16="http://schemas.microsoft.com/office/drawing/2014/main" id="{9795DBEC-4BA5-2848-BB3E-B6F6C0380A08}"/>
              </a:ext>
            </a:extLst>
          </p:cNvPr>
          <p:cNvGraphicFramePr>
            <a:graphicFrameLocks noGrp="1"/>
          </p:cNvGraphicFramePr>
          <p:nvPr>
            <p:extLst>
              <p:ext uri="{D42A27DB-BD31-4B8C-83A1-F6EECF244321}">
                <p14:modId xmlns:p14="http://schemas.microsoft.com/office/powerpoint/2010/main" val="1814935087"/>
              </p:ext>
            </p:extLst>
          </p:nvPr>
        </p:nvGraphicFramePr>
        <p:xfrm>
          <a:off x="93132" y="1397000"/>
          <a:ext cx="8961120" cy="499872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7432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18288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Counseling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r>
                        <a:rPr lang="en-US" sz="1000" b="0" i="0" u="none" strike="noStrike" dirty="0">
                          <a:solidFill>
                            <a:srgbClr val="000000"/>
                          </a:solidFill>
                          <a:effectLst/>
                          <a:latin typeface="+mn-lt"/>
                        </a:rPr>
                        <a:t>Primary dissertation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36772905"/>
                  </a:ext>
                </a:extLst>
              </a:tr>
              <a:tr h="182880">
                <a:tc>
                  <a:txBody>
                    <a:bodyPr/>
                    <a:lstStyle/>
                    <a:p>
                      <a:pPr algn="l" fontAlgn="b"/>
                      <a:r>
                        <a:rPr lang="en-US" sz="1000" b="0" i="0" u="none" strike="noStrike" dirty="0">
                          <a:solidFill>
                            <a:srgbClr val="000000"/>
                          </a:solidFill>
                          <a:effectLst/>
                          <a:latin typeface="+mn-lt"/>
                        </a:rPr>
                        <a:t>Stamps Health Services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7224208"/>
                  </a:ext>
                </a:extLst>
              </a:tr>
              <a:tr h="182880">
                <a:tc>
                  <a:txBody>
                    <a:bodyPr/>
                    <a:lstStyle/>
                    <a:p>
                      <a:pPr algn="l" fontAlgn="b"/>
                      <a:r>
                        <a:rPr lang="en-US" sz="1000" b="0" i="0" u="none" strike="noStrike" dirty="0">
                          <a:solidFill>
                            <a:srgbClr val="000000"/>
                          </a:solidFill>
                          <a:effectLst/>
                          <a:latin typeface="+mn-lt"/>
                        </a:rPr>
                        <a:t>Other faculty in my program</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9062317"/>
                  </a:ext>
                </a:extLst>
              </a:tr>
              <a:tr h="182880">
                <a:tc>
                  <a:txBody>
                    <a:bodyPr/>
                    <a:lstStyle/>
                    <a:p>
                      <a:pPr algn="l" fontAlgn="b"/>
                      <a:r>
                        <a:rPr lang="en-US" sz="1000" b="0" i="0" u="none" strike="noStrike" dirty="0">
                          <a:solidFill>
                            <a:srgbClr val="000000"/>
                          </a:solidFill>
                          <a:effectLst/>
                          <a:latin typeface="+mn-lt"/>
                        </a:rPr>
                        <a:t>Graduate Studies office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5256468"/>
                  </a:ext>
                </a:extLst>
              </a:tr>
              <a:tr h="182880">
                <a:tc>
                  <a:txBody>
                    <a:bodyPr/>
                    <a:lstStyle/>
                    <a:p>
                      <a:pPr algn="l" fontAlgn="b"/>
                      <a:r>
                        <a:rPr lang="en-US" sz="1000" b="0" i="0" u="none" strike="noStrike" dirty="0">
                          <a:solidFill>
                            <a:srgbClr val="000000"/>
                          </a:solidFill>
                          <a:effectLst/>
                          <a:latin typeface="+mn-lt"/>
                        </a:rPr>
                        <a:t>Dean of Students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1667650"/>
                  </a:ext>
                </a:extLst>
              </a:tr>
              <a:tr h="182880">
                <a:tc>
                  <a:txBody>
                    <a:bodyPr/>
                    <a:lstStyle/>
                    <a:p>
                      <a:pPr algn="l" fontAlgn="b"/>
                      <a:r>
                        <a:rPr lang="en-US" sz="1000" b="0" i="0" u="none" strike="noStrike" dirty="0">
                          <a:solidFill>
                            <a:srgbClr val="000000"/>
                          </a:solidFill>
                          <a:effectLst/>
                          <a:latin typeface="+mn-lt"/>
                        </a:rPr>
                        <a:t>Non-faculty academic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0529188"/>
                  </a:ext>
                </a:extLst>
              </a:tr>
              <a:tr h="182880">
                <a:tc>
                  <a:txBody>
                    <a:bodyPr/>
                    <a:lstStyle/>
                    <a:p>
                      <a:pPr algn="l" fontAlgn="b"/>
                      <a:r>
                        <a:rPr lang="en-US" sz="1000" b="0" i="0" u="none" strike="noStrike" dirty="0">
                          <a:solidFill>
                            <a:srgbClr val="000000"/>
                          </a:solidFill>
                          <a:effectLst/>
                          <a:latin typeface="+mn-lt"/>
                        </a:rPr>
                        <a:t>Center for Career Discovery and Development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97626123"/>
                  </a:ext>
                </a:extLst>
              </a:tr>
              <a:tr h="182880">
                <a:tc>
                  <a:txBody>
                    <a:bodyPr/>
                    <a:lstStyle/>
                    <a:p>
                      <a:pPr algn="l" fontAlgn="b"/>
                      <a:r>
                        <a:rPr lang="en-US" sz="1000" b="0" i="0" u="none" strike="noStrike" dirty="0">
                          <a:solidFill>
                            <a:srgbClr val="000000"/>
                          </a:solidFill>
                          <a:effectLst/>
                          <a:latin typeface="+mn-lt"/>
                        </a:rPr>
                        <a:t>Women’s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5367124"/>
                  </a:ext>
                </a:extLst>
              </a:tr>
              <a:tr h="182880">
                <a:tc>
                  <a:txBody>
                    <a:bodyPr/>
                    <a:lstStyle/>
                    <a:p>
                      <a:pPr algn="l" fontAlgn="b"/>
                      <a:r>
                        <a:rPr lang="en-US" sz="1000" b="0" i="0" u="none" strike="noStrike" dirty="0">
                          <a:solidFill>
                            <a:srgbClr val="000000"/>
                          </a:solidFill>
                          <a:effectLst/>
                          <a:latin typeface="+mn-lt"/>
                        </a:rPr>
                        <a:t>Office of Scholarships and Financial Aid</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50126390"/>
                  </a:ext>
                </a:extLst>
              </a:tr>
              <a:tr h="182880">
                <a:tc>
                  <a:txBody>
                    <a:bodyPr/>
                    <a:lstStyle/>
                    <a:p>
                      <a:pPr algn="l" fontAlgn="b"/>
                      <a:r>
                        <a:rPr lang="en-US" sz="1000" b="0" i="0" u="none" strike="noStrike" dirty="0">
                          <a:solidFill>
                            <a:srgbClr val="000000"/>
                          </a:solidFill>
                          <a:effectLst/>
                          <a:latin typeface="+mn-lt"/>
                        </a:rPr>
                        <a:t>Office of Disability Services (ADAPTS)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03449728"/>
                  </a:ext>
                </a:extLst>
              </a:tr>
              <a:tr h="182880">
                <a:tc>
                  <a:txBody>
                    <a:bodyPr/>
                    <a:lstStyle/>
                    <a:p>
                      <a:pPr algn="l" fontAlgn="b"/>
                      <a:r>
                        <a:rPr lang="en-US" sz="1000" b="0" i="0" u="none" strike="noStrike" dirty="0">
                          <a:solidFill>
                            <a:srgbClr val="000000"/>
                          </a:solidFill>
                          <a:effectLst/>
                          <a:latin typeface="+mn-lt"/>
                        </a:rPr>
                        <a:t>Office of International Education (OIE)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53912441"/>
                  </a:ext>
                </a:extLst>
              </a:tr>
              <a:tr h="182880">
                <a:tc>
                  <a:txBody>
                    <a:bodyPr/>
                    <a:lstStyle/>
                    <a:p>
                      <a:pPr algn="l" fontAlgn="b"/>
                      <a:r>
                        <a:rPr lang="en-US" sz="1000" b="0" i="0" u="none" strike="noStrike" dirty="0">
                          <a:solidFill>
                            <a:srgbClr val="000000"/>
                          </a:solidFill>
                          <a:effectLst/>
                          <a:latin typeface="+mn-lt"/>
                        </a:rPr>
                        <a:t>Campus Recreation Center (CRC)</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32735170"/>
                  </a:ext>
                </a:extLst>
              </a:tr>
              <a:tr h="182880">
                <a:tc>
                  <a:txBody>
                    <a:bodyPr/>
                    <a:lstStyle/>
                    <a:p>
                      <a:pPr algn="l" fontAlgn="b"/>
                      <a:r>
                        <a:rPr lang="en-US" sz="1000" b="0" i="0" u="none" strike="noStrike" dirty="0">
                          <a:solidFill>
                            <a:srgbClr val="000000"/>
                          </a:solidFill>
                          <a:effectLst/>
                          <a:latin typeface="+mn-lt"/>
                        </a:rPr>
                        <a:t>LGBTQIA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4010575"/>
                  </a:ext>
                </a:extLst>
              </a:tr>
              <a:tr h="182880">
                <a:tc>
                  <a:txBody>
                    <a:bodyPr/>
                    <a:lstStyle/>
                    <a:p>
                      <a:pPr algn="l" fontAlgn="b"/>
                      <a:r>
                        <a:rPr lang="en-US" sz="1000" b="0" i="0" u="none" strike="noStrike" dirty="0">
                          <a:solidFill>
                            <a:srgbClr val="000000"/>
                          </a:solidFill>
                          <a:effectLst/>
                          <a:latin typeface="+mn-lt"/>
                        </a:rPr>
                        <a:t>Campus religious/spiritual organizations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6780645"/>
                  </a:ext>
                </a:extLst>
              </a:tr>
              <a:tr h="182880">
                <a:tc>
                  <a:txBody>
                    <a:bodyPr/>
                    <a:lstStyle/>
                    <a:p>
                      <a:pPr algn="l" fontAlgn="b"/>
                      <a:r>
                        <a:rPr lang="en-US" sz="1000" b="0" i="0" u="none" strike="noStrike" dirty="0">
                          <a:solidFill>
                            <a:srgbClr val="000000"/>
                          </a:solidFill>
                          <a:effectLst/>
                          <a:latin typeface="+mn-lt"/>
                        </a:rPr>
                        <a:t>Veterans Resource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47124301"/>
                  </a:ext>
                </a:extLst>
              </a:tr>
              <a:tr h="18288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32249439"/>
                  </a:ext>
                </a:extLst>
              </a:tr>
              <a:tr h="182880">
                <a:tc>
                  <a:txBody>
                    <a:bodyPr/>
                    <a:lstStyle/>
                    <a:p>
                      <a:pPr algn="l" fontAlgn="b"/>
                      <a:r>
                        <a:rPr lang="en-US" sz="1000" b="0" i="0" u="none" strike="noStrike" dirty="0">
                          <a:solidFill>
                            <a:srgbClr val="000000"/>
                          </a:solidFill>
                          <a:effectLst/>
                          <a:latin typeface="+mn-lt"/>
                        </a:rPr>
                        <a:t>Office of Minority Educational Development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79355724"/>
                  </a:ext>
                </a:extLst>
              </a:tr>
              <a:tr h="182880">
                <a:tc>
                  <a:txBody>
                    <a:bodyPr/>
                    <a:lstStyle/>
                    <a:p>
                      <a:pPr algn="l" fontAlgn="b"/>
                      <a:r>
                        <a:rPr lang="en-US" sz="1000" b="0" i="0" u="none" strike="noStrike" dirty="0">
                          <a:solidFill>
                            <a:srgbClr val="000000"/>
                          </a:solidFill>
                          <a:effectLst/>
                          <a:latin typeface="+mn-lt"/>
                        </a:rPr>
                        <a:t>Office of Hispanic Initiatives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97790734"/>
                  </a:ext>
                </a:extLst>
              </a:tr>
              <a:tr h="182880">
                <a:tc>
                  <a:txBody>
                    <a:bodyPr/>
                    <a:lstStyle/>
                    <a:p>
                      <a:pPr algn="l" fontAlgn="b"/>
                      <a:r>
                        <a:rPr lang="en-US" sz="1000" b="0" i="0" u="none" strike="noStrike" dirty="0">
                          <a:solidFill>
                            <a:srgbClr val="000000"/>
                          </a:solidFill>
                          <a:effectLst/>
                          <a:latin typeface="+mn-lt"/>
                        </a:rPr>
                        <a:t>Office of Student Diversity Programs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1834108"/>
                  </a:ext>
                </a:extLst>
              </a:tr>
              <a:tr h="182880">
                <a:tc>
                  <a:txBody>
                    <a:bodyPr/>
                    <a:lstStyle/>
                    <a:p>
                      <a:pPr algn="l" fontAlgn="b"/>
                      <a:r>
                        <a:rPr lang="en-US" sz="1000" b="0" i="0" u="none" strike="noStrike" dirty="0">
                          <a:solidFill>
                            <a:srgbClr val="000000"/>
                          </a:solidFill>
                          <a:effectLst/>
                          <a:latin typeface="+mn-lt"/>
                        </a:rPr>
                        <a:t>None of the above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044375"/>
                  </a:ext>
                </a:extLst>
              </a:tr>
              <a:tr h="182880">
                <a:tc>
                  <a:txBody>
                    <a:bodyPr/>
                    <a:lstStyle/>
                    <a:p>
                      <a:pPr algn="l" fontAlgn="b"/>
                      <a:r>
                        <a:rPr lang="en-US" sz="1000" b="0" i="0" u="none" strike="noStrike" dirty="0">
                          <a:solidFill>
                            <a:srgbClr val="000000"/>
                          </a:solidFill>
                          <a:effectLst/>
                          <a:latin typeface="+mn-lt"/>
                        </a:rPr>
                        <a:t>Other resource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3821927"/>
                  </a:ext>
                </a:extLst>
              </a:tr>
            </a:tbl>
          </a:graphicData>
        </a:graphic>
      </p:graphicFrame>
    </p:spTree>
    <p:extLst>
      <p:ext uri="{BB962C8B-B14F-4D97-AF65-F5344CB8AC3E}">
        <p14:creationId xmlns:p14="http://schemas.microsoft.com/office/powerpoint/2010/main" val="2838875269"/>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Sources Not Contacted – Ph.D</a:t>
            </a:r>
          </a:p>
        </p:txBody>
      </p:sp>
      <p:sp>
        <p:nvSpPr>
          <p:cNvPr id="6"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Which campus resource did you decide not to contact, after initially wanting to do so?  NOTE:  BASE IS STUDENTS WHO DID NOT CONTACT RESOURCE, BUT WANTED TO.</a:t>
            </a:r>
          </a:p>
        </p:txBody>
      </p:sp>
      <p:graphicFrame>
        <p:nvGraphicFramePr>
          <p:cNvPr id="5" name="Table 4">
            <a:extLst>
              <a:ext uri="{FF2B5EF4-FFF2-40B4-BE49-F238E27FC236}">
                <a16:creationId xmlns:a16="http://schemas.microsoft.com/office/drawing/2014/main" id="{4C13E9AA-9E43-9C48-B32F-6291DDA5C513}"/>
              </a:ext>
            </a:extLst>
          </p:cNvPr>
          <p:cNvGraphicFramePr>
            <a:graphicFrameLocks noGrp="1"/>
          </p:cNvGraphicFramePr>
          <p:nvPr>
            <p:extLst>
              <p:ext uri="{D42A27DB-BD31-4B8C-83A1-F6EECF244321}">
                <p14:modId xmlns:p14="http://schemas.microsoft.com/office/powerpoint/2010/main" val="157918362"/>
              </p:ext>
            </p:extLst>
          </p:nvPr>
        </p:nvGraphicFramePr>
        <p:xfrm>
          <a:off x="118532" y="1397000"/>
          <a:ext cx="8915418" cy="493776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Counseling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2880">
                <a:tc>
                  <a:txBody>
                    <a:bodyPr/>
                    <a:lstStyle/>
                    <a:p>
                      <a:pPr algn="l" fontAlgn="b"/>
                      <a:r>
                        <a:rPr lang="en-US" sz="1000" b="0" i="0" u="none" strike="noStrike" dirty="0">
                          <a:solidFill>
                            <a:srgbClr val="000000"/>
                          </a:solidFill>
                          <a:effectLst/>
                          <a:latin typeface="+mn-lt"/>
                        </a:rPr>
                        <a:t>Primary dissertation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37506204"/>
                  </a:ext>
                </a:extLst>
              </a:tr>
              <a:tr h="182880">
                <a:tc>
                  <a:txBody>
                    <a:bodyPr/>
                    <a:lstStyle/>
                    <a:p>
                      <a:pPr algn="l" fontAlgn="b"/>
                      <a:r>
                        <a:rPr lang="en-US" sz="1000" b="0" i="0" u="none" strike="noStrike" dirty="0">
                          <a:solidFill>
                            <a:srgbClr val="000000"/>
                          </a:solidFill>
                          <a:effectLst/>
                          <a:latin typeface="+mn-lt"/>
                        </a:rPr>
                        <a:t>Stamps Health Services (primary care, psychiatry, Health Promotion)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22304816"/>
                  </a:ext>
                </a:extLst>
              </a:tr>
              <a:tr h="182880">
                <a:tc>
                  <a:txBody>
                    <a:bodyPr/>
                    <a:lstStyle/>
                    <a:p>
                      <a:pPr algn="l" fontAlgn="b"/>
                      <a:r>
                        <a:rPr lang="en-US" sz="1000" b="0" i="0" u="none" strike="noStrike" dirty="0">
                          <a:solidFill>
                            <a:srgbClr val="000000"/>
                          </a:solidFill>
                          <a:effectLst/>
                          <a:latin typeface="+mn-lt"/>
                        </a:rPr>
                        <a:t>Other faculty in my program</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3728817"/>
                  </a:ext>
                </a:extLst>
              </a:tr>
              <a:tr h="182880">
                <a:tc>
                  <a:txBody>
                    <a:bodyPr/>
                    <a:lstStyle/>
                    <a:p>
                      <a:pPr algn="l" fontAlgn="b"/>
                      <a:r>
                        <a:rPr lang="en-US" sz="1000" b="0" i="0" u="none" strike="noStrike" dirty="0">
                          <a:solidFill>
                            <a:srgbClr val="000000"/>
                          </a:solidFill>
                          <a:effectLst/>
                          <a:latin typeface="+mn-lt"/>
                        </a:rPr>
                        <a:t>Graduate Studies office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29338101"/>
                  </a:ext>
                </a:extLst>
              </a:tr>
              <a:tr h="182880">
                <a:tc>
                  <a:txBody>
                    <a:bodyPr/>
                    <a:lstStyle/>
                    <a:p>
                      <a:pPr algn="l" fontAlgn="b"/>
                      <a:r>
                        <a:rPr lang="en-US" sz="1000" b="0" i="0" u="none" strike="noStrike" dirty="0">
                          <a:solidFill>
                            <a:srgbClr val="000000"/>
                          </a:solidFill>
                          <a:effectLst/>
                          <a:latin typeface="+mn-lt"/>
                        </a:rPr>
                        <a:t>Dean of Students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1047586"/>
                  </a:ext>
                </a:extLst>
              </a:tr>
              <a:tr h="182880">
                <a:tc>
                  <a:txBody>
                    <a:bodyPr/>
                    <a:lstStyle/>
                    <a:p>
                      <a:pPr algn="l" fontAlgn="b"/>
                      <a:r>
                        <a:rPr lang="en-US" sz="1000" b="0" i="0" u="none" strike="noStrike" dirty="0">
                          <a:solidFill>
                            <a:srgbClr val="000000"/>
                          </a:solidFill>
                          <a:effectLst/>
                          <a:latin typeface="+mn-lt"/>
                        </a:rPr>
                        <a:t>Non-faculty academic advisor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4936298"/>
                  </a:ext>
                </a:extLst>
              </a:tr>
              <a:tr h="182880">
                <a:tc>
                  <a:txBody>
                    <a:bodyPr/>
                    <a:lstStyle/>
                    <a:p>
                      <a:pPr algn="l" fontAlgn="b"/>
                      <a:r>
                        <a:rPr lang="en-US" sz="1000" b="0" i="0" u="none" strike="noStrike" dirty="0">
                          <a:solidFill>
                            <a:srgbClr val="000000"/>
                          </a:solidFill>
                          <a:effectLst/>
                          <a:latin typeface="+mn-lt"/>
                        </a:rPr>
                        <a:t>Center for Career Discovery and Development (formerly “Career Services” and “Department of Professional Practice”)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9400055"/>
                  </a:ext>
                </a:extLst>
              </a:tr>
              <a:tr h="182880">
                <a:tc>
                  <a:txBody>
                    <a:bodyPr/>
                    <a:lstStyle/>
                    <a:p>
                      <a:pPr algn="l" fontAlgn="b"/>
                      <a:r>
                        <a:rPr lang="en-US" sz="1000" b="0" i="0" u="none" strike="noStrike" dirty="0">
                          <a:solidFill>
                            <a:srgbClr val="000000"/>
                          </a:solidFill>
                          <a:effectLst/>
                          <a:latin typeface="+mn-lt"/>
                        </a:rPr>
                        <a:t>Women’s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09551392"/>
                  </a:ext>
                </a:extLst>
              </a:tr>
              <a:tr h="182880">
                <a:tc>
                  <a:txBody>
                    <a:bodyPr/>
                    <a:lstStyle/>
                    <a:p>
                      <a:pPr algn="l" fontAlgn="b"/>
                      <a:r>
                        <a:rPr lang="en-US" sz="1000" b="0" i="0" u="none" strike="noStrike" dirty="0">
                          <a:solidFill>
                            <a:srgbClr val="000000"/>
                          </a:solidFill>
                          <a:effectLst/>
                          <a:latin typeface="+mn-lt"/>
                        </a:rPr>
                        <a:t>Office of Scholarships and Financial Aid</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26753159"/>
                  </a:ext>
                </a:extLst>
              </a:tr>
              <a:tr h="182880">
                <a:tc>
                  <a:txBody>
                    <a:bodyPr/>
                    <a:lstStyle/>
                    <a:p>
                      <a:pPr algn="l" fontAlgn="b"/>
                      <a:r>
                        <a:rPr lang="en-US" sz="1000" b="0" i="0" u="none" strike="noStrike" dirty="0">
                          <a:solidFill>
                            <a:srgbClr val="000000"/>
                          </a:solidFill>
                          <a:effectLst/>
                          <a:latin typeface="+mn-lt"/>
                        </a:rPr>
                        <a:t>Office of Disability Services (ADAPTS)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6421941"/>
                  </a:ext>
                </a:extLst>
              </a:tr>
              <a:tr h="182880">
                <a:tc>
                  <a:txBody>
                    <a:bodyPr/>
                    <a:lstStyle/>
                    <a:p>
                      <a:pPr algn="l" fontAlgn="b"/>
                      <a:r>
                        <a:rPr lang="en-US" sz="1000" b="0" i="0" u="none" strike="noStrike" dirty="0">
                          <a:solidFill>
                            <a:srgbClr val="000000"/>
                          </a:solidFill>
                          <a:effectLst/>
                          <a:latin typeface="+mn-lt"/>
                        </a:rPr>
                        <a:t>Office of International Education (OIE)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67088979"/>
                  </a:ext>
                </a:extLst>
              </a:tr>
              <a:tr h="182880">
                <a:tc>
                  <a:txBody>
                    <a:bodyPr/>
                    <a:lstStyle/>
                    <a:p>
                      <a:pPr algn="l" fontAlgn="b"/>
                      <a:r>
                        <a:rPr lang="en-US" sz="1000" b="0" i="0" u="none" strike="noStrike" dirty="0">
                          <a:solidFill>
                            <a:srgbClr val="000000"/>
                          </a:solidFill>
                          <a:effectLst/>
                          <a:latin typeface="+mn-lt"/>
                        </a:rPr>
                        <a:t>Campus Recreation Center (CRC)</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1550677"/>
                  </a:ext>
                </a:extLst>
              </a:tr>
              <a:tr h="182880">
                <a:tc>
                  <a:txBody>
                    <a:bodyPr/>
                    <a:lstStyle/>
                    <a:p>
                      <a:pPr algn="l" fontAlgn="b"/>
                      <a:r>
                        <a:rPr lang="en-US" sz="1000" b="0" i="0" u="none" strike="noStrike" dirty="0">
                          <a:solidFill>
                            <a:srgbClr val="000000"/>
                          </a:solidFill>
                          <a:effectLst/>
                          <a:latin typeface="+mn-lt"/>
                        </a:rPr>
                        <a:t>LGBTQIA Resource Center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102985"/>
                  </a:ext>
                </a:extLst>
              </a:tr>
              <a:tr h="182880">
                <a:tc>
                  <a:txBody>
                    <a:bodyPr/>
                    <a:lstStyle/>
                    <a:p>
                      <a:pPr algn="l" fontAlgn="b"/>
                      <a:r>
                        <a:rPr lang="en-US" sz="1000" b="0" i="0" u="none" strike="noStrike" dirty="0">
                          <a:solidFill>
                            <a:srgbClr val="000000"/>
                          </a:solidFill>
                          <a:effectLst/>
                          <a:latin typeface="+mn-lt"/>
                        </a:rPr>
                        <a:t>Campus religious/spiritual organizations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51192886"/>
                  </a:ext>
                </a:extLst>
              </a:tr>
              <a:tr h="182880">
                <a:tc>
                  <a:txBody>
                    <a:bodyPr/>
                    <a:lstStyle/>
                    <a:p>
                      <a:pPr algn="l" fontAlgn="b"/>
                      <a:r>
                        <a:rPr lang="en-US" sz="1000" b="0" i="0" u="none" strike="noStrike" dirty="0">
                          <a:solidFill>
                            <a:srgbClr val="000000"/>
                          </a:solidFill>
                          <a:effectLst/>
                          <a:latin typeface="+mn-lt"/>
                        </a:rPr>
                        <a:t>Veterans Resource Center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42828233"/>
                  </a:ext>
                </a:extLst>
              </a:tr>
              <a:tr h="18288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0592977"/>
                  </a:ext>
                </a:extLst>
              </a:tr>
              <a:tr h="182880">
                <a:tc>
                  <a:txBody>
                    <a:bodyPr/>
                    <a:lstStyle/>
                    <a:p>
                      <a:pPr algn="l" fontAlgn="b"/>
                      <a:r>
                        <a:rPr lang="en-US" sz="1000" b="0" i="0" u="none" strike="noStrike" dirty="0">
                          <a:solidFill>
                            <a:srgbClr val="000000"/>
                          </a:solidFill>
                          <a:effectLst/>
                          <a:latin typeface="+mn-lt"/>
                        </a:rPr>
                        <a:t>Office of Minority Educational Development (OMED)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84243252"/>
                  </a:ext>
                </a:extLst>
              </a:tr>
              <a:tr h="182880">
                <a:tc>
                  <a:txBody>
                    <a:bodyPr/>
                    <a:lstStyle/>
                    <a:p>
                      <a:pPr algn="l" fontAlgn="b"/>
                      <a:r>
                        <a:rPr lang="en-US" sz="1000" b="0" i="0" u="none" strike="noStrike" dirty="0">
                          <a:solidFill>
                            <a:srgbClr val="000000"/>
                          </a:solidFill>
                          <a:effectLst/>
                          <a:latin typeface="+mn-lt"/>
                        </a:rPr>
                        <a:t>Office of Hispanic Initiatives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7603246"/>
                  </a:ext>
                </a:extLst>
              </a:tr>
              <a:tr h="182880">
                <a:tc>
                  <a:txBody>
                    <a:bodyPr/>
                    <a:lstStyle/>
                    <a:p>
                      <a:pPr algn="l" fontAlgn="b"/>
                      <a:r>
                        <a:rPr lang="en-US" sz="1000" b="0" i="0" u="none" strike="noStrike" dirty="0">
                          <a:solidFill>
                            <a:srgbClr val="000000"/>
                          </a:solidFill>
                          <a:effectLst/>
                          <a:latin typeface="+mn-lt"/>
                        </a:rPr>
                        <a:t>Office of Student Diversity Programs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9299273"/>
                  </a:ext>
                </a:extLst>
              </a:tr>
              <a:tr h="182880">
                <a:tc>
                  <a:txBody>
                    <a:bodyPr/>
                    <a:lstStyle/>
                    <a:p>
                      <a:pPr algn="l" fontAlgn="b"/>
                      <a:r>
                        <a:rPr lang="en-US" sz="1000" b="0" i="0" u="none" strike="noStrike" dirty="0">
                          <a:solidFill>
                            <a:srgbClr val="000000"/>
                          </a:solidFill>
                          <a:effectLst/>
                          <a:latin typeface="+mn-lt"/>
                        </a:rPr>
                        <a:t>None of the above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87812747"/>
                  </a:ext>
                </a:extLst>
              </a:tr>
              <a:tr h="182880">
                <a:tc>
                  <a:txBody>
                    <a:bodyPr/>
                    <a:lstStyle/>
                    <a:p>
                      <a:pPr algn="l" fontAlgn="b"/>
                      <a:r>
                        <a:rPr lang="en-US" sz="1000" b="0" i="0" u="none" strike="noStrike" dirty="0">
                          <a:solidFill>
                            <a:srgbClr val="000000"/>
                          </a:solidFill>
                          <a:effectLst/>
                          <a:latin typeface="+mn-lt"/>
                        </a:rPr>
                        <a:t>Other resource </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38084440"/>
                  </a:ext>
                </a:extLst>
              </a:tr>
            </a:tbl>
          </a:graphicData>
        </a:graphic>
      </p:graphicFrame>
    </p:spTree>
    <p:extLst>
      <p:ext uri="{BB962C8B-B14F-4D97-AF65-F5344CB8AC3E}">
        <p14:creationId xmlns:p14="http://schemas.microsoft.com/office/powerpoint/2010/main" val="15825224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REASONS FOR NOT CONTACTING RESOURCE</a:t>
            </a:r>
          </a:p>
        </p:txBody>
      </p:sp>
    </p:spTree>
    <p:extLst>
      <p:ext uri="{BB962C8B-B14F-4D97-AF65-F5344CB8AC3E}">
        <p14:creationId xmlns:p14="http://schemas.microsoft.com/office/powerpoint/2010/main" val="48925365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Reasons for Not Contacting Source – All Students</a:t>
            </a:r>
          </a:p>
        </p:txBody>
      </p:sp>
      <p:graphicFrame>
        <p:nvGraphicFramePr>
          <p:cNvPr id="7" name="Chart 6" descr="Bar graph on reason for not contacting source for all students. The highest ranked reason is was not sure they could help me, and the lowest ranked reason is contacted off-campus resource instead."/>
          <p:cNvGraphicFramePr/>
          <p:nvPr>
            <p:extLst>
              <p:ext uri="{D42A27DB-BD31-4B8C-83A1-F6EECF244321}">
                <p14:modId xmlns:p14="http://schemas.microsoft.com/office/powerpoint/2010/main" val="2455244446"/>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Why did you decide not to contact that resource(s)?  NOTE:  BASE IS STUDENTS WHO DID NOT CONTACT RESOURCE, BUT WANTED TO.</a:t>
            </a:r>
          </a:p>
        </p:txBody>
      </p:sp>
    </p:spTree>
    <p:extLst>
      <p:ext uri="{BB962C8B-B14F-4D97-AF65-F5344CB8AC3E}">
        <p14:creationId xmlns:p14="http://schemas.microsoft.com/office/powerpoint/2010/main" val="21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Reasons for Not Contacting Source</a:t>
            </a:r>
          </a:p>
        </p:txBody>
      </p:sp>
      <p:sp>
        <p:nvSpPr>
          <p:cNvPr id="5"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Why did you decide not to contact that resource(s)?  NOTE:  BASE IS STUDENTS WHO DID NOT CONTACT RESOURCE, BUT WANTED TO.</a:t>
            </a:r>
          </a:p>
        </p:txBody>
      </p:sp>
      <p:graphicFrame>
        <p:nvGraphicFramePr>
          <p:cNvPr id="6" name="Table 5">
            <a:extLst>
              <a:ext uri="{FF2B5EF4-FFF2-40B4-BE49-F238E27FC236}">
                <a16:creationId xmlns:a16="http://schemas.microsoft.com/office/drawing/2014/main" id="{5DC10F3B-76E0-5B4D-82BD-A586ABBC0704}"/>
              </a:ext>
            </a:extLst>
          </p:cNvPr>
          <p:cNvGraphicFramePr>
            <a:graphicFrameLocks noGrp="1"/>
          </p:cNvGraphicFramePr>
          <p:nvPr>
            <p:extLst>
              <p:ext uri="{D42A27DB-BD31-4B8C-83A1-F6EECF244321}">
                <p14:modId xmlns:p14="http://schemas.microsoft.com/office/powerpoint/2010/main" val="3335889447"/>
              </p:ext>
            </p:extLst>
          </p:nvPr>
        </p:nvGraphicFramePr>
        <p:xfrm>
          <a:off x="241299" y="1397000"/>
          <a:ext cx="8686800" cy="417576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2880">
                <a:tc>
                  <a:txBody>
                    <a:bodyPr/>
                    <a:lstStyle/>
                    <a:p>
                      <a:pPr algn="ctr"/>
                      <a:endParaRPr lang="en-US" sz="800" b="0" dirty="0">
                        <a:solidFill>
                          <a:schemeClr val="tx1"/>
                        </a:solidFill>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294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5760">
                <a:tc>
                  <a:txBody>
                    <a:bodyPr/>
                    <a:lstStyle/>
                    <a:p>
                      <a:pPr algn="l" fontAlgn="b"/>
                      <a:r>
                        <a:rPr lang="en-US" sz="1000" b="0" i="0" u="none" strike="noStrike" dirty="0">
                          <a:solidFill>
                            <a:srgbClr val="000000"/>
                          </a:solidFill>
                          <a:effectLst/>
                          <a:latin typeface="+mn-lt"/>
                        </a:rPr>
                        <a:t>Was not sure they could help me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5760">
                <a:tc>
                  <a:txBody>
                    <a:bodyPr/>
                    <a:lstStyle/>
                    <a:p>
                      <a:pPr algn="l" fontAlgn="b"/>
                      <a:r>
                        <a:rPr lang="en-US" sz="1000" b="0" i="0" u="none" strike="noStrike" dirty="0">
                          <a:solidFill>
                            <a:srgbClr val="000000"/>
                          </a:solidFill>
                          <a:effectLst/>
                          <a:latin typeface="+mn-lt"/>
                        </a:rPr>
                        <a:t>Thought I should be able to manage the issue on my own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7318791"/>
                  </a:ext>
                </a:extLst>
              </a:tr>
              <a:tr h="365760">
                <a:tc>
                  <a:txBody>
                    <a:bodyPr/>
                    <a:lstStyle/>
                    <a:p>
                      <a:pPr algn="l" fontAlgn="b"/>
                      <a:r>
                        <a:rPr lang="en-US" sz="1000" b="0" i="0" u="none" strike="noStrike" dirty="0">
                          <a:solidFill>
                            <a:srgbClr val="000000"/>
                          </a:solidFill>
                          <a:effectLst/>
                          <a:latin typeface="+mn-lt"/>
                        </a:rPr>
                        <a:t>Unsure where to go for appropriate type of support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684931"/>
                  </a:ext>
                </a:extLst>
              </a:tr>
              <a:tr h="365760">
                <a:tc>
                  <a:txBody>
                    <a:bodyPr/>
                    <a:lstStyle/>
                    <a:p>
                      <a:pPr algn="l" fontAlgn="b"/>
                      <a:r>
                        <a:rPr lang="en-US" sz="1000" b="0" i="0" u="none" strike="noStrike" dirty="0">
                          <a:solidFill>
                            <a:srgbClr val="000000"/>
                          </a:solidFill>
                          <a:effectLst/>
                          <a:latin typeface="+mn-lt"/>
                        </a:rPr>
                        <a:t>Did not think I could get an appointment soon enough</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92090670"/>
                  </a:ext>
                </a:extLst>
              </a:tr>
              <a:tr h="365760">
                <a:tc>
                  <a:txBody>
                    <a:bodyPr/>
                    <a:lstStyle/>
                    <a:p>
                      <a:pPr algn="l" fontAlgn="b"/>
                      <a:r>
                        <a:rPr lang="en-US" sz="1000" b="0" i="0" u="none" strike="noStrike" dirty="0">
                          <a:solidFill>
                            <a:srgbClr val="000000"/>
                          </a:solidFill>
                          <a:effectLst/>
                          <a:latin typeface="+mn-lt"/>
                        </a:rPr>
                        <a:t>Stigma associated with seeking help</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3100870"/>
                  </a:ext>
                </a:extLst>
              </a:tr>
              <a:tr h="365760">
                <a:tc>
                  <a:txBody>
                    <a:bodyPr/>
                    <a:lstStyle/>
                    <a:p>
                      <a:pPr algn="l" fontAlgn="b"/>
                      <a:r>
                        <a:rPr lang="en-US" sz="1000" b="0" i="0" u="none" strike="noStrike" dirty="0">
                          <a:solidFill>
                            <a:srgbClr val="000000"/>
                          </a:solidFill>
                          <a:effectLst/>
                          <a:latin typeface="+mn-lt"/>
                        </a:rPr>
                        <a:t>Concerned about confidentiality</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80811633"/>
                  </a:ext>
                </a:extLst>
              </a:tr>
              <a:tr h="365760">
                <a:tc>
                  <a:txBody>
                    <a:bodyPr/>
                    <a:lstStyle/>
                    <a:p>
                      <a:pPr algn="l" fontAlgn="b"/>
                      <a:r>
                        <a:rPr lang="en-US" sz="1000" b="0" i="0" u="none" strike="noStrike" dirty="0">
                          <a:solidFill>
                            <a:srgbClr val="000000"/>
                          </a:solidFill>
                          <a:effectLst/>
                          <a:latin typeface="+mn-lt"/>
                        </a:rPr>
                        <a:t>Concerned about cost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93067686"/>
                  </a:ext>
                </a:extLst>
              </a:tr>
              <a:tr h="365760">
                <a:tc>
                  <a:txBody>
                    <a:bodyPr/>
                    <a:lstStyle/>
                    <a:p>
                      <a:pPr algn="l" fontAlgn="b"/>
                      <a:r>
                        <a:rPr lang="en-US" sz="1000" b="0" i="0" u="none" strike="noStrike" dirty="0">
                          <a:solidFill>
                            <a:srgbClr val="000000"/>
                          </a:solidFill>
                          <a:effectLst/>
                          <a:latin typeface="+mn-lt"/>
                        </a:rPr>
                        <a:t>Issue resolved itself first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80543290"/>
                  </a:ext>
                </a:extLst>
              </a:tr>
              <a:tr h="365760">
                <a:tc>
                  <a:txBody>
                    <a:bodyPr/>
                    <a:lstStyle/>
                    <a:p>
                      <a:pPr algn="l" fontAlgn="b"/>
                      <a:r>
                        <a:rPr lang="en-US" sz="1000" b="0" i="0" u="none" strike="noStrike" dirty="0">
                          <a:solidFill>
                            <a:srgbClr val="000000"/>
                          </a:solidFill>
                          <a:effectLst/>
                          <a:latin typeface="+mn-lt"/>
                        </a:rPr>
                        <a:t>Contacted off-campus resource instead</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603865"/>
                  </a:ext>
                </a:extLst>
              </a:tr>
              <a:tr h="365760">
                <a:tc>
                  <a:txBody>
                    <a:bodyPr/>
                    <a:lstStyle/>
                    <a:p>
                      <a:pPr algn="l" fontAlgn="b"/>
                      <a:r>
                        <a:rPr lang="en-US" sz="1000" b="0" i="0" u="none" strike="noStrike" dirty="0">
                          <a:solidFill>
                            <a:srgbClr val="000000"/>
                          </a:solidFill>
                          <a:effectLst/>
                          <a:latin typeface="+mn-lt"/>
                        </a:rPr>
                        <a:t>Other reason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5083403"/>
                  </a:ext>
                </a:extLst>
              </a:tr>
            </a:tbl>
          </a:graphicData>
        </a:graphic>
      </p:graphicFrame>
    </p:spTree>
    <p:extLst>
      <p:ext uri="{BB962C8B-B14F-4D97-AF65-F5344CB8AC3E}">
        <p14:creationId xmlns:p14="http://schemas.microsoft.com/office/powerpoint/2010/main" val="348912355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Reasons for Not Contacting Source – Master’s</a:t>
            </a:r>
          </a:p>
        </p:txBody>
      </p:sp>
      <p:sp>
        <p:nvSpPr>
          <p:cNvPr id="5"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Why did you decide not to contact that resource(s)?  NOTE:  BASE IS STUDENTS WHO DID NOT CONTACT RESOURCE, BUT WANTED TO.</a:t>
            </a:r>
          </a:p>
        </p:txBody>
      </p:sp>
      <p:graphicFrame>
        <p:nvGraphicFramePr>
          <p:cNvPr id="7" name="Table 6">
            <a:extLst>
              <a:ext uri="{FF2B5EF4-FFF2-40B4-BE49-F238E27FC236}">
                <a16:creationId xmlns:a16="http://schemas.microsoft.com/office/drawing/2014/main" id="{742DA46A-7A8B-874D-9DC3-639E6AC04F7F}"/>
              </a:ext>
            </a:extLst>
          </p:cNvPr>
          <p:cNvGraphicFramePr>
            <a:graphicFrameLocks noGrp="1"/>
          </p:cNvGraphicFramePr>
          <p:nvPr>
            <p:extLst>
              <p:ext uri="{D42A27DB-BD31-4B8C-83A1-F6EECF244321}">
                <p14:modId xmlns:p14="http://schemas.microsoft.com/office/powerpoint/2010/main" val="3275874281"/>
              </p:ext>
            </p:extLst>
          </p:nvPr>
        </p:nvGraphicFramePr>
        <p:xfrm>
          <a:off x="93132" y="1397000"/>
          <a:ext cx="8961120" cy="460248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6576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210312">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5760">
                <a:tc>
                  <a:txBody>
                    <a:bodyPr/>
                    <a:lstStyle/>
                    <a:p>
                      <a:pPr algn="l" fontAlgn="b"/>
                      <a:r>
                        <a:rPr lang="en-US" sz="1000" b="0" i="0" u="none" strike="noStrike" dirty="0">
                          <a:solidFill>
                            <a:srgbClr val="000000"/>
                          </a:solidFill>
                          <a:effectLst/>
                          <a:latin typeface="+mn-lt"/>
                        </a:rPr>
                        <a:t>Was not sure they could help me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65760">
                <a:tc>
                  <a:txBody>
                    <a:bodyPr/>
                    <a:lstStyle/>
                    <a:p>
                      <a:pPr algn="l" fontAlgn="b"/>
                      <a:r>
                        <a:rPr lang="en-US" sz="1000" b="0" i="0" u="none" strike="noStrike" dirty="0">
                          <a:solidFill>
                            <a:srgbClr val="000000"/>
                          </a:solidFill>
                          <a:effectLst/>
                          <a:latin typeface="+mn-lt"/>
                        </a:rPr>
                        <a:t>Thought I should be able to manage the issue on my own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9062317"/>
                  </a:ext>
                </a:extLst>
              </a:tr>
              <a:tr h="365760">
                <a:tc>
                  <a:txBody>
                    <a:bodyPr/>
                    <a:lstStyle/>
                    <a:p>
                      <a:pPr algn="l" fontAlgn="b"/>
                      <a:r>
                        <a:rPr lang="en-US" sz="1000" b="0" i="0" u="none" strike="noStrike" dirty="0">
                          <a:solidFill>
                            <a:srgbClr val="000000"/>
                          </a:solidFill>
                          <a:effectLst/>
                          <a:latin typeface="+mn-lt"/>
                        </a:rPr>
                        <a:t>Unsure where to go for appropriate type of support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5256468"/>
                  </a:ext>
                </a:extLst>
              </a:tr>
              <a:tr h="365760">
                <a:tc>
                  <a:txBody>
                    <a:bodyPr/>
                    <a:lstStyle/>
                    <a:p>
                      <a:pPr algn="l" fontAlgn="b"/>
                      <a:r>
                        <a:rPr lang="en-US" sz="1000" b="0" i="0" u="none" strike="noStrike" dirty="0">
                          <a:solidFill>
                            <a:srgbClr val="000000"/>
                          </a:solidFill>
                          <a:effectLst/>
                          <a:latin typeface="+mn-lt"/>
                        </a:rPr>
                        <a:t>Did not think I could get an appointment soon enough</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1667650"/>
                  </a:ext>
                </a:extLst>
              </a:tr>
              <a:tr h="365760">
                <a:tc>
                  <a:txBody>
                    <a:bodyPr/>
                    <a:lstStyle/>
                    <a:p>
                      <a:pPr algn="l" fontAlgn="b"/>
                      <a:r>
                        <a:rPr lang="en-US" sz="1000" b="0" i="0" u="none" strike="noStrike" dirty="0">
                          <a:solidFill>
                            <a:srgbClr val="000000"/>
                          </a:solidFill>
                          <a:effectLst/>
                          <a:latin typeface="+mn-lt"/>
                        </a:rPr>
                        <a:t>Stigma associated with seeking help</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0529188"/>
                  </a:ext>
                </a:extLst>
              </a:tr>
              <a:tr h="365760">
                <a:tc>
                  <a:txBody>
                    <a:bodyPr/>
                    <a:lstStyle/>
                    <a:p>
                      <a:pPr algn="l" fontAlgn="b"/>
                      <a:r>
                        <a:rPr lang="en-US" sz="1000" b="0" i="0" u="none" strike="noStrike" dirty="0">
                          <a:solidFill>
                            <a:srgbClr val="000000"/>
                          </a:solidFill>
                          <a:effectLst/>
                          <a:latin typeface="+mn-lt"/>
                        </a:rPr>
                        <a:t>Concerned about confidentiality</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56529721"/>
                  </a:ext>
                </a:extLst>
              </a:tr>
              <a:tr h="365760">
                <a:tc>
                  <a:txBody>
                    <a:bodyPr/>
                    <a:lstStyle/>
                    <a:p>
                      <a:pPr algn="l" fontAlgn="b"/>
                      <a:r>
                        <a:rPr lang="en-US" sz="1000" b="0" i="0" u="none" strike="noStrike" dirty="0">
                          <a:solidFill>
                            <a:srgbClr val="000000"/>
                          </a:solidFill>
                          <a:effectLst/>
                          <a:latin typeface="+mn-lt"/>
                        </a:rPr>
                        <a:t>Concerned about cost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9978310"/>
                  </a:ext>
                </a:extLst>
              </a:tr>
              <a:tr h="365760">
                <a:tc>
                  <a:txBody>
                    <a:bodyPr/>
                    <a:lstStyle/>
                    <a:p>
                      <a:pPr algn="l" fontAlgn="b"/>
                      <a:r>
                        <a:rPr lang="en-US" sz="1000" b="0" i="0" u="none" strike="noStrike" dirty="0">
                          <a:solidFill>
                            <a:srgbClr val="000000"/>
                          </a:solidFill>
                          <a:effectLst/>
                          <a:latin typeface="+mn-lt"/>
                        </a:rPr>
                        <a:t>Issue resolved itself first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25773260"/>
                  </a:ext>
                </a:extLst>
              </a:tr>
              <a:tr h="365760">
                <a:tc>
                  <a:txBody>
                    <a:bodyPr/>
                    <a:lstStyle/>
                    <a:p>
                      <a:pPr algn="l" fontAlgn="b"/>
                      <a:r>
                        <a:rPr lang="en-US" sz="1000" b="0" i="0" u="none" strike="noStrike" dirty="0">
                          <a:solidFill>
                            <a:srgbClr val="000000"/>
                          </a:solidFill>
                          <a:effectLst/>
                          <a:latin typeface="+mn-lt"/>
                        </a:rPr>
                        <a:t>Contacted off-campus resource instead</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7114432"/>
                  </a:ext>
                </a:extLst>
              </a:tr>
              <a:tr h="365760">
                <a:tc>
                  <a:txBody>
                    <a:bodyPr/>
                    <a:lstStyle/>
                    <a:p>
                      <a:pPr algn="l" fontAlgn="b"/>
                      <a:r>
                        <a:rPr lang="en-US" sz="1000" b="0" i="0" u="none" strike="noStrike" dirty="0">
                          <a:solidFill>
                            <a:srgbClr val="000000"/>
                          </a:solidFill>
                          <a:effectLst/>
                          <a:latin typeface="+mn-lt"/>
                        </a:rPr>
                        <a:t>Other reason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33956262"/>
                  </a:ext>
                </a:extLst>
              </a:tr>
            </a:tbl>
          </a:graphicData>
        </a:graphic>
      </p:graphicFrame>
    </p:spTree>
    <p:extLst>
      <p:ext uri="{BB962C8B-B14F-4D97-AF65-F5344CB8AC3E}">
        <p14:creationId xmlns:p14="http://schemas.microsoft.com/office/powerpoint/2010/main" val="16152881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Understanding Stress – Reasons for Not Contacting Source – Ph.D</a:t>
            </a:r>
          </a:p>
        </p:txBody>
      </p:sp>
      <p:sp>
        <p:nvSpPr>
          <p:cNvPr id="5" name="Text Box 7"/>
          <p:cNvSpPr txBox="1">
            <a:spLocks noChangeArrowheads="1"/>
          </p:cNvSpPr>
          <p:nvPr/>
        </p:nvSpPr>
        <p:spPr bwMode="auto">
          <a:xfrm>
            <a:off x="19050" y="64896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Why did you decide not to contact that resource(s)?  NOTE:  BASE IS STUDENTS WHO DID NOT CONTACT RESOURCE, BUT WANTED TO.</a:t>
            </a:r>
          </a:p>
        </p:txBody>
      </p:sp>
      <p:graphicFrame>
        <p:nvGraphicFramePr>
          <p:cNvPr id="6" name="Table 5">
            <a:extLst>
              <a:ext uri="{FF2B5EF4-FFF2-40B4-BE49-F238E27FC236}">
                <a16:creationId xmlns:a16="http://schemas.microsoft.com/office/drawing/2014/main" id="{58ABC8E4-EAF7-E241-B9D6-4D186F04FE9D}"/>
              </a:ext>
            </a:extLst>
          </p:cNvPr>
          <p:cNvGraphicFramePr>
            <a:graphicFrameLocks noGrp="1"/>
          </p:cNvGraphicFramePr>
          <p:nvPr>
            <p:extLst>
              <p:ext uri="{D42A27DB-BD31-4B8C-83A1-F6EECF244321}">
                <p14:modId xmlns:p14="http://schemas.microsoft.com/office/powerpoint/2010/main" val="483280143"/>
              </p:ext>
            </p:extLst>
          </p:nvPr>
        </p:nvGraphicFramePr>
        <p:xfrm>
          <a:off x="118532" y="1397000"/>
          <a:ext cx="8915418" cy="420624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294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5760">
                <a:tc>
                  <a:txBody>
                    <a:bodyPr/>
                    <a:lstStyle/>
                    <a:p>
                      <a:pPr algn="l" fontAlgn="b"/>
                      <a:r>
                        <a:rPr lang="en-US" sz="1000" b="0" i="0" u="none" strike="noStrike" dirty="0">
                          <a:solidFill>
                            <a:srgbClr val="000000"/>
                          </a:solidFill>
                          <a:effectLst/>
                          <a:latin typeface="+mn-lt"/>
                        </a:rPr>
                        <a:t>Was not sure they could help me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5760">
                <a:tc>
                  <a:txBody>
                    <a:bodyPr/>
                    <a:lstStyle/>
                    <a:p>
                      <a:pPr algn="l" fontAlgn="b"/>
                      <a:r>
                        <a:rPr lang="en-US" sz="1000" b="0" i="0" u="none" strike="noStrike" dirty="0">
                          <a:solidFill>
                            <a:srgbClr val="000000"/>
                          </a:solidFill>
                          <a:effectLst/>
                          <a:latin typeface="+mn-lt"/>
                        </a:rPr>
                        <a:t>Thought I should be able to manage the issue on my own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3728817"/>
                  </a:ext>
                </a:extLst>
              </a:tr>
              <a:tr h="365760">
                <a:tc>
                  <a:txBody>
                    <a:bodyPr/>
                    <a:lstStyle/>
                    <a:p>
                      <a:pPr algn="l" fontAlgn="b"/>
                      <a:r>
                        <a:rPr lang="en-US" sz="1000" b="0" i="0" u="none" strike="noStrike" dirty="0">
                          <a:solidFill>
                            <a:srgbClr val="000000"/>
                          </a:solidFill>
                          <a:effectLst/>
                          <a:latin typeface="+mn-lt"/>
                        </a:rPr>
                        <a:t>Unsure where to go for appropriate type of support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29338101"/>
                  </a:ext>
                </a:extLst>
              </a:tr>
              <a:tr h="365760">
                <a:tc>
                  <a:txBody>
                    <a:bodyPr/>
                    <a:lstStyle/>
                    <a:p>
                      <a:pPr algn="l" fontAlgn="b"/>
                      <a:r>
                        <a:rPr lang="en-US" sz="1000" b="0" i="0" u="none" strike="noStrike" dirty="0">
                          <a:solidFill>
                            <a:srgbClr val="000000"/>
                          </a:solidFill>
                          <a:effectLst/>
                          <a:latin typeface="+mn-lt"/>
                        </a:rPr>
                        <a:t>Did not think I could get an appointment soon enough</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1047586"/>
                  </a:ext>
                </a:extLst>
              </a:tr>
              <a:tr h="365760">
                <a:tc>
                  <a:txBody>
                    <a:bodyPr/>
                    <a:lstStyle/>
                    <a:p>
                      <a:pPr algn="l" fontAlgn="b"/>
                      <a:r>
                        <a:rPr lang="en-US" sz="1000" b="0" i="0" u="none" strike="noStrike" dirty="0">
                          <a:solidFill>
                            <a:srgbClr val="000000"/>
                          </a:solidFill>
                          <a:effectLst/>
                          <a:latin typeface="+mn-lt"/>
                        </a:rPr>
                        <a:t>Stigma associated with seeking help</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4936298"/>
                  </a:ext>
                </a:extLst>
              </a:tr>
              <a:tr h="365760">
                <a:tc>
                  <a:txBody>
                    <a:bodyPr/>
                    <a:lstStyle/>
                    <a:p>
                      <a:pPr algn="l" fontAlgn="b"/>
                      <a:r>
                        <a:rPr lang="en-US" sz="1000" b="0" i="0" u="none" strike="noStrike" dirty="0">
                          <a:solidFill>
                            <a:srgbClr val="000000"/>
                          </a:solidFill>
                          <a:effectLst/>
                          <a:latin typeface="+mn-lt"/>
                        </a:rPr>
                        <a:t>Concerned about confidentiality</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16705125"/>
                  </a:ext>
                </a:extLst>
              </a:tr>
              <a:tr h="365760">
                <a:tc>
                  <a:txBody>
                    <a:bodyPr/>
                    <a:lstStyle/>
                    <a:p>
                      <a:pPr algn="l" fontAlgn="b"/>
                      <a:r>
                        <a:rPr lang="en-US" sz="1000" b="0" i="0" u="none" strike="noStrike" dirty="0">
                          <a:solidFill>
                            <a:srgbClr val="000000"/>
                          </a:solidFill>
                          <a:effectLst/>
                          <a:latin typeface="+mn-lt"/>
                        </a:rPr>
                        <a:t>Concerned about cost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5467373"/>
                  </a:ext>
                </a:extLst>
              </a:tr>
              <a:tr h="365760">
                <a:tc>
                  <a:txBody>
                    <a:bodyPr/>
                    <a:lstStyle/>
                    <a:p>
                      <a:pPr algn="l" fontAlgn="b"/>
                      <a:r>
                        <a:rPr lang="en-US" sz="1000" b="0" i="0" u="none" strike="noStrike" dirty="0">
                          <a:solidFill>
                            <a:srgbClr val="000000"/>
                          </a:solidFill>
                          <a:effectLst/>
                          <a:latin typeface="+mn-lt"/>
                        </a:rPr>
                        <a:t>Issue resolved itself first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88142078"/>
                  </a:ext>
                </a:extLst>
              </a:tr>
              <a:tr h="365760">
                <a:tc>
                  <a:txBody>
                    <a:bodyPr/>
                    <a:lstStyle/>
                    <a:p>
                      <a:pPr algn="l" fontAlgn="b"/>
                      <a:r>
                        <a:rPr lang="en-US" sz="1000" b="0" i="0" u="none" strike="noStrike" dirty="0">
                          <a:solidFill>
                            <a:srgbClr val="000000"/>
                          </a:solidFill>
                          <a:effectLst/>
                          <a:latin typeface="+mn-lt"/>
                        </a:rPr>
                        <a:t>Contacted off-campus resource instead</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7374489"/>
                  </a:ext>
                </a:extLst>
              </a:tr>
              <a:tr h="365760">
                <a:tc>
                  <a:txBody>
                    <a:bodyPr/>
                    <a:lstStyle/>
                    <a:p>
                      <a:pPr algn="l" fontAlgn="b"/>
                      <a:r>
                        <a:rPr lang="en-US" sz="1000" b="0" i="0" u="none" strike="noStrike" dirty="0">
                          <a:solidFill>
                            <a:srgbClr val="000000"/>
                          </a:solidFill>
                          <a:effectLst/>
                          <a:latin typeface="+mn-lt"/>
                        </a:rPr>
                        <a:t>Other reason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61117720"/>
                  </a:ext>
                </a:extLst>
              </a:tr>
            </a:tbl>
          </a:graphicData>
        </a:graphic>
      </p:graphicFrame>
    </p:spTree>
    <p:extLst>
      <p:ext uri="{BB962C8B-B14F-4D97-AF65-F5344CB8AC3E}">
        <p14:creationId xmlns:p14="http://schemas.microsoft.com/office/powerpoint/2010/main" val="189846130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ADDITIONAL DEMOGRAPHIC INFORMATION</a:t>
            </a:r>
          </a:p>
        </p:txBody>
      </p:sp>
    </p:spTree>
    <p:extLst>
      <p:ext uri="{BB962C8B-B14F-4D97-AF65-F5344CB8AC3E}">
        <p14:creationId xmlns:p14="http://schemas.microsoft.com/office/powerpoint/2010/main" val="248147714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3"/>
          <p:cNvSpPr>
            <a:spLocks noGrp="1" noChangeArrowheads="1"/>
          </p:cNvSpPr>
          <p:nvPr>
            <p:ph type="title"/>
          </p:nvPr>
        </p:nvSpPr>
        <p:spPr>
          <a:xfrm>
            <a:off x="552450" y="447675"/>
            <a:ext cx="8096250" cy="457200"/>
          </a:xfrm>
        </p:spPr>
        <p:txBody>
          <a:bodyPr/>
          <a:lstStyle/>
          <a:p>
            <a:r>
              <a:rPr lang="en-US" dirty="0">
                <a:latin typeface="Arial" charset="0"/>
              </a:rPr>
              <a:t>Demographics/After Graduation Interests of Survey Respondents</a:t>
            </a:r>
          </a:p>
        </p:txBody>
      </p:sp>
      <p:graphicFrame>
        <p:nvGraphicFramePr>
          <p:cNvPr id="2" name="Table 1"/>
          <p:cNvGraphicFramePr>
            <a:graphicFrameLocks noGrp="1"/>
          </p:cNvGraphicFramePr>
          <p:nvPr>
            <p:extLst>
              <p:ext uri="{D42A27DB-BD31-4B8C-83A1-F6EECF244321}">
                <p14:modId xmlns:p14="http://schemas.microsoft.com/office/powerpoint/2010/main" val="418178500"/>
              </p:ext>
            </p:extLst>
          </p:nvPr>
        </p:nvGraphicFramePr>
        <p:xfrm>
          <a:off x="181809" y="1066800"/>
          <a:ext cx="8805672" cy="5163312"/>
        </p:xfrm>
        <a:graphic>
          <a:graphicData uri="http://schemas.openxmlformats.org/drawingml/2006/table">
            <a:tbl>
              <a:tblPr firstRow="1" bandRow="1">
                <a:tableStyleId>{2D5ABB26-0587-4C30-8999-92F81FD0307C}</a:tableStyleId>
              </a:tblPr>
              <a:tblGrid>
                <a:gridCol w="2011680">
                  <a:extLst>
                    <a:ext uri="{9D8B030D-6E8A-4147-A177-3AD203B41FA5}">
                      <a16:colId xmlns:a16="http://schemas.microsoft.com/office/drawing/2014/main" val="20000"/>
                    </a:ext>
                  </a:extLst>
                </a:gridCol>
                <a:gridCol w="50292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185378538"/>
                    </a:ext>
                  </a:extLst>
                </a:gridCol>
                <a:gridCol w="548640">
                  <a:extLst>
                    <a:ext uri="{9D8B030D-6E8A-4147-A177-3AD203B41FA5}">
                      <a16:colId xmlns:a16="http://schemas.microsoft.com/office/drawing/2014/main" val="20003"/>
                    </a:ext>
                  </a:extLst>
                </a:gridCol>
                <a:gridCol w="210312">
                  <a:extLst>
                    <a:ext uri="{9D8B030D-6E8A-4147-A177-3AD203B41FA5}">
                      <a16:colId xmlns:a16="http://schemas.microsoft.com/office/drawing/2014/main" val="20004"/>
                    </a:ext>
                  </a:extLst>
                </a:gridCol>
                <a:gridCol w="1554480">
                  <a:extLst>
                    <a:ext uri="{9D8B030D-6E8A-4147-A177-3AD203B41FA5}">
                      <a16:colId xmlns:a16="http://schemas.microsoft.com/office/drawing/2014/main" val="20005"/>
                    </a:ext>
                  </a:extLst>
                </a:gridCol>
                <a:gridCol w="50292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gridCol w="731520">
                  <a:extLst>
                    <a:ext uri="{9D8B030D-6E8A-4147-A177-3AD203B41FA5}">
                      <a16:colId xmlns:a16="http://schemas.microsoft.com/office/drawing/2014/main" val="3328436730"/>
                    </a:ext>
                  </a:extLst>
                </a:gridCol>
                <a:gridCol w="548640">
                  <a:extLst>
                    <a:ext uri="{9D8B030D-6E8A-4147-A177-3AD203B41FA5}">
                      <a16:colId xmlns:a16="http://schemas.microsoft.com/office/drawing/2014/main" val="20008"/>
                    </a:ext>
                  </a:extLst>
                </a:gridCol>
              </a:tblGrid>
              <a:tr h="0">
                <a:tc>
                  <a:txBody>
                    <a:bodyPr/>
                    <a:lstStyle/>
                    <a:p>
                      <a:pPr algn="ctr" fontAlgn="b"/>
                      <a:endParaRPr lang="en-US" sz="1000" b="0"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a:t>
                      </a:r>
                    </a:p>
                    <a:p>
                      <a:pPr algn="ctr" fontAlgn="b"/>
                      <a:r>
                        <a:rPr lang="en-US" sz="1000" b="1" i="0" u="none" strike="noStrike" dirty="0">
                          <a:solidFill>
                            <a:srgbClr val="000000"/>
                          </a:solidFill>
                          <a:effectLst/>
                          <a:latin typeface="+mn-lt"/>
                        </a:rPr>
                        <a:t>Campus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a:t>
                      </a:r>
                    </a:p>
                    <a:p>
                      <a:pPr algn="ctr" fontAlgn="b"/>
                      <a:r>
                        <a:rPr lang="en-US" sz="1000" b="1" i="0" u="none" strike="noStrike" dirty="0">
                          <a:solidFill>
                            <a:srgbClr val="000000"/>
                          </a:solidFill>
                          <a:effectLst/>
                          <a:latin typeface="+mn-lt"/>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1" dirty="0">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ctr" fontAlgn="b"/>
                      <a:endParaRPr lang="en-US" sz="1000" b="1"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a:t>
                      </a:r>
                    </a:p>
                    <a:p>
                      <a:pPr algn="ctr" fontAlgn="b"/>
                      <a:r>
                        <a:rPr lang="en-US" sz="1000" b="1" i="0" u="none" strike="noStrike" dirty="0">
                          <a:solidFill>
                            <a:srgbClr val="000000"/>
                          </a:solidFill>
                          <a:effectLst/>
                          <a:latin typeface="+mn-lt"/>
                        </a:rPr>
                        <a:t>Campus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a:t>
                      </a:r>
                    </a:p>
                    <a:p>
                      <a:pPr algn="ctr" fontAlgn="b"/>
                      <a:r>
                        <a:rPr lang="en-US" sz="1000" b="1" i="0" u="none" strike="noStrike" dirty="0">
                          <a:solidFill>
                            <a:srgbClr val="000000"/>
                          </a:solidFill>
                          <a:effectLst/>
                          <a:latin typeface="+mn-lt"/>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l" fontAlgn="b"/>
                      <a:r>
                        <a:rPr lang="en-US" sz="1000" b="1" i="0" u="none" strike="noStrike" dirty="0">
                          <a:solidFill>
                            <a:srgbClr val="000000"/>
                          </a:solidFill>
                          <a:effectLst/>
                          <a:latin typeface="+mn-lt"/>
                        </a:rPr>
                        <a:t>Activities After Graduation</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b="1"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1" i="0" u="none" strike="noStrike" dirty="0">
                          <a:solidFill>
                            <a:srgbClr val="000000"/>
                          </a:solidFill>
                          <a:effectLst/>
                          <a:latin typeface="+mn-lt"/>
                        </a:rPr>
                        <a:t>Disability</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Further education in the U.S. </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Have disability</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Working in the U.S.</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Do not have disability </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Living in the U.S.</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Prefer not to answer</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None of the above </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Other activities </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1" i="0" u="none" strike="noStrike" dirty="0">
                          <a:solidFill>
                            <a:srgbClr val="000000"/>
                          </a:solidFill>
                          <a:effectLst/>
                          <a:latin typeface="+mn-lt"/>
                        </a:rPr>
                        <a:t># of Dependents</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0</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89%</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90%</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1" i="0" u="none" strike="noStrike" dirty="0">
                          <a:solidFill>
                            <a:srgbClr val="000000"/>
                          </a:solidFill>
                          <a:effectLst/>
                          <a:latin typeface="+mn-lt"/>
                        </a:rPr>
                        <a:t>Occupation After Graduation</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1</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Business/industry</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2</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r>
                        <a:rPr lang="en-US" sz="1000" b="0" i="0" u="none" strike="noStrike" dirty="0">
                          <a:solidFill>
                            <a:srgbClr val="000000"/>
                          </a:solidFill>
                          <a:effectLst/>
                          <a:latin typeface="+mn-lt"/>
                        </a:rPr>
                        <a:t>Academia</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3</a:t>
                      </a:r>
                      <a:r>
                        <a:rPr lang="en-US" sz="1000" b="0" i="0" u="none" strike="noStrike" baseline="0" dirty="0">
                          <a:solidFill>
                            <a:srgbClr val="000000"/>
                          </a:solidFill>
                          <a:effectLst/>
                          <a:latin typeface="+mn-lt"/>
                        </a:rPr>
                        <a:t> or more</a:t>
                      </a:r>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0">
                <a:tc>
                  <a:txBody>
                    <a:bodyPr/>
                    <a:lstStyle/>
                    <a:p>
                      <a:pPr algn="l" fontAlgn="b"/>
                      <a:r>
                        <a:rPr lang="en-US" sz="1000" b="0" i="0" u="none" strike="noStrike" dirty="0">
                          <a:solidFill>
                            <a:srgbClr val="000000"/>
                          </a:solidFill>
                          <a:effectLst/>
                          <a:latin typeface="+mn-lt"/>
                        </a:rPr>
                        <a:t>Government</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0">
                <a:tc>
                  <a:txBody>
                    <a:bodyPr/>
                    <a:lstStyle/>
                    <a:p>
                      <a:pPr algn="l" fontAlgn="b"/>
                      <a:r>
                        <a:rPr lang="en-US" sz="1000" b="0" i="0" u="none" strike="noStrike" dirty="0">
                          <a:solidFill>
                            <a:srgbClr val="000000"/>
                          </a:solidFill>
                          <a:effectLst/>
                          <a:latin typeface="+mn-lt"/>
                        </a:rPr>
                        <a:t>Non-profit organization</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1" i="0" u="none" strike="noStrike" dirty="0">
                          <a:solidFill>
                            <a:srgbClr val="000000"/>
                          </a:solidFill>
                          <a:effectLst/>
                          <a:latin typeface="+mn-lt"/>
                        </a:rPr>
                        <a:t>People in HH</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0">
                <a:tc>
                  <a:txBody>
                    <a:bodyPr/>
                    <a:lstStyle/>
                    <a:p>
                      <a:pPr algn="l" fontAlgn="b"/>
                      <a:r>
                        <a:rPr lang="en-US" sz="1000" b="0" i="0" u="none" strike="noStrike" dirty="0">
                          <a:solidFill>
                            <a:srgbClr val="000000"/>
                          </a:solidFill>
                          <a:effectLst/>
                          <a:latin typeface="+mn-lt"/>
                        </a:rPr>
                        <a:t>Startup company</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Spouse</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0">
                <a:tc>
                  <a:txBody>
                    <a:bodyPr/>
                    <a:lstStyle/>
                    <a:p>
                      <a:pPr algn="l" fontAlgn="b"/>
                      <a:r>
                        <a:rPr lang="en-US" sz="1000" b="0" i="0" u="none" strike="noStrike" dirty="0">
                          <a:solidFill>
                            <a:srgbClr val="000000"/>
                          </a:solidFill>
                          <a:effectLst/>
                          <a:latin typeface="+mn-lt"/>
                        </a:rPr>
                        <a:t>Other</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Partner</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0">
                <a:tc>
                  <a:txBody>
                    <a:bodyPr/>
                    <a:lstStyle/>
                    <a:p>
                      <a:pPr algn="l" fontAlgn="b"/>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Other family member(s) </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756966"/>
                  </a:ext>
                </a:extLst>
              </a:tr>
              <a:tr h="0">
                <a:tc>
                  <a:txBody>
                    <a:bodyPr/>
                    <a:lstStyle/>
                    <a:p>
                      <a:pPr algn="l" fontAlgn="b"/>
                      <a:r>
                        <a:rPr lang="en-US" sz="1000" b="1" i="0" u="none" strike="noStrike" dirty="0">
                          <a:solidFill>
                            <a:srgbClr val="000000"/>
                          </a:solidFill>
                          <a:effectLst/>
                          <a:latin typeface="+mn-lt"/>
                        </a:rPr>
                        <a:t>Sexual</a:t>
                      </a:r>
                      <a:r>
                        <a:rPr lang="en-US" sz="1000" b="1" i="0" u="none" strike="noStrike" baseline="0" dirty="0">
                          <a:solidFill>
                            <a:srgbClr val="000000"/>
                          </a:solidFill>
                          <a:effectLst/>
                          <a:latin typeface="+mn-lt"/>
                        </a:rPr>
                        <a:t> Orientation</a:t>
                      </a:r>
                      <a:endParaRPr lang="en-US" sz="1000" b="1"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Roommate(s) </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0">
                <a:tc>
                  <a:txBody>
                    <a:bodyPr/>
                    <a:lstStyle/>
                    <a:p>
                      <a:pPr algn="l" fontAlgn="b"/>
                      <a:r>
                        <a:rPr lang="en-US" sz="1000" b="0" i="0" u="none" strike="noStrike" dirty="0">
                          <a:solidFill>
                            <a:srgbClr val="000000"/>
                          </a:solidFill>
                          <a:effectLst/>
                          <a:latin typeface="+mn-lt"/>
                        </a:rPr>
                        <a:t>Heterosexual or straight</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No one </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0">
                <a:tc>
                  <a:txBody>
                    <a:bodyPr/>
                    <a:lstStyle/>
                    <a:p>
                      <a:pPr algn="l" fontAlgn="b"/>
                      <a:r>
                        <a:rPr lang="en-US" sz="1000" b="0" i="0" u="none" strike="noStrike" dirty="0">
                          <a:solidFill>
                            <a:srgbClr val="000000"/>
                          </a:solidFill>
                          <a:effectLst/>
                          <a:latin typeface="+mn-lt"/>
                        </a:rPr>
                        <a:t>Gay or lesbian</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l" fontAlgn="b"/>
                      <a:r>
                        <a:rPr lang="en-US" sz="1000" b="0" i="0" u="none" strike="noStrike" dirty="0">
                          <a:solidFill>
                            <a:srgbClr val="000000"/>
                          </a:solidFill>
                          <a:effectLst/>
                          <a:latin typeface="+mn-lt"/>
                        </a:rPr>
                        <a:t>Other person(s) </a:t>
                      </a: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0">
                <a:tc>
                  <a:txBody>
                    <a:bodyPr/>
                    <a:lstStyle/>
                    <a:p>
                      <a:pPr algn="l" fontAlgn="b"/>
                      <a:r>
                        <a:rPr lang="en-US" sz="1000" b="0" i="0" u="none" strike="noStrike" dirty="0">
                          <a:solidFill>
                            <a:srgbClr val="000000"/>
                          </a:solidFill>
                          <a:effectLst/>
                          <a:latin typeface="+mn-lt"/>
                        </a:rPr>
                        <a:t>Bisexual</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0">
                <a:tc>
                  <a:txBody>
                    <a:bodyPr/>
                    <a:lstStyle/>
                    <a:p>
                      <a:pPr algn="l" fontAlgn="b"/>
                      <a:r>
                        <a:rPr lang="en-US" sz="1000" b="0" i="0" u="none" strike="noStrike" dirty="0">
                          <a:solidFill>
                            <a:srgbClr val="000000"/>
                          </a:solidFill>
                          <a:effectLst/>
                          <a:latin typeface="+mn-lt"/>
                        </a:rPr>
                        <a:t>Asexual</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0">
                <a:tc>
                  <a:txBody>
                    <a:bodyPr/>
                    <a:lstStyle/>
                    <a:p>
                      <a:pPr algn="l" fontAlgn="b"/>
                      <a:r>
                        <a:rPr lang="en-US" sz="1000" b="0" i="0" u="none" strike="noStrike" dirty="0">
                          <a:solidFill>
                            <a:srgbClr val="000000"/>
                          </a:solidFill>
                          <a:effectLst/>
                          <a:latin typeface="+mn-lt"/>
                        </a:rPr>
                        <a:t>Other</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0">
                <a:tc>
                  <a:txBody>
                    <a:bodyPr/>
                    <a:lstStyle/>
                    <a:p>
                      <a:pPr algn="l" fontAlgn="b"/>
                      <a:r>
                        <a:rPr lang="en-US" sz="1000" b="0" i="0" u="none" strike="noStrike" dirty="0">
                          <a:solidFill>
                            <a:srgbClr val="000000"/>
                          </a:solidFill>
                          <a:effectLst/>
                          <a:latin typeface="+mn-lt"/>
                        </a:rPr>
                        <a:t>Prefer no labels</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93985131"/>
                  </a:ext>
                </a:extLst>
              </a:tr>
              <a:tr h="0">
                <a:tc>
                  <a:txBody>
                    <a:bodyPr/>
                    <a:lstStyle/>
                    <a:p>
                      <a:pPr algn="l" fontAlgn="b"/>
                      <a:r>
                        <a:rPr lang="en-US" sz="1000" b="0" i="0" u="none" strike="noStrike" dirty="0">
                          <a:solidFill>
                            <a:srgbClr val="000000"/>
                          </a:solidFill>
                          <a:effectLst/>
                          <a:latin typeface="+mn-lt"/>
                        </a:rPr>
                        <a:t>Not sure what question means</a:t>
                      </a:r>
                    </a:p>
                  </a:txBody>
                  <a:tcPr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000" dirty="0">
                        <a:latin typeface="+mn-lt"/>
                      </a:endParaRPr>
                    </a:p>
                  </a:txBody>
                  <a:tcPr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47541583"/>
                  </a:ext>
                </a:extLst>
              </a:tr>
            </a:tbl>
          </a:graphicData>
        </a:graphic>
      </p:graphicFrame>
    </p:spTree>
    <p:extLst>
      <p:ext uri="{BB962C8B-B14F-4D97-AF65-F5344CB8AC3E}">
        <p14:creationId xmlns:p14="http://schemas.microsoft.com/office/powerpoint/2010/main" val="4123083834"/>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3"/>
          <p:cNvSpPr>
            <a:spLocks noGrp="1" noChangeArrowheads="1"/>
          </p:cNvSpPr>
          <p:nvPr>
            <p:ph type="title"/>
          </p:nvPr>
        </p:nvSpPr>
        <p:spPr>
          <a:xfrm>
            <a:off x="552450" y="447675"/>
            <a:ext cx="8096250" cy="457200"/>
          </a:xfrm>
        </p:spPr>
        <p:txBody>
          <a:bodyPr/>
          <a:lstStyle/>
          <a:p>
            <a:r>
              <a:rPr lang="en-US" dirty="0">
                <a:latin typeface="Arial" charset="0"/>
              </a:rPr>
              <a:t>Demographics/After Graduation Interests of Survey Respondents</a:t>
            </a:r>
          </a:p>
        </p:txBody>
      </p:sp>
      <p:graphicFrame>
        <p:nvGraphicFramePr>
          <p:cNvPr id="2" name="Table 1"/>
          <p:cNvGraphicFramePr>
            <a:graphicFrameLocks noGrp="1"/>
          </p:cNvGraphicFramePr>
          <p:nvPr>
            <p:extLst>
              <p:ext uri="{D42A27DB-BD31-4B8C-83A1-F6EECF244321}">
                <p14:modId xmlns:p14="http://schemas.microsoft.com/office/powerpoint/2010/main" val="1779200079"/>
              </p:ext>
            </p:extLst>
          </p:nvPr>
        </p:nvGraphicFramePr>
        <p:xfrm>
          <a:off x="181809" y="1066800"/>
          <a:ext cx="4526280" cy="3810000"/>
        </p:xfrm>
        <a:graphic>
          <a:graphicData uri="http://schemas.openxmlformats.org/drawingml/2006/table">
            <a:tbl>
              <a:tblPr firstRow="1" bandRow="1">
                <a:tableStyleId>{2D5ABB26-0587-4C30-8999-92F81FD0307C}</a:tableStyleId>
              </a:tblPr>
              <a:tblGrid>
                <a:gridCol w="2011680">
                  <a:extLst>
                    <a:ext uri="{9D8B030D-6E8A-4147-A177-3AD203B41FA5}">
                      <a16:colId xmlns:a16="http://schemas.microsoft.com/office/drawing/2014/main" val="20000"/>
                    </a:ext>
                  </a:extLst>
                </a:gridCol>
                <a:gridCol w="50292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185378538"/>
                    </a:ext>
                  </a:extLst>
                </a:gridCol>
                <a:gridCol w="548640">
                  <a:extLst>
                    <a:ext uri="{9D8B030D-6E8A-4147-A177-3AD203B41FA5}">
                      <a16:colId xmlns:a16="http://schemas.microsoft.com/office/drawing/2014/main" val="20003"/>
                    </a:ext>
                  </a:extLst>
                </a:gridCol>
              </a:tblGrid>
              <a:tr h="0">
                <a:tc>
                  <a:txBody>
                    <a:bodyPr/>
                    <a:lstStyle/>
                    <a:p>
                      <a:pPr algn="ctr" fontAlgn="b"/>
                      <a:endParaRPr lang="en-US" sz="1000" b="0"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a:t>
                      </a:r>
                    </a:p>
                    <a:p>
                      <a:pPr algn="ctr" fontAlgn="b"/>
                      <a:r>
                        <a:rPr lang="en-US" sz="1000" b="1" i="0" u="none" strike="noStrike" dirty="0">
                          <a:solidFill>
                            <a:srgbClr val="000000"/>
                          </a:solidFill>
                          <a:effectLst/>
                          <a:latin typeface="+mn-lt"/>
                        </a:rPr>
                        <a:t>Campus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a:t>
                      </a:r>
                    </a:p>
                    <a:p>
                      <a:pPr algn="ctr" fontAlgn="b"/>
                      <a:r>
                        <a:rPr lang="en-US" sz="1000" b="1" i="0" u="none" strike="noStrike" dirty="0">
                          <a:solidFill>
                            <a:srgbClr val="000000"/>
                          </a:solidFill>
                          <a:effectLst/>
                          <a:latin typeface="+mn-lt"/>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l" fontAlgn="b"/>
                      <a:r>
                        <a:rPr lang="en-US" sz="1000" b="1" i="0" u="none" strike="noStrike" dirty="0">
                          <a:solidFill>
                            <a:srgbClr val="000000"/>
                          </a:solidFill>
                          <a:effectLst/>
                          <a:latin typeface="+mn-lt"/>
                        </a:rPr>
                        <a:t>Proximity</a:t>
                      </a:r>
                      <a:r>
                        <a:rPr lang="en-US" sz="1000" b="1" i="0" u="none" strike="noStrike" baseline="0" dirty="0">
                          <a:solidFill>
                            <a:srgbClr val="000000"/>
                          </a:solidFill>
                          <a:effectLst/>
                          <a:latin typeface="+mn-lt"/>
                        </a:rPr>
                        <a:t> to Campus</a:t>
                      </a:r>
                      <a:endParaRPr lang="en-US" sz="1000" b="1"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On campus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Within 2 miles of campus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Between 2-5 miles of campus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Between 5-10 miles of campus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&gt;10 miles from campus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endParaRPr lang="en-US" sz="1000" b="0"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1" i="0" u="none" strike="noStrike" dirty="0">
                          <a:solidFill>
                            <a:srgbClr val="000000"/>
                          </a:solidFill>
                          <a:effectLst/>
                          <a:latin typeface="+mn-lt"/>
                        </a:rPr>
                        <a:t>Transportation to Campus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Automobile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r>
                        <a:rPr lang="en-US" sz="1000" b="0" i="0" u="none" strike="noStrike" dirty="0">
                          <a:solidFill>
                            <a:srgbClr val="000000"/>
                          </a:solidFill>
                          <a:effectLst/>
                          <a:latin typeface="+mn-lt"/>
                        </a:rPr>
                        <a:t>Biking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0">
                <a:tc>
                  <a:txBody>
                    <a:bodyPr/>
                    <a:lstStyle/>
                    <a:p>
                      <a:pPr algn="l" fontAlgn="b"/>
                      <a:r>
                        <a:rPr lang="en-US" sz="1000" b="0" i="0" u="none" strike="noStrike" dirty="0">
                          <a:solidFill>
                            <a:srgbClr val="000000"/>
                          </a:solidFill>
                          <a:effectLst/>
                          <a:latin typeface="+mn-lt"/>
                        </a:rPr>
                        <a:t>Walking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0">
                <a:tc>
                  <a:txBody>
                    <a:bodyPr/>
                    <a:lstStyle/>
                    <a:p>
                      <a:pPr algn="l" fontAlgn="b"/>
                      <a:r>
                        <a:rPr lang="en-US" sz="1000" b="0" i="0" u="none" strike="noStrike" dirty="0">
                          <a:solidFill>
                            <a:srgbClr val="000000"/>
                          </a:solidFill>
                          <a:effectLst/>
                          <a:latin typeface="+mn-lt"/>
                        </a:rPr>
                        <a:t>Georgia Tech buses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0">
                <a:tc>
                  <a:txBody>
                    <a:bodyPr/>
                    <a:lstStyle/>
                    <a:p>
                      <a:pPr algn="l" fontAlgn="b"/>
                      <a:r>
                        <a:rPr lang="en-US" sz="1000" b="0" i="0" u="none" strike="noStrike" dirty="0">
                          <a:solidFill>
                            <a:srgbClr val="000000"/>
                          </a:solidFill>
                          <a:effectLst/>
                          <a:latin typeface="+mn-lt"/>
                        </a:rPr>
                        <a:t>MARTA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0">
                <a:tc>
                  <a:txBody>
                    <a:bodyPr/>
                    <a:lstStyle/>
                    <a:p>
                      <a:pPr algn="l" fontAlgn="b"/>
                      <a:r>
                        <a:rPr lang="en-US" sz="1000" b="0" i="0" u="none" strike="noStrike" dirty="0">
                          <a:solidFill>
                            <a:srgbClr val="000000"/>
                          </a:solidFill>
                          <a:effectLst/>
                          <a:latin typeface="+mn-lt"/>
                        </a:rPr>
                        <a:t>Other transportation </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Tree>
    <p:extLst>
      <p:ext uri="{BB962C8B-B14F-4D97-AF65-F5344CB8AC3E}">
        <p14:creationId xmlns:p14="http://schemas.microsoft.com/office/powerpoint/2010/main" val="11710291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Evaluating the Graduate Student Experience – Program Support</a:t>
            </a:r>
          </a:p>
        </p:txBody>
      </p:sp>
      <p:graphicFrame>
        <p:nvGraphicFramePr>
          <p:cNvPr id="3" name="Table 2"/>
          <p:cNvGraphicFramePr>
            <a:graphicFrameLocks noGrp="1"/>
          </p:cNvGraphicFramePr>
          <p:nvPr>
            <p:extLst>
              <p:ext uri="{D42A27DB-BD31-4B8C-83A1-F6EECF244321}">
                <p14:modId xmlns:p14="http://schemas.microsoft.com/office/powerpoint/2010/main" val="3968311182"/>
              </p:ext>
            </p:extLst>
          </p:nvPr>
        </p:nvGraphicFramePr>
        <p:xfrm>
          <a:off x="241299" y="1397000"/>
          <a:ext cx="8686800" cy="430784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In general, students in my program are supportive of each other.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In general, the faculty in my program are supportive of graduate students in the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My program provided an effective orientation to help me understand the process of completing my graduate degree.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I am confident that the faculty in my program care about my overall well-being.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I have as many professional development opportunities in my program as I would like to have.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My program is supportive of my personal commitments outside of graduate school (family, health, social, etc.)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I have as many social engagement opportunities in my program as I would like to have.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My program makes me aware of good opportunities to interact across academic disciplines.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840">
                <a:tc>
                  <a:txBody>
                    <a:bodyPr/>
                    <a:lstStyle/>
                    <a:p>
                      <a:pPr algn="l" fontAlgn="b"/>
                      <a:r>
                        <a:rPr lang="en-US" sz="1000" b="0" i="0" u="none" strike="noStrike" dirty="0">
                          <a:solidFill>
                            <a:srgbClr val="000000"/>
                          </a:solidFill>
                          <a:effectLst/>
                          <a:latin typeface="+mn-lt"/>
                        </a:rPr>
                        <a:t>My program encourages informal mentoring by advanced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70840">
                <a:tc>
                  <a:txBody>
                    <a:bodyPr/>
                    <a:lstStyle/>
                    <a:p>
                      <a:pPr algn="l" fontAlgn="b"/>
                      <a:r>
                        <a:rPr lang="en-US" sz="1000" b="0" i="0" u="none" strike="noStrike" dirty="0">
                          <a:solidFill>
                            <a:srgbClr val="000000"/>
                          </a:solidFill>
                          <a:effectLst/>
                          <a:latin typeface="+mn-lt"/>
                        </a:rPr>
                        <a:t>Students in my program have the opportunity to influence program decisions.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5"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spTree>
    <p:extLst>
      <p:ext uri="{BB962C8B-B14F-4D97-AF65-F5344CB8AC3E}">
        <p14:creationId xmlns:p14="http://schemas.microsoft.com/office/powerpoint/2010/main" val="112015289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070850" cy="457200"/>
          </a:xfrm>
        </p:spPr>
        <p:txBody>
          <a:bodyPr/>
          <a:lstStyle/>
          <a:p>
            <a:r>
              <a:rPr lang="en-US" sz="1600" dirty="0">
                <a:latin typeface="Arial" charset="0"/>
              </a:rPr>
              <a:t>Evaluating the Graduate Student Experience – Program Support – Master’s</a:t>
            </a:r>
          </a:p>
        </p:txBody>
      </p:sp>
      <p:sp>
        <p:nvSpPr>
          <p:cNvPr id="14341"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graphicFrame>
        <p:nvGraphicFramePr>
          <p:cNvPr id="5" name="Table 4">
            <a:extLst>
              <a:ext uri="{FF2B5EF4-FFF2-40B4-BE49-F238E27FC236}">
                <a16:creationId xmlns:a16="http://schemas.microsoft.com/office/drawing/2014/main" id="{4D6098AC-B5C3-8B44-B201-3E4A9CB72251}"/>
              </a:ext>
            </a:extLst>
          </p:cNvPr>
          <p:cNvGraphicFramePr>
            <a:graphicFrameLocks noGrp="1"/>
          </p:cNvGraphicFramePr>
          <p:nvPr>
            <p:extLst>
              <p:ext uri="{D42A27DB-BD31-4B8C-83A1-F6EECF244321}">
                <p14:modId xmlns:p14="http://schemas.microsoft.com/office/powerpoint/2010/main" val="2782464892"/>
              </p:ext>
            </p:extLst>
          </p:nvPr>
        </p:nvGraphicFramePr>
        <p:xfrm>
          <a:off x="93132" y="1397000"/>
          <a:ext cx="8961120" cy="323088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In general, students in my program are supportive of each other.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In general, the faculty in my program are supportive of graduate students in the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My program provided an effective orientation to help me understand the process of completing my graduate degree.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I am confident that the faculty in my program care about my overall well-being.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I have as many professional development opportunities in my program as I would like to have.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92214322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070850" cy="457200"/>
          </a:xfrm>
        </p:spPr>
        <p:txBody>
          <a:bodyPr/>
          <a:lstStyle/>
          <a:p>
            <a:r>
              <a:rPr lang="en-US" sz="1600" dirty="0">
                <a:latin typeface="Arial" charset="0"/>
              </a:rPr>
              <a:t>Evaluating the Graduate Student Experience – Program Support – Master’s Cont.</a:t>
            </a:r>
          </a:p>
        </p:txBody>
      </p:sp>
      <p:sp>
        <p:nvSpPr>
          <p:cNvPr id="14341"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graphicFrame>
        <p:nvGraphicFramePr>
          <p:cNvPr id="5" name="Table 4">
            <a:extLst>
              <a:ext uri="{FF2B5EF4-FFF2-40B4-BE49-F238E27FC236}">
                <a16:creationId xmlns:a16="http://schemas.microsoft.com/office/drawing/2014/main" id="{4D6098AC-B5C3-8B44-B201-3E4A9CB72251}"/>
              </a:ext>
            </a:extLst>
          </p:cNvPr>
          <p:cNvGraphicFramePr>
            <a:graphicFrameLocks noGrp="1"/>
          </p:cNvGraphicFramePr>
          <p:nvPr>
            <p:extLst>
              <p:ext uri="{D42A27DB-BD31-4B8C-83A1-F6EECF244321}">
                <p14:modId xmlns:p14="http://schemas.microsoft.com/office/powerpoint/2010/main" val="2700462587"/>
              </p:ext>
            </p:extLst>
          </p:nvPr>
        </p:nvGraphicFramePr>
        <p:xfrm>
          <a:off x="93132" y="1397000"/>
          <a:ext cx="8961120" cy="323088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My program is supportive of my personal commitments outside of graduate school (family, health, social, etc.)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I have as many social engagement opportunities in my program as I would like to have.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My program makes me aware of good opportunities to interact across academic disciplines.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840">
                <a:tc>
                  <a:txBody>
                    <a:bodyPr/>
                    <a:lstStyle/>
                    <a:p>
                      <a:pPr algn="l" fontAlgn="b"/>
                      <a:r>
                        <a:rPr lang="en-US" sz="1000" b="0" i="0" u="none" strike="noStrike" dirty="0">
                          <a:solidFill>
                            <a:srgbClr val="000000"/>
                          </a:solidFill>
                          <a:effectLst/>
                          <a:latin typeface="+mn-lt"/>
                        </a:rPr>
                        <a:t>My program encourages informal mentoring by advanced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370840">
                <a:tc>
                  <a:txBody>
                    <a:bodyPr/>
                    <a:lstStyle/>
                    <a:p>
                      <a:pPr algn="l" fontAlgn="b"/>
                      <a:r>
                        <a:rPr lang="en-US" sz="1000" b="0" i="0" u="none" strike="noStrike" dirty="0">
                          <a:solidFill>
                            <a:srgbClr val="000000"/>
                          </a:solidFill>
                          <a:effectLst/>
                          <a:latin typeface="+mn-lt"/>
                        </a:rPr>
                        <a:t>Students in my program have the opportunity to influence program decisions.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bl>
          </a:graphicData>
        </a:graphic>
      </p:graphicFrame>
    </p:spTree>
    <p:extLst>
      <p:ext uri="{BB962C8B-B14F-4D97-AF65-F5344CB8AC3E}">
        <p14:creationId xmlns:p14="http://schemas.microsoft.com/office/powerpoint/2010/main" val="104087265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08950" cy="457200"/>
          </a:xfrm>
        </p:spPr>
        <p:txBody>
          <a:bodyPr/>
          <a:lstStyle/>
          <a:p>
            <a:r>
              <a:rPr lang="en-US" dirty="0">
                <a:latin typeface="Arial" charset="0"/>
              </a:rPr>
              <a:t>Evaluating the Graduate Student Experience – Program Support – Ph.D</a:t>
            </a:r>
          </a:p>
        </p:txBody>
      </p:sp>
      <p:sp>
        <p:nvSpPr>
          <p:cNvPr id="5" name="Text Box 7"/>
          <p:cNvSpPr txBox="1">
            <a:spLocks noChangeArrowheads="1"/>
          </p:cNvSpPr>
          <p:nvPr/>
        </p:nvSpPr>
        <p:spPr bwMode="auto">
          <a:xfrm>
            <a:off x="19050" y="648547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1=Strongly Disagree, 10=Strongly Agree</a:t>
            </a:r>
          </a:p>
        </p:txBody>
      </p:sp>
      <p:graphicFrame>
        <p:nvGraphicFramePr>
          <p:cNvPr id="6" name="Table 5">
            <a:extLst>
              <a:ext uri="{FF2B5EF4-FFF2-40B4-BE49-F238E27FC236}">
                <a16:creationId xmlns:a16="http://schemas.microsoft.com/office/drawing/2014/main" id="{0D41486C-7CC7-1142-B7CA-48F4DEE4889E}"/>
              </a:ext>
            </a:extLst>
          </p:cNvPr>
          <p:cNvGraphicFramePr>
            <a:graphicFrameLocks noGrp="1"/>
          </p:cNvGraphicFramePr>
          <p:nvPr>
            <p:extLst>
              <p:ext uri="{D42A27DB-BD31-4B8C-83A1-F6EECF244321}">
                <p14:modId xmlns:p14="http://schemas.microsoft.com/office/powerpoint/2010/main" val="3467622076"/>
              </p:ext>
            </p:extLst>
          </p:nvPr>
        </p:nvGraphicFramePr>
        <p:xfrm>
          <a:off x="118532" y="1397000"/>
          <a:ext cx="8915418" cy="451104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In general, students in my program are supportive of each other.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In general, the faculty in my program are supportive of graduate students in the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My program provided an effective orientation to help me understand the process of completing my graduate degree.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I am confident that the faculty in my program care about my overall well-being.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I have as many professional development opportunities in my program as I would like to have.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My program is supportive of my personal commitments outside of graduate school (family, health, social, etc.)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I have as many social engagement opportunities in my program as I would like to have.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My program makes me aware of good opportunities to interact across academic disciplines.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840">
                <a:tc>
                  <a:txBody>
                    <a:bodyPr/>
                    <a:lstStyle/>
                    <a:p>
                      <a:pPr algn="l" fontAlgn="b"/>
                      <a:r>
                        <a:rPr lang="en-US" sz="1000" b="0" i="0" u="none" strike="noStrike" dirty="0">
                          <a:solidFill>
                            <a:srgbClr val="000000"/>
                          </a:solidFill>
                          <a:effectLst/>
                          <a:latin typeface="+mn-lt"/>
                        </a:rPr>
                        <a:t>My program encourages informal mentoring by advanced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93697607"/>
                  </a:ext>
                </a:extLst>
              </a:tr>
              <a:tr h="370840">
                <a:tc>
                  <a:txBody>
                    <a:bodyPr/>
                    <a:lstStyle/>
                    <a:p>
                      <a:pPr algn="l" fontAlgn="b"/>
                      <a:r>
                        <a:rPr lang="en-US" sz="1000" b="0" i="0" u="none" strike="noStrike" dirty="0">
                          <a:solidFill>
                            <a:srgbClr val="000000"/>
                          </a:solidFill>
                          <a:effectLst/>
                          <a:latin typeface="+mn-lt"/>
                        </a:rPr>
                        <a:t>Students in my program have the opportunity to influence program decisions.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34213190"/>
                  </a:ext>
                </a:extLst>
              </a:tr>
            </a:tbl>
          </a:graphicData>
        </a:graphic>
      </p:graphicFrame>
    </p:spTree>
    <p:extLst>
      <p:ext uri="{BB962C8B-B14F-4D97-AF65-F5344CB8AC3E}">
        <p14:creationId xmlns:p14="http://schemas.microsoft.com/office/powerpoint/2010/main" val="28464005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3"/>
          <p:cNvSpPr>
            <a:spLocks noGrp="1" noChangeArrowheads="1"/>
          </p:cNvSpPr>
          <p:nvPr>
            <p:ph type="title"/>
          </p:nvPr>
        </p:nvSpPr>
        <p:spPr/>
        <p:txBody>
          <a:bodyPr/>
          <a:lstStyle/>
          <a:p>
            <a:r>
              <a:rPr lang="en-US" dirty="0">
                <a:latin typeface="Arial" charset="0"/>
              </a:rPr>
              <a:t>TABLE OF CONTENTS</a:t>
            </a:r>
          </a:p>
        </p:txBody>
      </p:sp>
      <p:graphicFrame>
        <p:nvGraphicFramePr>
          <p:cNvPr id="4" name="Table 3"/>
          <p:cNvGraphicFramePr>
            <a:graphicFrameLocks noGrp="1"/>
          </p:cNvGraphicFramePr>
          <p:nvPr>
            <p:extLst>
              <p:ext uri="{D42A27DB-BD31-4B8C-83A1-F6EECF244321}">
                <p14:modId xmlns:p14="http://schemas.microsoft.com/office/powerpoint/2010/main" val="2650806936"/>
              </p:ext>
            </p:extLst>
          </p:nvPr>
        </p:nvGraphicFramePr>
        <p:xfrm>
          <a:off x="230604" y="1397000"/>
          <a:ext cx="8691880" cy="5191760"/>
        </p:xfrm>
        <a:graphic>
          <a:graphicData uri="http://schemas.openxmlformats.org/drawingml/2006/table">
            <a:tbl>
              <a:tblPr firstRow="1" bandRow="1">
                <a:tableStyleId>{2D5ABB26-0587-4C30-8999-92F81FD0307C}</a:tableStyleId>
              </a:tblPr>
              <a:tblGrid>
                <a:gridCol w="384048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274320">
                  <a:extLst>
                    <a:ext uri="{9D8B030D-6E8A-4147-A177-3AD203B41FA5}">
                      <a16:colId xmlns:a16="http://schemas.microsoft.com/office/drawing/2014/main" val="20002"/>
                    </a:ext>
                  </a:extLst>
                </a:gridCol>
                <a:gridCol w="3479800">
                  <a:extLst>
                    <a:ext uri="{9D8B030D-6E8A-4147-A177-3AD203B41FA5}">
                      <a16:colId xmlns:a16="http://schemas.microsoft.com/office/drawing/2014/main" val="20003"/>
                    </a:ext>
                  </a:extLst>
                </a:gridCol>
                <a:gridCol w="548640">
                  <a:extLst>
                    <a:ext uri="{9D8B030D-6E8A-4147-A177-3AD203B41FA5}">
                      <a16:colId xmlns:a16="http://schemas.microsoft.com/office/drawing/2014/main" val="20004"/>
                    </a:ext>
                  </a:extLst>
                </a:gridCol>
              </a:tblGrid>
              <a:tr h="370840">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000" b="1" dirty="0"/>
                        <a:t>Page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Page</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r>
                        <a:rPr lang="en-US" sz="1200" dirty="0"/>
                        <a:t>Objectives/Motivation/Completion</a:t>
                      </a:r>
                      <a:r>
                        <a:rPr lang="en-US" sz="1200" baseline="0" dirty="0"/>
                        <a:t> Rate</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Evaluating University</a:t>
                      </a:r>
                      <a:r>
                        <a:rPr lang="en-US" sz="1200" baseline="0" dirty="0"/>
                        <a:t> Resources</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93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mn-lt"/>
                          <a:ea typeface="+mn-ea"/>
                          <a:cs typeface="+mn-cs"/>
                        </a:rPr>
                        <a:t>Demographics of Survey Respondents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Student Well-Being and Stress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103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r>
                        <a:rPr lang="en-US" sz="1200" dirty="0"/>
                        <a:t>Key Metrics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Understanding</a:t>
                      </a:r>
                      <a:r>
                        <a:rPr lang="en-US" sz="1200" baseline="0" dirty="0"/>
                        <a:t> Stress</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111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r>
                        <a:rPr lang="en-US" sz="1200" dirty="0"/>
                        <a:t>Program</a:t>
                      </a:r>
                      <a:r>
                        <a:rPr lang="en-US" sz="1200" baseline="0" dirty="0"/>
                        <a:t> Support</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Understanding</a:t>
                      </a:r>
                      <a:r>
                        <a:rPr lang="en-US" sz="1200" baseline="0" dirty="0"/>
                        <a:t> Stress - # of Stress Factors</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117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r>
                        <a:rPr lang="en-US" sz="1200" dirty="0"/>
                        <a:t>Advising and Mentoring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Understanding</a:t>
                      </a:r>
                      <a:r>
                        <a:rPr lang="en-US" sz="1200" baseline="0" dirty="0"/>
                        <a:t> Stress – Weekly Activities</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122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r>
                        <a:rPr lang="en-US" sz="1200" dirty="0"/>
                        <a:t>Coursework/Degree Progress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Understanding Stress – Daily Sleep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127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Attitudes Regarding Financial Support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Useful </a:t>
                      </a:r>
                      <a:r>
                        <a:rPr lang="en-US" sz="1200" baseline="0" dirty="0"/>
                        <a:t>Support Resources for Stress</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132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r>
                        <a:rPr lang="en-US" sz="1200" dirty="0"/>
                        <a:t>Perception</a:t>
                      </a:r>
                      <a:r>
                        <a:rPr lang="en-US" sz="1200" baseline="0" dirty="0"/>
                        <a:t> Improvement Analysis – Master’s Campus</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Usage of Support Resources</a:t>
                      </a:r>
                      <a:r>
                        <a:rPr lang="en-US" sz="1200" baseline="0" dirty="0"/>
                        <a:t> for Stress</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137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Perception</a:t>
                      </a:r>
                      <a:r>
                        <a:rPr lang="en-US" sz="1200" baseline="0" dirty="0"/>
                        <a:t> Improvement Analysis – Master’s Online</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Deciding</a:t>
                      </a:r>
                      <a:r>
                        <a:rPr lang="en-US" sz="1200" baseline="0" dirty="0"/>
                        <a:t> Not to Seek Support</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840">
                <a:tc>
                  <a:txBody>
                    <a:bodyPr/>
                    <a:lstStyle/>
                    <a:p>
                      <a:r>
                        <a:rPr lang="en-US" sz="1200" dirty="0"/>
                        <a:t>Perception</a:t>
                      </a:r>
                      <a:r>
                        <a:rPr lang="en-US" sz="1200" baseline="0" dirty="0"/>
                        <a:t> Improvement Analysis – Ph.D</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Understanding Stress</a:t>
                      </a:r>
                      <a:r>
                        <a:rPr lang="en-US" sz="1200" baseline="0" dirty="0"/>
                        <a:t> – Sources Not Contacted</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70840">
                <a:tc>
                  <a:txBody>
                    <a:bodyPr/>
                    <a:lstStyle/>
                    <a:p>
                      <a:r>
                        <a:rPr lang="en-US" sz="1200" dirty="0"/>
                        <a:t>Comparison of Attribute Ratings - 2019 versus 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72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Reasons for Not</a:t>
                      </a:r>
                      <a:r>
                        <a:rPr lang="en-US" sz="1200" baseline="0" dirty="0"/>
                        <a:t> Contacting Resources</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70840">
                <a:tc>
                  <a:txBody>
                    <a:bodyPr/>
                    <a:lstStyle/>
                    <a:p>
                      <a:r>
                        <a:rPr lang="en-US" sz="1200" dirty="0"/>
                        <a:t>Financial Considerations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r>
                        <a:rPr lang="en-US" sz="1200" dirty="0"/>
                        <a:t>Additional Demographic Information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157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Value of</a:t>
                      </a:r>
                      <a:r>
                        <a:rPr lang="en-US" sz="1200" baseline="0" dirty="0"/>
                        <a:t> Services for Mandatory Fees</a:t>
                      </a: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1200" dirty="0"/>
                        <a:t>88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12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5055829"/>
                  </a:ext>
                </a:extLst>
              </a:tr>
            </a:tbl>
          </a:graphicData>
        </a:graphic>
      </p:graphicFrame>
    </p:spTree>
    <p:extLst>
      <p:ext uri="{BB962C8B-B14F-4D97-AF65-F5344CB8AC3E}">
        <p14:creationId xmlns:p14="http://schemas.microsoft.com/office/powerpoint/2010/main" val="30342109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ADVISING AND MENTORING</a:t>
            </a:r>
          </a:p>
        </p:txBody>
      </p:sp>
    </p:spTree>
    <p:extLst>
      <p:ext uri="{BB962C8B-B14F-4D97-AF65-F5344CB8AC3E}">
        <p14:creationId xmlns:p14="http://schemas.microsoft.com/office/powerpoint/2010/main" val="47915780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524750" cy="457200"/>
          </a:xfrm>
        </p:spPr>
        <p:txBody>
          <a:bodyPr/>
          <a:lstStyle/>
          <a:p>
            <a:r>
              <a:rPr lang="en-US" dirty="0">
                <a:latin typeface="Arial" charset="0"/>
              </a:rPr>
              <a:t>Evaluating the Graduate Student Experience – </a:t>
            </a:r>
            <a:r>
              <a:rPr lang="en-US">
                <a:latin typeface="Arial" charset="0"/>
              </a:rPr>
              <a:t>All Students</a:t>
            </a:r>
            <a:endParaRPr lang="en-US" dirty="0">
              <a:latin typeface="Arial" charset="0"/>
            </a:endParaRPr>
          </a:p>
        </p:txBody>
      </p:sp>
      <p:graphicFrame>
        <p:nvGraphicFramePr>
          <p:cNvPr id="7" name="Chart 6" descr="Bar graph on evaluating the grad student experience - advising and mentoring. Most students have a mentor and/or a principal thesis/guided project advisor as their primary mentor."/>
          <p:cNvGraphicFramePr/>
          <p:nvPr>
            <p:extLst>
              <p:ext uri="{D42A27DB-BD31-4B8C-83A1-F6EECF244321}">
                <p14:modId xmlns:p14="http://schemas.microsoft.com/office/powerpoint/2010/main" val="3576394736"/>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361993"/>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Thus far in your program, which of the following faculty members have you considered to be your PRIMARY mentor? (e.g., giving you advice about your education, research, career 	development, or other matters of concern to you as a graduate student)?   NOTE:  AMONG PH.D AND MASTER’S (THESIS/GUIDED PROJECT) ONLY.</a:t>
            </a:r>
          </a:p>
        </p:txBody>
      </p:sp>
    </p:spTree>
    <p:extLst>
      <p:ext uri="{BB962C8B-B14F-4D97-AF65-F5344CB8AC3E}">
        <p14:creationId xmlns:p14="http://schemas.microsoft.com/office/powerpoint/2010/main" val="160514514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Evaluating the Graduate Student Experience – Advising and Mentoring</a:t>
            </a:r>
          </a:p>
        </p:txBody>
      </p:sp>
      <p:sp>
        <p:nvSpPr>
          <p:cNvPr id="6" name="Text Box 7"/>
          <p:cNvSpPr txBox="1">
            <a:spLocks noChangeArrowheads="1"/>
          </p:cNvSpPr>
          <p:nvPr/>
        </p:nvSpPr>
        <p:spPr bwMode="auto">
          <a:xfrm>
            <a:off x="19050" y="6337929"/>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Thus far in your program, which of the following faculty members have you considered to be your PRIMARY mentor? (e.g., giving you advice about your education, research, career 	development, or other matters of concern to you as a graduate student)?   NOTE:  AMONG PH.D AND MASTER’S (THESIS/GUIDED PROJECT) ONLY.</a:t>
            </a:r>
          </a:p>
        </p:txBody>
      </p:sp>
      <p:graphicFrame>
        <p:nvGraphicFramePr>
          <p:cNvPr id="7" name="Table 6">
            <a:extLst>
              <a:ext uri="{FF2B5EF4-FFF2-40B4-BE49-F238E27FC236}">
                <a16:creationId xmlns:a16="http://schemas.microsoft.com/office/drawing/2014/main" id="{31F94B79-5407-BC41-BDBA-DF1E5DCD7099}"/>
              </a:ext>
            </a:extLst>
          </p:cNvPr>
          <p:cNvGraphicFramePr>
            <a:graphicFrameLocks noGrp="1"/>
          </p:cNvGraphicFramePr>
          <p:nvPr>
            <p:extLst>
              <p:ext uri="{D42A27DB-BD31-4B8C-83A1-F6EECF244321}">
                <p14:modId xmlns:p14="http://schemas.microsoft.com/office/powerpoint/2010/main" val="374318054"/>
              </p:ext>
            </p:extLst>
          </p:nvPr>
        </p:nvGraphicFramePr>
        <p:xfrm>
          <a:off x="241299" y="1397000"/>
          <a:ext cx="8686800" cy="351536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805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1" i="0" u="none" strike="noStrike" dirty="0">
                          <a:solidFill>
                            <a:srgbClr val="000000"/>
                          </a:solidFill>
                          <a:effectLst/>
                          <a:latin typeface="+mn-lt"/>
                        </a:rPr>
                        <a:t>HAVE MENTOR (NET)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87%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   My principal thesis / guided project advisor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   Another faculty member in my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    A faculty member in another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1" i="0" u="none" strike="noStrike" dirty="0">
                          <a:solidFill>
                            <a:srgbClr val="000000"/>
                          </a:solidFill>
                          <a:effectLst/>
                          <a:latin typeface="+mn-lt"/>
                        </a:rPr>
                        <a:t>DO NOT HAVE MENTOR (NET)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31%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    Thus far, I have not considered any faculty member to be a mentor and I am comfortable with this.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    I have been unable to find a faculty member as a mentor, although I would like to have one.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   Other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26553294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34350" cy="457200"/>
          </a:xfrm>
        </p:spPr>
        <p:txBody>
          <a:bodyPr/>
          <a:lstStyle/>
          <a:p>
            <a:r>
              <a:rPr lang="en-US" sz="1600" dirty="0">
                <a:latin typeface="Arial" charset="0"/>
              </a:rPr>
              <a:t>Evaluating the Graduate Student Experience – Advising and Mentoring – Master’s</a:t>
            </a:r>
          </a:p>
        </p:txBody>
      </p:sp>
      <p:sp>
        <p:nvSpPr>
          <p:cNvPr id="14341" name="Text Box 7"/>
          <p:cNvSpPr txBox="1">
            <a:spLocks noChangeArrowheads="1"/>
          </p:cNvSpPr>
          <p:nvPr/>
        </p:nvSpPr>
        <p:spPr bwMode="auto">
          <a:xfrm>
            <a:off x="19050" y="634996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Thus far in your program, which of the following faculty members have you considered to be your PRIMARY mentor? (e.g., giving you advice about your education, research, career 	development, or other matters of concern to you as a graduate student)?   NOTE:  AMONG PH.D AND MASTER’S (THESIS/GUIDED PROJECT) ONLY.</a:t>
            </a:r>
          </a:p>
        </p:txBody>
      </p:sp>
      <p:graphicFrame>
        <p:nvGraphicFramePr>
          <p:cNvPr id="5" name="Table 4">
            <a:extLst>
              <a:ext uri="{FF2B5EF4-FFF2-40B4-BE49-F238E27FC236}">
                <a16:creationId xmlns:a16="http://schemas.microsoft.com/office/drawing/2014/main" id="{313C96EA-2B94-F247-AE7E-57B591A5DA99}"/>
              </a:ext>
            </a:extLst>
          </p:cNvPr>
          <p:cNvGraphicFramePr>
            <a:graphicFrameLocks noGrp="1"/>
          </p:cNvGraphicFramePr>
          <p:nvPr>
            <p:extLst>
              <p:ext uri="{D42A27DB-BD31-4B8C-83A1-F6EECF244321}">
                <p14:modId xmlns:p14="http://schemas.microsoft.com/office/powerpoint/2010/main" val="2985575287"/>
              </p:ext>
            </p:extLst>
          </p:nvPr>
        </p:nvGraphicFramePr>
        <p:xfrm>
          <a:off x="93132" y="1397000"/>
          <a:ext cx="8961120" cy="411480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1" i="0" u="none" strike="noStrike" dirty="0">
                          <a:solidFill>
                            <a:srgbClr val="000000"/>
                          </a:solidFill>
                          <a:effectLst/>
                          <a:latin typeface="+mn-lt"/>
                        </a:rPr>
                        <a:t>HAVE MENTOR (NET)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72%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79%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   My principal thesis / guided project advisor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   Another faculty member in my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840">
                <a:tc>
                  <a:txBody>
                    <a:bodyPr/>
                    <a:lstStyle/>
                    <a:p>
                      <a:pPr algn="l" fontAlgn="b"/>
                      <a:r>
                        <a:rPr lang="en-US" sz="1000" b="0" i="0" u="none" strike="noStrike" dirty="0">
                          <a:solidFill>
                            <a:srgbClr val="000000"/>
                          </a:solidFill>
                          <a:effectLst/>
                          <a:latin typeface="+mn-lt"/>
                        </a:rPr>
                        <a:t>   A faculty member in another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370840">
                <a:tc>
                  <a:txBody>
                    <a:bodyPr/>
                    <a:lstStyle/>
                    <a:p>
                      <a:pPr algn="l" fontAlgn="b"/>
                      <a:r>
                        <a:rPr lang="en-US" sz="1000" b="1" i="0" u="none" strike="noStrike" dirty="0">
                          <a:solidFill>
                            <a:srgbClr val="000000"/>
                          </a:solidFill>
                          <a:effectLst/>
                          <a:latin typeface="+mn-lt"/>
                        </a:rPr>
                        <a:t>DO NOT HAVE MENTOR (NET)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28%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35%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21%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370840">
                <a:tc>
                  <a:txBody>
                    <a:bodyPr/>
                    <a:lstStyle/>
                    <a:p>
                      <a:pPr algn="l" fontAlgn="b"/>
                      <a:r>
                        <a:rPr lang="en-US" sz="1000" b="0" i="0" u="none" strike="noStrike" dirty="0">
                          <a:solidFill>
                            <a:srgbClr val="000000"/>
                          </a:solidFill>
                          <a:effectLst/>
                          <a:latin typeface="+mn-lt"/>
                        </a:rPr>
                        <a:t>   Thus far, I have not considered any faculty</a:t>
                      </a:r>
                    </a:p>
                    <a:p>
                      <a:pPr algn="l" fontAlgn="b"/>
                      <a:r>
                        <a:rPr lang="en-US" sz="1000" b="0" i="0" u="none" strike="noStrike" dirty="0">
                          <a:solidFill>
                            <a:srgbClr val="000000"/>
                          </a:solidFill>
                          <a:effectLst/>
                          <a:latin typeface="+mn-lt"/>
                        </a:rPr>
                        <a:t>   member to be a mentor and I am</a:t>
                      </a:r>
                    </a:p>
                    <a:p>
                      <a:pPr algn="l" fontAlgn="b"/>
                      <a:r>
                        <a:rPr lang="en-US" sz="1000" b="0" i="0" u="none" strike="noStrike" dirty="0">
                          <a:solidFill>
                            <a:srgbClr val="000000"/>
                          </a:solidFill>
                          <a:effectLst/>
                          <a:latin typeface="+mn-lt"/>
                        </a:rPr>
                        <a:t>   comfortable with this.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19757964"/>
                  </a:ext>
                </a:extLst>
              </a:tr>
              <a:tr h="370840">
                <a:tc>
                  <a:txBody>
                    <a:bodyPr/>
                    <a:lstStyle/>
                    <a:p>
                      <a:pPr algn="l" fontAlgn="b"/>
                      <a:r>
                        <a:rPr lang="en-US" sz="1000" b="0" i="0" u="none" strike="noStrike" dirty="0">
                          <a:solidFill>
                            <a:srgbClr val="000000"/>
                          </a:solidFill>
                          <a:effectLst/>
                          <a:latin typeface="+mn-lt"/>
                        </a:rPr>
                        <a:t>   I have been unable to find a faculty</a:t>
                      </a:r>
                    </a:p>
                    <a:p>
                      <a:pPr algn="l" fontAlgn="b"/>
                      <a:r>
                        <a:rPr lang="en-US" sz="1000" b="0" i="0" u="none" strike="noStrike" dirty="0">
                          <a:solidFill>
                            <a:srgbClr val="000000"/>
                          </a:solidFill>
                          <a:effectLst/>
                          <a:latin typeface="+mn-lt"/>
                        </a:rPr>
                        <a:t>   member as a mentor, although I would like</a:t>
                      </a:r>
                    </a:p>
                    <a:p>
                      <a:pPr algn="l" fontAlgn="b"/>
                      <a:r>
                        <a:rPr lang="en-US" sz="1000" b="0" i="0" u="none" strike="noStrike" dirty="0">
                          <a:solidFill>
                            <a:srgbClr val="000000"/>
                          </a:solidFill>
                          <a:effectLst/>
                          <a:latin typeface="+mn-lt"/>
                        </a:rPr>
                        <a:t>   to have one.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27146150"/>
                  </a:ext>
                </a:extLst>
              </a:tr>
              <a:tr h="370840">
                <a:tc>
                  <a:txBody>
                    <a:bodyPr/>
                    <a:lstStyle/>
                    <a:p>
                      <a:pPr algn="l" fontAlgn="b"/>
                      <a:r>
                        <a:rPr lang="en-US" sz="1000" b="0" i="0" u="none" strike="noStrike" dirty="0">
                          <a:solidFill>
                            <a:srgbClr val="000000"/>
                          </a:solidFill>
                          <a:effectLst/>
                          <a:latin typeface="+mn-lt"/>
                        </a:rPr>
                        <a:t>   Other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68821195"/>
                  </a:ext>
                </a:extLst>
              </a:tr>
            </a:tbl>
          </a:graphicData>
        </a:graphic>
      </p:graphicFrame>
    </p:spTree>
    <p:extLst>
      <p:ext uri="{BB962C8B-B14F-4D97-AF65-F5344CB8AC3E}">
        <p14:creationId xmlns:p14="http://schemas.microsoft.com/office/powerpoint/2010/main" val="405969579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34350" cy="457200"/>
          </a:xfrm>
        </p:spPr>
        <p:txBody>
          <a:bodyPr/>
          <a:lstStyle/>
          <a:p>
            <a:r>
              <a:rPr lang="en-US" sz="1600" dirty="0">
                <a:latin typeface="Arial" charset="0"/>
              </a:rPr>
              <a:t>Evaluating the Graduate Student Experience – Advising and Mentoring – Ph.D</a:t>
            </a:r>
          </a:p>
        </p:txBody>
      </p:sp>
      <p:sp>
        <p:nvSpPr>
          <p:cNvPr id="14341" name="Text Box 7"/>
          <p:cNvSpPr txBox="1">
            <a:spLocks noChangeArrowheads="1"/>
          </p:cNvSpPr>
          <p:nvPr/>
        </p:nvSpPr>
        <p:spPr bwMode="auto">
          <a:xfrm>
            <a:off x="19050" y="634996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Thus far in your program, which of the following faculty members have you considered to be your PRIMARY mentor? (e.g., giving you advice about your education, research, career 	development, or other matters of concern to you as a graduate student)?   NOTE:  AMONG PH.D AND MASTER’S (THESIS/GUIDED PROJECT) ONLY.</a:t>
            </a:r>
          </a:p>
        </p:txBody>
      </p:sp>
      <p:graphicFrame>
        <p:nvGraphicFramePr>
          <p:cNvPr id="3" name="Table 2"/>
          <p:cNvGraphicFramePr>
            <a:graphicFrameLocks noGrp="1"/>
          </p:cNvGraphicFramePr>
          <p:nvPr>
            <p:extLst>
              <p:ext uri="{D42A27DB-BD31-4B8C-83A1-F6EECF244321}">
                <p14:modId xmlns:p14="http://schemas.microsoft.com/office/powerpoint/2010/main" val="3363917388"/>
              </p:ext>
            </p:extLst>
          </p:nvPr>
        </p:nvGraphicFramePr>
        <p:xfrm>
          <a:off x="118532" y="1399032"/>
          <a:ext cx="8915418" cy="280416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1" i="0" u="none" strike="noStrike" dirty="0">
                          <a:solidFill>
                            <a:srgbClr val="000000"/>
                          </a:solidFill>
                          <a:effectLst/>
                          <a:latin typeface="+mn-lt"/>
                        </a:rPr>
                        <a:t>HAVE MENTOR (NET)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   My principal thesis / guided project advisor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   Another faculty member in my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   A faculty member in another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1" i="0" u="none" strike="noStrike" dirty="0">
                          <a:solidFill>
                            <a:srgbClr val="000000"/>
                          </a:solidFill>
                          <a:effectLst/>
                          <a:latin typeface="+mn-lt"/>
                        </a:rPr>
                        <a:t>DO NOT HAVE MENTOR (NET)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   Thus far, I have not considered any faculty member to be</a:t>
                      </a:r>
                    </a:p>
                    <a:p>
                      <a:pPr algn="l" fontAlgn="b"/>
                      <a:r>
                        <a:rPr lang="en-US" sz="1000" b="0" i="0" u="none" strike="noStrike" dirty="0">
                          <a:solidFill>
                            <a:srgbClr val="000000"/>
                          </a:solidFill>
                          <a:effectLst/>
                          <a:latin typeface="+mn-lt"/>
                        </a:rPr>
                        <a:t>   a mentor and I am comfortable with this.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   I have been unable to find a faculty member as a mentor,</a:t>
                      </a:r>
                    </a:p>
                    <a:p>
                      <a:pPr algn="l" fontAlgn="b"/>
                      <a:r>
                        <a:rPr lang="en-US" sz="1000" b="0" i="0" u="none" strike="noStrike" dirty="0">
                          <a:solidFill>
                            <a:srgbClr val="000000"/>
                          </a:solidFill>
                          <a:effectLst/>
                          <a:latin typeface="+mn-lt"/>
                        </a:rPr>
                        <a:t>   although I would like to have one.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   Other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89957650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ADVISING AND MENTORING Cont.</a:t>
            </a:r>
          </a:p>
        </p:txBody>
      </p:sp>
    </p:spTree>
    <p:extLst>
      <p:ext uri="{BB962C8B-B14F-4D97-AF65-F5344CB8AC3E}">
        <p14:creationId xmlns:p14="http://schemas.microsoft.com/office/powerpoint/2010/main" val="143425257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423150" cy="457200"/>
          </a:xfrm>
        </p:spPr>
        <p:txBody>
          <a:bodyPr/>
          <a:lstStyle/>
          <a:p>
            <a:r>
              <a:rPr lang="en-US" dirty="0">
                <a:latin typeface="Arial" charset="0"/>
              </a:rPr>
              <a:t>Evaluating the Graduate Student Experience – All Students</a:t>
            </a:r>
          </a:p>
        </p:txBody>
      </p:sp>
      <p:graphicFrame>
        <p:nvGraphicFramePr>
          <p:cNvPr id="7" name="Chart 6" descr="Bar graph on evaluating the grad student experience -  advising and mentoring. Generally, the students rated the helpfulness of advice/aid from advisor as helpful/timely, with the lowest rated factors being advice on preparation for qualifying exams, guidance on professional career options, and course selection. "/>
          <p:cNvGraphicFramePr/>
          <p:nvPr>
            <p:extLst>
              <p:ext uri="{D42A27DB-BD31-4B8C-83A1-F6EECF244321}">
                <p14:modId xmlns:p14="http://schemas.microsoft.com/office/powerpoint/2010/main" val="933000879"/>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a:extLst>
              <a:ext uri="{FF2B5EF4-FFF2-40B4-BE49-F238E27FC236}">
                <a16:creationId xmlns:a16="http://schemas.microsoft.com/office/drawing/2014/main" id="{025558E9-1311-374E-BABE-B1E962A735B1}"/>
              </a:ext>
            </a:extLst>
          </p:cNvPr>
          <p:cNvSpPr txBox="1">
            <a:spLocks noChangeArrowheads="1"/>
          </p:cNvSpPr>
          <p:nvPr/>
        </p:nvSpPr>
        <p:spPr bwMode="auto">
          <a:xfrm>
            <a:off x="19050" y="6121361"/>
            <a:ext cx="8645525"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helpfulness of the advice and assistance you have received from your current, principal thesis / guided project advisor in the following areas.</a:t>
            </a:r>
            <a:br>
              <a:rPr lang="en-US" sz="800" dirty="0"/>
            </a:br>
            <a:r>
              <a:rPr lang="en-US" sz="800" dirty="0"/>
              <a:t>	1=Not All Helpful, 10=Extremely Helpful</a:t>
            </a:r>
            <a:br>
              <a:rPr lang="en-US" sz="800" dirty="0"/>
            </a:br>
            <a:r>
              <a:rPr lang="en-US" sz="800" dirty="0"/>
              <a:t>Q.	How timely has the advice and assistance been that you have received from your current, principal thesis / guided project advisor? 1=Not Timely At All, 10=Extremely Timely</a:t>
            </a:r>
            <a:br>
              <a:rPr lang="en-US" sz="800" dirty="0"/>
            </a:br>
            <a:r>
              <a:rPr lang="en-US" sz="800" dirty="0"/>
              <a:t>	NOTE:  AMONG PH.D AND MASTER’S (THESIS/GUIDED PROJECT) WHO STATE THEY HAVE A PRIMARY MENTOR.</a:t>
            </a:r>
          </a:p>
        </p:txBody>
      </p:sp>
    </p:spTree>
    <p:extLst>
      <p:ext uri="{BB962C8B-B14F-4D97-AF65-F5344CB8AC3E}">
        <p14:creationId xmlns:p14="http://schemas.microsoft.com/office/powerpoint/2010/main" val="380732514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Evaluating the Graduate Student Experience – Advising and Mentoring</a:t>
            </a:r>
          </a:p>
        </p:txBody>
      </p:sp>
      <p:graphicFrame>
        <p:nvGraphicFramePr>
          <p:cNvPr id="5" name="Table 4">
            <a:extLst>
              <a:ext uri="{FF2B5EF4-FFF2-40B4-BE49-F238E27FC236}">
                <a16:creationId xmlns:a16="http://schemas.microsoft.com/office/drawing/2014/main" id="{5CAFFAA4-BD86-464E-A39B-5354BB83F0CD}"/>
              </a:ext>
            </a:extLst>
          </p:cNvPr>
          <p:cNvGraphicFramePr>
            <a:graphicFrameLocks noGrp="1"/>
          </p:cNvGraphicFramePr>
          <p:nvPr>
            <p:extLst>
              <p:ext uri="{D42A27DB-BD31-4B8C-83A1-F6EECF244321}">
                <p14:modId xmlns:p14="http://schemas.microsoft.com/office/powerpoint/2010/main" val="3372228519"/>
              </p:ext>
            </p:extLst>
          </p:nvPr>
        </p:nvGraphicFramePr>
        <p:xfrm>
          <a:off x="241299" y="1397000"/>
          <a:ext cx="8686800" cy="462788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805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Selection of a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Advice on research for my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Assistance with thesis / guided project topic proposal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Advice on writing and reviewing publications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Advice on writing and revising the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Feedback on my progress and next steps on my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Guidance on career options in academia</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Mentoring on navigating the systems and culture of graduate education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840">
                <a:tc>
                  <a:txBody>
                    <a:bodyPr/>
                    <a:lstStyle/>
                    <a:p>
                      <a:pPr algn="l" fontAlgn="b"/>
                      <a:r>
                        <a:rPr lang="en-US" sz="1000" b="0" i="0" u="none" strike="noStrike" dirty="0">
                          <a:solidFill>
                            <a:srgbClr val="000000"/>
                          </a:solidFill>
                          <a:effectLst/>
                          <a:latin typeface="+mn-lt"/>
                        </a:rPr>
                        <a:t>Course selection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63128773"/>
                  </a:ext>
                </a:extLst>
              </a:tr>
              <a:tr h="370840">
                <a:tc>
                  <a:txBody>
                    <a:bodyPr/>
                    <a:lstStyle/>
                    <a:p>
                      <a:pPr algn="l" fontAlgn="b"/>
                      <a:r>
                        <a:rPr lang="en-US" sz="1000" b="0" i="0" u="none" strike="noStrike" dirty="0">
                          <a:solidFill>
                            <a:srgbClr val="000000"/>
                          </a:solidFill>
                          <a:effectLst/>
                          <a:latin typeface="+mn-lt"/>
                        </a:rPr>
                        <a:t>Guidance on non-academic or other professional career options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5293717"/>
                  </a:ext>
                </a:extLst>
              </a:tr>
              <a:tr h="370840">
                <a:tc>
                  <a:txBody>
                    <a:bodyPr/>
                    <a:lstStyle/>
                    <a:p>
                      <a:pPr algn="l" fontAlgn="b"/>
                      <a:r>
                        <a:rPr lang="en-US" sz="1000" b="0" i="0" u="none" strike="noStrike" dirty="0">
                          <a:solidFill>
                            <a:srgbClr val="000000"/>
                          </a:solidFill>
                          <a:effectLst/>
                          <a:latin typeface="+mn-lt"/>
                        </a:rPr>
                        <a:t>Preparation for qualifying exams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4735533"/>
                  </a:ext>
                </a:extLst>
              </a:tr>
            </a:tbl>
          </a:graphicData>
        </a:graphic>
      </p:graphicFrame>
      <p:sp>
        <p:nvSpPr>
          <p:cNvPr id="6" name="Text Box 7">
            <a:extLst>
              <a:ext uri="{FF2B5EF4-FFF2-40B4-BE49-F238E27FC236}">
                <a16:creationId xmlns:a16="http://schemas.microsoft.com/office/drawing/2014/main" id="{239571D3-0268-6E43-869E-62CE7EED01A5}"/>
              </a:ext>
            </a:extLst>
          </p:cNvPr>
          <p:cNvSpPr txBox="1">
            <a:spLocks noChangeArrowheads="1"/>
          </p:cNvSpPr>
          <p:nvPr/>
        </p:nvSpPr>
        <p:spPr bwMode="auto">
          <a:xfrm>
            <a:off x="19050" y="6121361"/>
            <a:ext cx="8645525"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helpfulness of the advice and assistance you have received from your current, principal thesis / guided project advisor in the following areas.</a:t>
            </a:r>
            <a:br>
              <a:rPr lang="en-US" sz="800" dirty="0"/>
            </a:br>
            <a:r>
              <a:rPr lang="en-US" sz="800" dirty="0"/>
              <a:t>	1=Not All Helpful, 10=Extremely Helpful</a:t>
            </a:r>
            <a:br>
              <a:rPr lang="en-US" sz="800" dirty="0"/>
            </a:br>
            <a:r>
              <a:rPr lang="en-US" sz="800" dirty="0"/>
              <a:t>Q.	How timely has the advice and assistance been that you have received from your current, principal thesis / guided project advisor? 1=Not Timely At All, 10=Extremely Timely</a:t>
            </a:r>
            <a:br>
              <a:rPr lang="en-US" sz="800" dirty="0"/>
            </a:br>
            <a:r>
              <a:rPr lang="en-US" sz="800" dirty="0"/>
              <a:t>	NOTE:  AMONG PH.D AND MASTER’S (THESIS/GUIDED PROJECT) WHO STATE THEY HAVE A PRIMARY MENTOR.</a:t>
            </a:r>
          </a:p>
        </p:txBody>
      </p:sp>
    </p:spTree>
    <p:extLst>
      <p:ext uri="{BB962C8B-B14F-4D97-AF65-F5344CB8AC3E}">
        <p14:creationId xmlns:p14="http://schemas.microsoft.com/office/powerpoint/2010/main" val="279002187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49" y="434975"/>
            <a:ext cx="8124825" cy="457200"/>
          </a:xfrm>
        </p:spPr>
        <p:txBody>
          <a:bodyPr/>
          <a:lstStyle/>
          <a:p>
            <a:r>
              <a:rPr lang="en-US" sz="1600" dirty="0">
                <a:latin typeface="Arial" charset="0"/>
              </a:rPr>
              <a:t>Evaluating the Graduate Student Experience – Advising and Mentoring – Master’s</a:t>
            </a:r>
          </a:p>
        </p:txBody>
      </p:sp>
      <p:sp>
        <p:nvSpPr>
          <p:cNvPr id="6" name="Text Box 7">
            <a:extLst>
              <a:ext uri="{FF2B5EF4-FFF2-40B4-BE49-F238E27FC236}">
                <a16:creationId xmlns:a16="http://schemas.microsoft.com/office/drawing/2014/main" id="{239571D3-0268-6E43-869E-62CE7EED01A5}"/>
              </a:ext>
            </a:extLst>
          </p:cNvPr>
          <p:cNvSpPr txBox="1">
            <a:spLocks noChangeArrowheads="1"/>
          </p:cNvSpPr>
          <p:nvPr/>
        </p:nvSpPr>
        <p:spPr bwMode="auto">
          <a:xfrm>
            <a:off x="19050" y="6121361"/>
            <a:ext cx="8645525"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helpfulness of the advice and assistance you have received from your current, principal thesis / guided project advisor in the following areas.</a:t>
            </a:r>
            <a:br>
              <a:rPr lang="en-US" sz="800" dirty="0"/>
            </a:br>
            <a:r>
              <a:rPr lang="en-US" sz="800" dirty="0"/>
              <a:t>	1=Not All Helpful, 10=Extremely Helpful</a:t>
            </a:r>
            <a:br>
              <a:rPr lang="en-US" sz="800" dirty="0"/>
            </a:br>
            <a:r>
              <a:rPr lang="en-US" sz="800" dirty="0"/>
              <a:t>Q.	How timely has the advice and assistance been that you have received from your current, principal thesis / guided project advisor? 1=Not Timely At All, 10=Extremely Timely</a:t>
            </a:r>
            <a:br>
              <a:rPr lang="en-US" sz="800" dirty="0"/>
            </a:br>
            <a:r>
              <a:rPr lang="en-US" sz="800" dirty="0"/>
              <a:t>	NOTE:  AMONG MASTER’S (THESIS/GUIDED PROJECT) WHO STATE THEY HAVE A PRIMARY MENTOR.</a:t>
            </a:r>
          </a:p>
        </p:txBody>
      </p:sp>
      <p:graphicFrame>
        <p:nvGraphicFramePr>
          <p:cNvPr id="7" name="Table 6">
            <a:extLst>
              <a:ext uri="{FF2B5EF4-FFF2-40B4-BE49-F238E27FC236}">
                <a16:creationId xmlns:a16="http://schemas.microsoft.com/office/drawing/2014/main" id="{BB59A46D-3DAC-7246-BDDD-CDF8BEB75205}"/>
              </a:ext>
            </a:extLst>
          </p:cNvPr>
          <p:cNvGraphicFramePr>
            <a:graphicFrameLocks noGrp="1"/>
          </p:cNvGraphicFramePr>
          <p:nvPr>
            <p:extLst>
              <p:ext uri="{D42A27DB-BD31-4B8C-83A1-F6EECF244321}">
                <p14:modId xmlns:p14="http://schemas.microsoft.com/office/powerpoint/2010/main" val="1098827287"/>
              </p:ext>
            </p:extLst>
          </p:nvPr>
        </p:nvGraphicFramePr>
        <p:xfrm>
          <a:off x="93132" y="1397000"/>
          <a:ext cx="8961120" cy="438912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Selection of a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Advice on research for my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Assistance with thesis / guided project topic proposal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r>
                        <a:rPr lang="en-US" sz="1000" b="0" i="0" u="none" strike="noStrike" dirty="0">
                          <a:solidFill>
                            <a:srgbClr val="000000"/>
                          </a:solidFill>
                          <a:effectLst/>
                          <a:latin typeface="+mn-lt"/>
                        </a:rPr>
                        <a:t>Advice on writing and reviewing publications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0">
                <a:tc>
                  <a:txBody>
                    <a:bodyPr/>
                    <a:lstStyle/>
                    <a:p>
                      <a:pPr algn="l" fontAlgn="b"/>
                      <a:r>
                        <a:rPr lang="en-US" sz="1000" b="0" i="0" u="none" strike="noStrike" dirty="0">
                          <a:solidFill>
                            <a:srgbClr val="000000"/>
                          </a:solidFill>
                          <a:effectLst/>
                          <a:latin typeface="+mn-lt"/>
                        </a:rPr>
                        <a:t>Advice on writing and revising the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0">
                <a:tc>
                  <a:txBody>
                    <a:bodyPr/>
                    <a:lstStyle/>
                    <a:p>
                      <a:pPr algn="l" fontAlgn="b"/>
                      <a:r>
                        <a:rPr lang="en-US" sz="1000" b="0" i="0" u="none" strike="noStrike" dirty="0">
                          <a:solidFill>
                            <a:srgbClr val="000000"/>
                          </a:solidFill>
                          <a:effectLst/>
                          <a:latin typeface="+mn-lt"/>
                        </a:rPr>
                        <a:t>Feedback on my progress and next steps on my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19757964"/>
                  </a:ext>
                </a:extLst>
              </a:tr>
              <a:tr h="0">
                <a:tc>
                  <a:txBody>
                    <a:bodyPr/>
                    <a:lstStyle/>
                    <a:p>
                      <a:pPr algn="l" fontAlgn="b"/>
                      <a:r>
                        <a:rPr lang="en-US" sz="1000" b="0" i="0" u="none" strike="noStrike" dirty="0">
                          <a:solidFill>
                            <a:srgbClr val="000000"/>
                          </a:solidFill>
                          <a:effectLst/>
                          <a:latin typeface="+mn-lt"/>
                        </a:rPr>
                        <a:t>Guidance on career options in academia</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27146150"/>
                  </a:ext>
                </a:extLst>
              </a:tr>
              <a:tr h="0">
                <a:tc>
                  <a:txBody>
                    <a:bodyPr/>
                    <a:lstStyle/>
                    <a:p>
                      <a:pPr algn="l" fontAlgn="b"/>
                      <a:r>
                        <a:rPr lang="en-US" sz="1000" b="0" i="0" u="none" strike="noStrike" dirty="0">
                          <a:solidFill>
                            <a:srgbClr val="000000"/>
                          </a:solidFill>
                          <a:effectLst/>
                          <a:latin typeface="+mn-lt"/>
                        </a:rPr>
                        <a:t>Mentoring on navigating the systems and culture of graduate education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68821195"/>
                  </a:ext>
                </a:extLst>
              </a:tr>
              <a:tr h="0">
                <a:tc>
                  <a:txBody>
                    <a:bodyPr/>
                    <a:lstStyle/>
                    <a:p>
                      <a:pPr algn="l" fontAlgn="b"/>
                      <a:r>
                        <a:rPr lang="en-US" sz="1000" b="0" i="0" u="none" strike="noStrike" dirty="0">
                          <a:solidFill>
                            <a:srgbClr val="000000"/>
                          </a:solidFill>
                          <a:effectLst/>
                          <a:latin typeface="+mn-lt"/>
                        </a:rPr>
                        <a:t>Course selection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7025481"/>
                  </a:ext>
                </a:extLst>
              </a:tr>
              <a:tr h="0">
                <a:tc>
                  <a:txBody>
                    <a:bodyPr/>
                    <a:lstStyle/>
                    <a:p>
                      <a:pPr algn="l" fontAlgn="b"/>
                      <a:r>
                        <a:rPr lang="en-US" sz="1000" b="0" i="0" u="none" strike="noStrike" dirty="0">
                          <a:solidFill>
                            <a:srgbClr val="000000"/>
                          </a:solidFill>
                          <a:effectLst/>
                          <a:latin typeface="+mn-lt"/>
                        </a:rPr>
                        <a:t>Guidance on non-academic or other professional career options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881044"/>
                  </a:ext>
                </a:extLst>
              </a:tr>
              <a:tr h="0">
                <a:tc>
                  <a:txBody>
                    <a:bodyPr/>
                    <a:lstStyle/>
                    <a:p>
                      <a:pPr algn="l" fontAlgn="b"/>
                      <a:r>
                        <a:rPr lang="en-US" sz="1000" b="0" i="0" u="none" strike="noStrike" dirty="0">
                          <a:solidFill>
                            <a:srgbClr val="000000"/>
                          </a:solidFill>
                          <a:effectLst/>
                          <a:latin typeface="+mn-lt"/>
                        </a:rPr>
                        <a:t>Preparation for qualifying exams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77662364"/>
                  </a:ext>
                </a:extLst>
              </a:tr>
            </a:tbl>
          </a:graphicData>
        </a:graphic>
      </p:graphicFrame>
    </p:spTree>
    <p:extLst>
      <p:ext uri="{BB962C8B-B14F-4D97-AF65-F5344CB8AC3E}">
        <p14:creationId xmlns:p14="http://schemas.microsoft.com/office/powerpoint/2010/main" val="37797169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sz="1600" dirty="0">
                <a:latin typeface="Arial" charset="0"/>
              </a:rPr>
              <a:t>Evaluating the Graduate Student Experience – Advising and Mentoring – Ph.D</a:t>
            </a:r>
          </a:p>
        </p:txBody>
      </p:sp>
      <p:sp>
        <p:nvSpPr>
          <p:cNvPr id="6" name="Text Box 7">
            <a:extLst>
              <a:ext uri="{FF2B5EF4-FFF2-40B4-BE49-F238E27FC236}">
                <a16:creationId xmlns:a16="http://schemas.microsoft.com/office/drawing/2014/main" id="{239571D3-0268-6E43-869E-62CE7EED01A5}"/>
              </a:ext>
            </a:extLst>
          </p:cNvPr>
          <p:cNvSpPr txBox="1">
            <a:spLocks noChangeArrowheads="1"/>
          </p:cNvSpPr>
          <p:nvPr/>
        </p:nvSpPr>
        <p:spPr bwMode="auto">
          <a:xfrm>
            <a:off x="19050" y="6121361"/>
            <a:ext cx="8645525"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helpfulness of the advice and assistance you have received from your current, principal thesis / guided project advisor in the following areas.</a:t>
            </a:r>
            <a:br>
              <a:rPr lang="en-US" sz="800" dirty="0"/>
            </a:br>
            <a:r>
              <a:rPr lang="en-US" sz="800" dirty="0"/>
              <a:t>	1=Not All Helpful, 10=Extremely Helpful</a:t>
            </a:r>
            <a:br>
              <a:rPr lang="en-US" sz="800" dirty="0"/>
            </a:br>
            <a:r>
              <a:rPr lang="en-US" sz="800" dirty="0"/>
              <a:t>Q.	How timely has the advice and assistance been that you have received from your current, principal thesis / guided project advisor? 1=Not Timely At All, 10=Extremely Timely</a:t>
            </a:r>
            <a:br>
              <a:rPr lang="en-US" sz="800" dirty="0"/>
            </a:br>
            <a:r>
              <a:rPr lang="en-US" sz="800" dirty="0"/>
              <a:t>	NOTE:  AMONG PH.D WHO STATE THEY HAVE A PRIMARY MENTOR.</a:t>
            </a:r>
          </a:p>
        </p:txBody>
      </p:sp>
      <p:graphicFrame>
        <p:nvGraphicFramePr>
          <p:cNvPr id="4" name="Table 3">
            <a:extLst>
              <a:ext uri="{FF2B5EF4-FFF2-40B4-BE49-F238E27FC236}">
                <a16:creationId xmlns:a16="http://schemas.microsoft.com/office/drawing/2014/main" id="{887F161F-9798-B64E-B527-DDAF9BA98659}"/>
              </a:ext>
            </a:extLst>
          </p:cNvPr>
          <p:cNvGraphicFramePr>
            <a:graphicFrameLocks noGrp="1"/>
          </p:cNvGraphicFramePr>
          <p:nvPr>
            <p:extLst>
              <p:ext uri="{D42A27DB-BD31-4B8C-83A1-F6EECF244321}">
                <p14:modId xmlns:p14="http://schemas.microsoft.com/office/powerpoint/2010/main" val="2951842997"/>
              </p:ext>
            </p:extLst>
          </p:nvPr>
        </p:nvGraphicFramePr>
        <p:xfrm>
          <a:off x="118532" y="1399032"/>
          <a:ext cx="8915418" cy="437388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20040">
                <a:tc>
                  <a:txBody>
                    <a:bodyPr/>
                    <a:lstStyle/>
                    <a:p>
                      <a:pPr algn="l" fontAlgn="b"/>
                      <a:r>
                        <a:rPr lang="en-US" sz="1000" b="0" i="0" u="none" strike="noStrike" dirty="0">
                          <a:solidFill>
                            <a:srgbClr val="000000"/>
                          </a:solidFill>
                          <a:effectLst/>
                          <a:latin typeface="+mn-lt"/>
                        </a:rPr>
                        <a:t>Selection of a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20040">
                <a:tc>
                  <a:txBody>
                    <a:bodyPr/>
                    <a:lstStyle/>
                    <a:p>
                      <a:pPr algn="l" fontAlgn="b"/>
                      <a:r>
                        <a:rPr lang="en-US" sz="1000" b="0" i="0" u="none" strike="noStrike" dirty="0">
                          <a:solidFill>
                            <a:srgbClr val="000000"/>
                          </a:solidFill>
                          <a:effectLst/>
                          <a:latin typeface="+mn-lt"/>
                        </a:rPr>
                        <a:t>Advice on research for my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20040">
                <a:tc>
                  <a:txBody>
                    <a:bodyPr/>
                    <a:lstStyle/>
                    <a:p>
                      <a:pPr algn="l" fontAlgn="b"/>
                      <a:r>
                        <a:rPr lang="en-US" sz="1000" b="0" i="0" u="none" strike="noStrike" dirty="0">
                          <a:solidFill>
                            <a:srgbClr val="000000"/>
                          </a:solidFill>
                          <a:effectLst/>
                          <a:latin typeface="+mn-lt"/>
                        </a:rPr>
                        <a:t>Assistance with thesis / guided project topic proposal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20040">
                <a:tc>
                  <a:txBody>
                    <a:bodyPr/>
                    <a:lstStyle/>
                    <a:p>
                      <a:pPr algn="l" fontAlgn="b"/>
                      <a:r>
                        <a:rPr lang="en-US" sz="1000" b="0" i="0" u="none" strike="noStrike" dirty="0">
                          <a:solidFill>
                            <a:srgbClr val="000000"/>
                          </a:solidFill>
                          <a:effectLst/>
                          <a:latin typeface="+mn-lt"/>
                        </a:rPr>
                        <a:t>Advice on writing and reviewing publications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Advice on writing and revising the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Feedback on my progress and next steps on my thesis / guided project topic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20040">
                <a:tc>
                  <a:txBody>
                    <a:bodyPr/>
                    <a:lstStyle/>
                    <a:p>
                      <a:pPr algn="l" fontAlgn="b"/>
                      <a:r>
                        <a:rPr lang="en-US" sz="1000" b="0" i="0" u="none" strike="noStrike" dirty="0">
                          <a:solidFill>
                            <a:srgbClr val="000000"/>
                          </a:solidFill>
                          <a:effectLst/>
                          <a:latin typeface="+mn-lt"/>
                        </a:rPr>
                        <a:t>Guidance on career options in academia</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Mentoring on navigating the systems and culture of graduate education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20040">
                <a:tc>
                  <a:txBody>
                    <a:bodyPr/>
                    <a:lstStyle/>
                    <a:p>
                      <a:pPr algn="l" fontAlgn="b"/>
                      <a:r>
                        <a:rPr lang="en-US" sz="1000" b="0" i="0" u="none" strike="noStrike" dirty="0">
                          <a:solidFill>
                            <a:srgbClr val="000000"/>
                          </a:solidFill>
                          <a:effectLst/>
                          <a:latin typeface="+mn-lt"/>
                        </a:rPr>
                        <a:t>Course selection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4994439"/>
                  </a:ext>
                </a:extLst>
              </a:tr>
              <a:tr h="0">
                <a:tc>
                  <a:txBody>
                    <a:bodyPr/>
                    <a:lstStyle/>
                    <a:p>
                      <a:pPr algn="l" fontAlgn="b"/>
                      <a:r>
                        <a:rPr lang="en-US" sz="1000" b="0" i="0" u="none" strike="noStrike" dirty="0">
                          <a:solidFill>
                            <a:srgbClr val="000000"/>
                          </a:solidFill>
                          <a:effectLst/>
                          <a:latin typeface="+mn-lt"/>
                        </a:rPr>
                        <a:t>Guidance on non-academic or other professional career options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80720073"/>
                  </a:ext>
                </a:extLst>
              </a:tr>
              <a:tr h="320040">
                <a:tc>
                  <a:txBody>
                    <a:bodyPr/>
                    <a:lstStyle/>
                    <a:p>
                      <a:pPr algn="l" fontAlgn="b"/>
                      <a:r>
                        <a:rPr lang="en-US" sz="1000" b="0" i="0" u="none" strike="noStrike" dirty="0">
                          <a:solidFill>
                            <a:srgbClr val="000000"/>
                          </a:solidFill>
                          <a:effectLst/>
                          <a:latin typeface="+mn-lt"/>
                        </a:rPr>
                        <a:t>Preparation for qualifying exams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55535873"/>
                  </a:ext>
                </a:extLst>
              </a:tr>
            </a:tbl>
          </a:graphicData>
        </a:graphic>
      </p:graphicFrame>
    </p:spTree>
    <p:extLst>
      <p:ext uri="{BB962C8B-B14F-4D97-AF65-F5344CB8AC3E}">
        <p14:creationId xmlns:p14="http://schemas.microsoft.com/office/powerpoint/2010/main" val="36758688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3"/>
          <p:cNvSpPr>
            <a:spLocks noGrp="1" noChangeArrowheads="1"/>
          </p:cNvSpPr>
          <p:nvPr>
            <p:ph type="title"/>
          </p:nvPr>
        </p:nvSpPr>
        <p:spPr>
          <a:xfrm>
            <a:off x="552450" y="179294"/>
            <a:ext cx="8096250" cy="725581"/>
          </a:xfrm>
        </p:spPr>
        <p:txBody>
          <a:bodyPr/>
          <a:lstStyle/>
          <a:p>
            <a:r>
              <a:rPr lang="en-US" sz="1400" dirty="0">
                <a:latin typeface="Arial" charset="0"/>
              </a:rPr>
              <a:t>Objectives, Motivation, and Completions of Graduate Student Experience Study</a:t>
            </a:r>
          </a:p>
        </p:txBody>
      </p:sp>
      <p:sp>
        <p:nvSpPr>
          <p:cNvPr id="3" name="TextBox 2"/>
          <p:cNvSpPr txBox="1"/>
          <p:nvPr/>
        </p:nvSpPr>
        <p:spPr>
          <a:xfrm>
            <a:off x="440267" y="1010245"/>
            <a:ext cx="8115300" cy="4616648"/>
          </a:xfrm>
          <a:prstGeom prst="rect">
            <a:avLst/>
          </a:prstGeom>
          <a:noFill/>
        </p:spPr>
        <p:txBody>
          <a:bodyPr wrap="square" rtlCol="0">
            <a:spAutoFit/>
          </a:bodyPr>
          <a:lstStyle/>
          <a:p>
            <a:pPr lvl="0" algn="l"/>
            <a:r>
              <a:rPr lang="en-US" sz="1400" u="sng" dirty="0"/>
              <a:t>Objectives</a:t>
            </a:r>
          </a:p>
          <a:p>
            <a:pPr lvl="0" algn="l"/>
            <a:endParaRPr lang="en-US" sz="1400" u="sng" dirty="0"/>
          </a:p>
          <a:p>
            <a:pPr marL="400050" lvl="1" indent="-171450" algn="l">
              <a:buFont typeface="Arial"/>
              <a:buChar char="•"/>
            </a:pPr>
            <a:r>
              <a:rPr lang="en-US" sz="1400" dirty="0"/>
              <a:t>Increase Grad SGA understanding of the </a:t>
            </a:r>
            <a:r>
              <a:rPr lang="en-US" sz="1400" b="1" dirty="0"/>
              <a:t>priority student experience issues of concern</a:t>
            </a:r>
            <a:r>
              <a:rPr lang="en-US" sz="1400" dirty="0"/>
              <a:t> to graduate students at Georgia Tech, while also identifying strengths of the experience.</a:t>
            </a:r>
          </a:p>
          <a:p>
            <a:pPr marL="400050" lvl="1" indent="-171450" algn="l">
              <a:buFont typeface="Arial"/>
              <a:buChar char="•"/>
            </a:pPr>
            <a:endParaRPr lang="en-US" sz="1400" dirty="0"/>
          </a:p>
          <a:p>
            <a:pPr marL="400050" lvl="1" indent="-171450" algn="l">
              <a:buFont typeface="Arial"/>
              <a:buChar char="•"/>
            </a:pPr>
            <a:r>
              <a:rPr lang="en-US" sz="1400" b="1" dirty="0"/>
              <a:t>Inform prioritization and allocation of resources </a:t>
            </a:r>
            <a:r>
              <a:rPr lang="en-US" sz="1400" dirty="0"/>
              <a:t>to support graduate students by Georgia Tech at all levels (from individual schools to the President’s Cabinet).</a:t>
            </a:r>
          </a:p>
          <a:p>
            <a:pPr marL="400050" lvl="1" indent="-171450" algn="l">
              <a:buFont typeface="Arial"/>
              <a:buChar char="•"/>
            </a:pPr>
            <a:endParaRPr lang="en-US" sz="1400" dirty="0"/>
          </a:p>
          <a:p>
            <a:pPr marL="400050" lvl="1" indent="-171450" algn="l">
              <a:buFont typeface="Arial"/>
              <a:buChar char="•"/>
            </a:pPr>
            <a:r>
              <a:rPr lang="en-US" sz="1400" b="1" dirty="0"/>
              <a:t>Produce clear recommendations that are actionable</a:t>
            </a:r>
            <a:r>
              <a:rPr lang="en-US" sz="1400" dirty="0"/>
              <a:t> in nature for relevant Institute units.</a:t>
            </a:r>
          </a:p>
          <a:p>
            <a:pPr marL="628650" lvl="1" indent="-171450" algn="l">
              <a:buFont typeface="Arial"/>
              <a:buChar char="•"/>
            </a:pPr>
            <a:endParaRPr lang="en-US" sz="1400" dirty="0"/>
          </a:p>
          <a:p>
            <a:pPr lvl="0" algn="l"/>
            <a:r>
              <a:rPr lang="en-US" sz="1400" u="sng" dirty="0"/>
              <a:t>Motivation</a:t>
            </a:r>
          </a:p>
          <a:p>
            <a:pPr lvl="0" algn="l"/>
            <a:endParaRPr lang="en-US" sz="1400" u="sng" dirty="0"/>
          </a:p>
          <a:p>
            <a:pPr marL="400050" lvl="1" indent="-171450" algn="l">
              <a:buFont typeface="Arial"/>
              <a:buChar char="•"/>
            </a:pPr>
            <a:r>
              <a:rPr lang="en-US" sz="1400" dirty="0"/>
              <a:t>Follow-up to inaugural 2016 study (where there had been no previous comprehensive survey of the graduate student experience at Georgia Tech); interested in evaluating student experience since first wave.</a:t>
            </a:r>
          </a:p>
          <a:p>
            <a:pPr marL="400050" lvl="1" indent="-171450" algn="l">
              <a:buFont typeface="Arial"/>
              <a:buChar char="•"/>
            </a:pPr>
            <a:r>
              <a:rPr lang="en-US" sz="1400" dirty="0"/>
              <a:t>Southern Association of Colleges and Schools (SACS) had concerns with our graduate student assessment for which school chairs are responsible.</a:t>
            </a:r>
          </a:p>
          <a:p>
            <a:pPr marL="628650" lvl="1" indent="-171450" algn="l">
              <a:buFont typeface="Arial"/>
              <a:buChar char="•"/>
            </a:pPr>
            <a:endParaRPr lang="en-US" sz="1400" dirty="0"/>
          </a:p>
          <a:p>
            <a:pPr algn="l"/>
            <a:r>
              <a:rPr lang="en-US" sz="1400" u="sng" dirty="0"/>
              <a:t>Completions</a:t>
            </a:r>
          </a:p>
          <a:p>
            <a:pPr algn="l"/>
            <a:endParaRPr lang="en-US" sz="1400" u="sng" dirty="0"/>
          </a:p>
          <a:p>
            <a:pPr marL="400050" lvl="1" indent="-171450" algn="l">
              <a:buFont typeface="Arial"/>
              <a:buChar char="•"/>
            </a:pPr>
            <a:r>
              <a:rPr lang="en-US" sz="1400" dirty="0"/>
              <a:t>1,789 graduate students fully completed the survey.</a:t>
            </a:r>
          </a:p>
        </p:txBody>
      </p:sp>
    </p:spTree>
    <p:extLst>
      <p:ext uri="{BB962C8B-B14F-4D97-AF65-F5344CB8AC3E}">
        <p14:creationId xmlns:p14="http://schemas.microsoft.com/office/powerpoint/2010/main" val="260439349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ADVISING AND MENTORING</a:t>
            </a:r>
          </a:p>
        </p:txBody>
      </p:sp>
    </p:spTree>
    <p:extLst>
      <p:ext uri="{BB962C8B-B14F-4D97-AF65-F5344CB8AC3E}">
        <p14:creationId xmlns:p14="http://schemas.microsoft.com/office/powerpoint/2010/main" val="17130755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308850" cy="457200"/>
          </a:xfrm>
        </p:spPr>
        <p:txBody>
          <a:bodyPr/>
          <a:lstStyle/>
          <a:p>
            <a:r>
              <a:rPr lang="en-US" dirty="0">
                <a:latin typeface="Arial" charset="0"/>
              </a:rPr>
              <a:t>Evaluating the Graduate Student Experience – All Students</a:t>
            </a:r>
          </a:p>
        </p:txBody>
      </p:sp>
      <p:sp>
        <p:nvSpPr>
          <p:cNvPr id="14341" name="Text Box 7"/>
          <p:cNvSpPr txBox="1">
            <a:spLocks noChangeArrowheads="1"/>
          </p:cNvSpPr>
          <p:nvPr/>
        </p:nvSpPr>
        <p:spPr bwMode="auto">
          <a:xfrm>
            <a:off x="19050" y="6366933"/>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about your relationship with your current, principal thesis / guided project advisor.</a:t>
            </a:r>
            <a:br>
              <a:rPr lang="en-US" sz="800" dirty="0"/>
            </a:br>
            <a:r>
              <a:rPr lang="en-US" sz="800" dirty="0"/>
              <a:t>	1=Strongly Disagree, 10=Strongly Agree. NOTE:  AMONG PH.D AND MASTER’S (THESIS/GUIDED PROJECT) </a:t>
            </a:r>
          </a:p>
        </p:txBody>
      </p:sp>
      <p:graphicFrame>
        <p:nvGraphicFramePr>
          <p:cNvPr id="7" name="Chart 6" descr="Bar graph on evaluating the grad student experience -  advising and mentoring. The majority of students rated the relationship with their mentor as great/excellent, with the lowest rated factor being awareness of where to get help for addressing difficulties in advisor relationships. "/>
          <p:cNvGraphicFramePr/>
          <p:nvPr>
            <p:extLst>
              <p:ext uri="{D42A27DB-BD31-4B8C-83A1-F6EECF244321}">
                <p14:modId xmlns:p14="http://schemas.microsoft.com/office/powerpoint/2010/main" val="2087317717"/>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84558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Evaluating the Graduate Student Experience – Advising and Mentoring </a:t>
            </a:r>
          </a:p>
        </p:txBody>
      </p:sp>
      <p:sp>
        <p:nvSpPr>
          <p:cNvPr id="5" name="Text Box 7"/>
          <p:cNvSpPr txBox="1">
            <a:spLocks noChangeArrowheads="1"/>
          </p:cNvSpPr>
          <p:nvPr/>
        </p:nvSpPr>
        <p:spPr bwMode="auto">
          <a:xfrm>
            <a:off x="19050" y="6366933"/>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about your relationship with your current, principal thesis / guided project advisor.</a:t>
            </a:r>
            <a:br>
              <a:rPr lang="en-US" sz="800" dirty="0"/>
            </a:br>
            <a:r>
              <a:rPr lang="en-US" sz="800" dirty="0"/>
              <a:t>	1=Strongly Disagree, 10=Strongly Agree. NOTE:  AMONG PH.D AND MASTER’S (THESIS/GUIDED PROJECT) </a:t>
            </a:r>
          </a:p>
        </p:txBody>
      </p:sp>
      <p:graphicFrame>
        <p:nvGraphicFramePr>
          <p:cNvPr id="6" name="Table 5">
            <a:extLst>
              <a:ext uri="{FF2B5EF4-FFF2-40B4-BE49-F238E27FC236}">
                <a16:creationId xmlns:a16="http://schemas.microsoft.com/office/drawing/2014/main" id="{98700F8B-C0B3-9149-8002-BD546E093E6D}"/>
              </a:ext>
            </a:extLst>
          </p:cNvPr>
          <p:cNvGraphicFramePr>
            <a:graphicFrameLocks noGrp="1"/>
          </p:cNvGraphicFramePr>
          <p:nvPr>
            <p:extLst>
              <p:ext uri="{D42A27DB-BD31-4B8C-83A1-F6EECF244321}">
                <p14:modId xmlns:p14="http://schemas.microsoft.com/office/powerpoint/2010/main" val="3443968460"/>
              </p:ext>
            </p:extLst>
          </p:nvPr>
        </p:nvGraphicFramePr>
        <p:xfrm>
          <a:off x="241299" y="1397000"/>
          <a:ext cx="8686800" cy="420624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805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algn="l" fontAlgn="b"/>
                      <a:r>
                        <a:rPr lang="en-US" sz="1000" b="0" i="0" u="none" strike="noStrike" dirty="0">
                          <a:solidFill>
                            <a:srgbClr val="000000"/>
                          </a:solidFill>
                          <a:effectLst/>
                          <a:latin typeface="+mn-lt"/>
                        </a:rPr>
                        <a:t>My thesis / guided project advisor treats me in a professional and respectful manner.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57200">
                <a:tc>
                  <a:txBody>
                    <a:bodyPr/>
                    <a:lstStyle/>
                    <a:p>
                      <a:pPr algn="l" fontAlgn="b"/>
                      <a:r>
                        <a:rPr lang="en-US" sz="1000" b="0" i="0" u="none" strike="noStrike" dirty="0">
                          <a:solidFill>
                            <a:srgbClr val="000000"/>
                          </a:solidFill>
                          <a:effectLst/>
                          <a:latin typeface="+mn-lt"/>
                        </a:rPr>
                        <a:t>I experience my faculty-student relationship as respectful and non exploitative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57200">
                <a:tc>
                  <a:txBody>
                    <a:bodyPr/>
                    <a:lstStyle/>
                    <a:p>
                      <a:pPr algn="l" fontAlgn="b"/>
                      <a:r>
                        <a:rPr lang="en-US" sz="1000" b="0" i="0" u="none" strike="noStrike" dirty="0">
                          <a:solidFill>
                            <a:srgbClr val="000000"/>
                          </a:solidFill>
                          <a:effectLst/>
                          <a:latin typeface="+mn-lt"/>
                        </a:rPr>
                        <a:t>I feel comfortable sharing my professional goals with my thesis / guided project advisor.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57200">
                <a:tc>
                  <a:txBody>
                    <a:bodyPr/>
                    <a:lstStyle/>
                    <a:p>
                      <a:pPr algn="l" fontAlgn="b"/>
                      <a:r>
                        <a:rPr lang="en-US" sz="1000" b="0" i="0" u="none" strike="noStrike" dirty="0">
                          <a:solidFill>
                            <a:srgbClr val="000000"/>
                          </a:solidFill>
                          <a:effectLst/>
                          <a:latin typeface="+mn-lt"/>
                        </a:rPr>
                        <a:t>My thesis/guided project adviser demonstrates concern for my personal well-being.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57200">
                <a:tc>
                  <a:txBody>
                    <a:bodyPr/>
                    <a:lstStyle/>
                    <a:p>
                      <a:pPr algn="l" fontAlgn="b"/>
                      <a:r>
                        <a:rPr lang="en-US" sz="1000" b="0" i="0" u="none" strike="noStrike" dirty="0">
                          <a:solidFill>
                            <a:srgbClr val="000000"/>
                          </a:solidFill>
                          <a:effectLst/>
                          <a:latin typeface="+mn-lt"/>
                        </a:rPr>
                        <a:t>I am satisfied with the degree of access/interaction I have with my thesis / guided project advisor.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57200">
                <a:tc>
                  <a:txBody>
                    <a:bodyPr/>
                    <a:lstStyle/>
                    <a:p>
                      <a:pPr algn="l" fontAlgn="b"/>
                      <a:r>
                        <a:rPr lang="en-US" sz="1000" b="0" i="0" u="none" strike="noStrike" dirty="0">
                          <a:solidFill>
                            <a:srgbClr val="000000"/>
                          </a:solidFill>
                          <a:effectLst/>
                          <a:latin typeface="+mn-lt"/>
                        </a:rPr>
                        <a:t>My thesis / guided project advisor provides clear expectations.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57200">
                <a:tc>
                  <a:txBody>
                    <a:bodyPr/>
                    <a:lstStyle/>
                    <a:p>
                      <a:pPr algn="l" fontAlgn="b"/>
                      <a:r>
                        <a:rPr lang="en-US" sz="1000" b="0" i="0" u="none" strike="noStrike" dirty="0">
                          <a:solidFill>
                            <a:srgbClr val="000000"/>
                          </a:solidFill>
                          <a:effectLst/>
                          <a:latin typeface="+mn-lt"/>
                        </a:rPr>
                        <a:t>I feel comfortable speaking to my thesis/guided project advisor about personal issues that may be effecting my academic or work performance.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57200">
                <a:tc>
                  <a:txBody>
                    <a:bodyPr/>
                    <a:lstStyle/>
                    <a:p>
                      <a:pPr algn="l" fontAlgn="b"/>
                      <a:r>
                        <a:rPr lang="en-US" sz="1000" b="0" i="0" u="none" strike="noStrike" dirty="0">
                          <a:solidFill>
                            <a:srgbClr val="000000"/>
                          </a:solidFill>
                          <a:effectLst/>
                          <a:latin typeface="+mn-lt"/>
                        </a:rPr>
                        <a:t>I know where graduate students can go to get help with addressing any difficulties in advisor relationships.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38923446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08950" cy="457200"/>
          </a:xfrm>
        </p:spPr>
        <p:txBody>
          <a:bodyPr/>
          <a:lstStyle/>
          <a:p>
            <a:r>
              <a:rPr lang="en-US" sz="1600" dirty="0">
                <a:latin typeface="Arial" charset="0"/>
              </a:rPr>
              <a:t>Evaluating the Graduate Student Experience – Advising and Mentoring – Master’s</a:t>
            </a:r>
          </a:p>
        </p:txBody>
      </p:sp>
      <p:sp>
        <p:nvSpPr>
          <p:cNvPr id="5" name="Text Box 7"/>
          <p:cNvSpPr txBox="1">
            <a:spLocks noChangeArrowheads="1"/>
          </p:cNvSpPr>
          <p:nvPr/>
        </p:nvSpPr>
        <p:spPr bwMode="auto">
          <a:xfrm>
            <a:off x="19050" y="634361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about your relationship with your current, principal thesis / guided project advisor.</a:t>
            </a:r>
            <a:br>
              <a:rPr lang="en-US" sz="800" dirty="0"/>
            </a:br>
            <a:r>
              <a:rPr lang="en-US" sz="800" dirty="0"/>
              <a:t>	1=Strongly Disagree, 10=Strongly Agree  NOTE:  AMONG MASTER’S (THESIS/GUIDED PROJECT) WHO STATE THEY HAVE A PRIMARY MENTOR.</a:t>
            </a:r>
          </a:p>
        </p:txBody>
      </p:sp>
      <p:graphicFrame>
        <p:nvGraphicFramePr>
          <p:cNvPr id="6" name="Table 5">
            <a:extLst>
              <a:ext uri="{FF2B5EF4-FFF2-40B4-BE49-F238E27FC236}">
                <a16:creationId xmlns:a16="http://schemas.microsoft.com/office/drawing/2014/main" id="{9DB86CA7-03F2-5545-9DE6-6A39504839F5}"/>
              </a:ext>
            </a:extLst>
          </p:cNvPr>
          <p:cNvGraphicFramePr>
            <a:graphicFrameLocks noGrp="1"/>
          </p:cNvGraphicFramePr>
          <p:nvPr>
            <p:extLst>
              <p:ext uri="{D42A27DB-BD31-4B8C-83A1-F6EECF244321}">
                <p14:modId xmlns:p14="http://schemas.microsoft.com/office/powerpoint/2010/main" val="3978700006"/>
              </p:ext>
            </p:extLst>
          </p:nvPr>
        </p:nvGraphicFramePr>
        <p:xfrm>
          <a:off x="93132" y="1397000"/>
          <a:ext cx="8961120" cy="472440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My thesis / guided project advisor treats me in a professional and respectful manner.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I experience my faculty-student relationship as respectful and non exploitative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I feel comfortable sharing my professional goals with my thesis / guided project advisor.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r>
                        <a:rPr lang="en-US" sz="1000" b="0" i="0" u="none" strike="noStrike" dirty="0">
                          <a:solidFill>
                            <a:srgbClr val="000000"/>
                          </a:solidFill>
                          <a:effectLst/>
                          <a:latin typeface="+mn-lt"/>
                        </a:rPr>
                        <a:t>My thesis/guided project adviser demonstrates concern for my personal well-being.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0">
                <a:tc>
                  <a:txBody>
                    <a:bodyPr/>
                    <a:lstStyle/>
                    <a:p>
                      <a:pPr algn="l" fontAlgn="b"/>
                      <a:r>
                        <a:rPr lang="en-US" sz="1000" b="0" i="0" u="none" strike="noStrike" dirty="0">
                          <a:solidFill>
                            <a:srgbClr val="000000"/>
                          </a:solidFill>
                          <a:effectLst/>
                          <a:latin typeface="+mn-lt"/>
                        </a:rPr>
                        <a:t>I am satisfied with the degree of access/interaction I have with my thesis / guided project advisor.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0">
                <a:tc>
                  <a:txBody>
                    <a:bodyPr/>
                    <a:lstStyle/>
                    <a:p>
                      <a:pPr algn="l" fontAlgn="b"/>
                      <a:r>
                        <a:rPr lang="en-US" sz="1000" b="0" i="0" u="none" strike="noStrike" dirty="0">
                          <a:solidFill>
                            <a:srgbClr val="000000"/>
                          </a:solidFill>
                          <a:effectLst/>
                          <a:latin typeface="+mn-lt"/>
                        </a:rPr>
                        <a:t>My thesis / guided project advisor provides clear expectations.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19757964"/>
                  </a:ext>
                </a:extLst>
              </a:tr>
              <a:tr h="0">
                <a:tc>
                  <a:txBody>
                    <a:bodyPr/>
                    <a:lstStyle/>
                    <a:p>
                      <a:pPr algn="l" fontAlgn="b"/>
                      <a:r>
                        <a:rPr lang="en-US" sz="1000" b="0" i="0" u="none" strike="noStrike" dirty="0">
                          <a:solidFill>
                            <a:srgbClr val="000000"/>
                          </a:solidFill>
                          <a:effectLst/>
                          <a:latin typeface="+mn-lt"/>
                        </a:rPr>
                        <a:t>I feel comfortable speaking to my thesis/guided project advisor about personal issues that may be effecting my academic or work performance.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27146150"/>
                  </a:ext>
                </a:extLst>
              </a:tr>
              <a:tr h="0">
                <a:tc>
                  <a:txBody>
                    <a:bodyPr/>
                    <a:lstStyle/>
                    <a:p>
                      <a:pPr algn="l" fontAlgn="b"/>
                      <a:r>
                        <a:rPr lang="en-US" sz="1000" b="0" i="0" u="none" strike="noStrike" dirty="0">
                          <a:solidFill>
                            <a:srgbClr val="000000"/>
                          </a:solidFill>
                          <a:effectLst/>
                          <a:latin typeface="+mn-lt"/>
                        </a:rPr>
                        <a:t>I know where graduate students can go to get help with addressing any difficulties in advisor relationships.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68821195"/>
                  </a:ext>
                </a:extLst>
              </a:tr>
            </a:tbl>
          </a:graphicData>
        </a:graphic>
      </p:graphicFrame>
    </p:spTree>
    <p:extLst>
      <p:ext uri="{BB962C8B-B14F-4D97-AF65-F5344CB8AC3E}">
        <p14:creationId xmlns:p14="http://schemas.microsoft.com/office/powerpoint/2010/main" val="288948327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08950" cy="457200"/>
          </a:xfrm>
        </p:spPr>
        <p:txBody>
          <a:bodyPr/>
          <a:lstStyle/>
          <a:p>
            <a:r>
              <a:rPr lang="en-US" sz="1600" dirty="0">
                <a:latin typeface="Arial" charset="0"/>
              </a:rPr>
              <a:t>Evaluating the Graduate Student Experience – Advising and Mentoring - Ph.D</a:t>
            </a:r>
          </a:p>
        </p:txBody>
      </p:sp>
      <p:sp>
        <p:nvSpPr>
          <p:cNvPr id="6" name="Text Box 7"/>
          <p:cNvSpPr txBox="1">
            <a:spLocks noChangeArrowheads="1"/>
          </p:cNvSpPr>
          <p:nvPr/>
        </p:nvSpPr>
        <p:spPr bwMode="auto">
          <a:xfrm>
            <a:off x="19050" y="634361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your level of agreement with the following statements about your relationship with your current, principal thesis / guided project advisor.</a:t>
            </a:r>
            <a:br>
              <a:rPr lang="en-US" sz="800" dirty="0"/>
            </a:br>
            <a:r>
              <a:rPr lang="en-US" sz="800" dirty="0"/>
              <a:t>	1=Strongly Disagree, 10=Strongly Agree</a:t>
            </a:r>
          </a:p>
        </p:txBody>
      </p:sp>
      <p:graphicFrame>
        <p:nvGraphicFramePr>
          <p:cNvPr id="5" name="Table 4">
            <a:extLst>
              <a:ext uri="{FF2B5EF4-FFF2-40B4-BE49-F238E27FC236}">
                <a16:creationId xmlns:a16="http://schemas.microsoft.com/office/drawing/2014/main" id="{DEA1C510-3357-4143-9519-8538F8FA8EE4}"/>
              </a:ext>
            </a:extLst>
          </p:cNvPr>
          <p:cNvGraphicFramePr>
            <a:graphicFrameLocks noGrp="1"/>
          </p:cNvGraphicFramePr>
          <p:nvPr>
            <p:extLst>
              <p:ext uri="{D42A27DB-BD31-4B8C-83A1-F6EECF244321}">
                <p14:modId xmlns:p14="http://schemas.microsoft.com/office/powerpoint/2010/main" val="249240448"/>
              </p:ext>
            </p:extLst>
          </p:nvPr>
        </p:nvGraphicFramePr>
        <p:xfrm>
          <a:off x="118532" y="1399032"/>
          <a:ext cx="8915418" cy="429768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algn="l" fontAlgn="b"/>
                      <a:r>
                        <a:rPr lang="en-US" sz="1000" b="0" i="0" u="none" strike="noStrike" dirty="0">
                          <a:solidFill>
                            <a:srgbClr val="000000"/>
                          </a:solidFill>
                          <a:effectLst/>
                          <a:latin typeface="+mn-lt"/>
                        </a:rPr>
                        <a:t>My thesis / guided project advisor treats me in a professional and respectful manner.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57200">
                <a:tc>
                  <a:txBody>
                    <a:bodyPr/>
                    <a:lstStyle/>
                    <a:p>
                      <a:pPr algn="l" fontAlgn="b"/>
                      <a:r>
                        <a:rPr lang="en-US" sz="1000" b="0" i="0" u="none" strike="noStrike" dirty="0">
                          <a:solidFill>
                            <a:srgbClr val="000000"/>
                          </a:solidFill>
                          <a:effectLst/>
                          <a:latin typeface="+mn-lt"/>
                        </a:rPr>
                        <a:t>I experience my faculty-student relationship as respectful and non exploitative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57200">
                <a:tc>
                  <a:txBody>
                    <a:bodyPr/>
                    <a:lstStyle/>
                    <a:p>
                      <a:pPr algn="l" fontAlgn="b"/>
                      <a:r>
                        <a:rPr lang="en-US" sz="1000" b="0" i="0" u="none" strike="noStrike" dirty="0">
                          <a:solidFill>
                            <a:srgbClr val="000000"/>
                          </a:solidFill>
                          <a:effectLst/>
                          <a:latin typeface="+mn-lt"/>
                        </a:rPr>
                        <a:t>I feel comfortable sharing my professional goals with my thesis / guided project advisor.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57200">
                <a:tc>
                  <a:txBody>
                    <a:bodyPr/>
                    <a:lstStyle/>
                    <a:p>
                      <a:pPr algn="l" fontAlgn="b"/>
                      <a:r>
                        <a:rPr lang="en-US" sz="1000" b="0" i="0" u="none" strike="noStrike" dirty="0">
                          <a:solidFill>
                            <a:srgbClr val="000000"/>
                          </a:solidFill>
                          <a:effectLst/>
                          <a:latin typeface="+mn-lt"/>
                        </a:rPr>
                        <a:t>My thesis/guided project adviser demonstrates concern for my personal well-being.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57200">
                <a:tc>
                  <a:txBody>
                    <a:bodyPr/>
                    <a:lstStyle/>
                    <a:p>
                      <a:pPr algn="l" fontAlgn="b"/>
                      <a:r>
                        <a:rPr lang="en-US" sz="1000" b="0" i="0" u="none" strike="noStrike" dirty="0">
                          <a:solidFill>
                            <a:srgbClr val="000000"/>
                          </a:solidFill>
                          <a:effectLst/>
                          <a:latin typeface="+mn-lt"/>
                        </a:rPr>
                        <a:t>I am satisfied with the degree of access/interaction I have with my thesis / guided project advisor.</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57200">
                <a:tc>
                  <a:txBody>
                    <a:bodyPr/>
                    <a:lstStyle/>
                    <a:p>
                      <a:pPr algn="l" fontAlgn="b"/>
                      <a:r>
                        <a:rPr lang="en-US" sz="1000" b="0" i="0" u="none" strike="noStrike" dirty="0">
                          <a:solidFill>
                            <a:srgbClr val="000000"/>
                          </a:solidFill>
                          <a:effectLst/>
                          <a:latin typeface="+mn-lt"/>
                        </a:rPr>
                        <a:t>My thesis / guided project advisor provides clear expectations.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57200">
                <a:tc>
                  <a:txBody>
                    <a:bodyPr/>
                    <a:lstStyle/>
                    <a:p>
                      <a:pPr algn="l" fontAlgn="b"/>
                      <a:r>
                        <a:rPr lang="en-US" sz="1000" b="0" i="0" u="none" strike="noStrike" dirty="0">
                          <a:solidFill>
                            <a:srgbClr val="000000"/>
                          </a:solidFill>
                          <a:effectLst/>
                          <a:latin typeface="+mn-lt"/>
                        </a:rPr>
                        <a:t>I feel comfortable speaking to my thesis/guided project advisor about personal issues that may be effecting my academic or work performance.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57200">
                <a:tc>
                  <a:txBody>
                    <a:bodyPr/>
                    <a:lstStyle/>
                    <a:p>
                      <a:pPr algn="l" fontAlgn="b"/>
                      <a:r>
                        <a:rPr lang="en-US" sz="1000" b="0" i="0" u="none" strike="noStrike" dirty="0">
                          <a:solidFill>
                            <a:srgbClr val="000000"/>
                          </a:solidFill>
                          <a:effectLst/>
                          <a:latin typeface="+mn-lt"/>
                        </a:rPr>
                        <a:t>I know where graduate students can go to get help with addressing any difficulties in advisor relationships.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91116253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ADVISING AND MENTORING</a:t>
            </a:r>
          </a:p>
        </p:txBody>
      </p:sp>
    </p:spTree>
    <p:extLst>
      <p:ext uri="{BB962C8B-B14F-4D97-AF65-F5344CB8AC3E}">
        <p14:creationId xmlns:p14="http://schemas.microsoft.com/office/powerpoint/2010/main" val="270975748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083550" cy="457200"/>
          </a:xfrm>
        </p:spPr>
        <p:txBody>
          <a:bodyPr/>
          <a:lstStyle/>
          <a:p>
            <a:r>
              <a:rPr lang="en-US" dirty="0">
                <a:latin typeface="Arial" charset="0"/>
              </a:rPr>
              <a:t>Evaluating the Graduate Student Experience – Advising and Mentoring</a:t>
            </a:r>
          </a:p>
        </p:txBody>
      </p:sp>
      <p:graphicFrame>
        <p:nvGraphicFramePr>
          <p:cNvPr id="7" name="Chart 6" descr="Bar graph on evaluating the grad student experience -  advising and mentoring (non-thesis only). The majority of students rated the helpfulness of advice/aid from program as helpful/extremely helpful, with the lowest rated factors being guidance on career options, course selection, and mentoring on navigating the systems and culture of grad education. "/>
          <p:cNvGraphicFramePr/>
          <p:nvPr>
            <p:extLst>
              <p:ext uri="{D42A27DB-BD31-4B8C-83A1-F6EECF244321}">
                <p14:modId xmlns:p14="http://schemas.microsoft.com/office/powerpoint/2010/main" val="2924638209"/>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242007"/>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helpfulness of the advice and assistance you have received from your program in the following areas. 1=Not At All Helpful, 10=Extremely Helpful</a:t>
            </a:r>
            <a:br>
              <a:rPr lang="en-US" sz="800" dirty="0"/>
            </a:br>
            <a:r>
              <a:rPr lang="en-US" sz="800" dirty="0"/>
              <a:t>Q.	How timely has the advice and assistance been that you have received from your program? 1=Not Timely At All, 10=Extremely Timely</a:t>
            </a:r>
            <a:br>
              <a:rPr lang="en-US" sz="800" dirty="0"/>
            </a:br>
            <a:r>
              <a:rPr lang="en-US" sz="800" dirty="0"/>
              <a:t>	NOTE:  NON-THESIS MASTER’S STUDENTS ONLY.</a:t>
            </a:r>
          </a:p>
        </p:txBody>
      </p:sp>
    </p:spTree>
    <p:extLst>
      <p:ext uri="{BB962C8B-B14F-4D97-AF65-F5344CB8AC3E}">
        <p14:creationId xmlns:p14="http://schemas.microsoft.com/office/powerpoint/2010/main" val="409432520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49" y="434975"/>
            <a:ext cx="8124825" cy="457200"/>
          </a:xfrm>
        </p:spPr>
        <p:txBody>
          <a:bodyPr/>
          <a:lstStyle/>
          <a:p>
            <a:r>
              <a:rPr lang="en-US" sz="1600" dirty="0">
                <a:latin typeface="Arial" charset="0"/>
              </a:rPr>
              <a:t>Evaluating the Graduate Student Experience – Advising and Mentoring – Master’s</a:t>
            </a:r>
          </a:p>
        </p:txBody>
      </p:sp>
      <p:sp>
        <p:nvSpPr>
          <p:cNvPr id="8" name="Text Box 7"/>
          <p:cNvSpPr txBox="1">
            <a:spLocks noChangeArrowheads="1"/>
          </p:cNvSpPr>
          <p:nvPr/>
        </p:nvSpPr>
        <p:spPr bwMode="auto">
          <a:xfrm>
            <a:off x="19050" y="6242007"/>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helpfulness of the advice and assistance you have received from your program in the following areas. 1=Not At All Helpful, 10=Extremely Helpful</a:t>
            </a:r>
            <a:br>
              <a:rPr lang="en-US" sz="800" dirty="0"/>
            </a:br>
            <a:r>
              <a:rPr lang="en-US" sz="800" dirty="0"/>
              <a:t>Q.	How timely has the advice and assistance been that you have received from your program? 1=Not Timely At All, 10=Extremely Timely</a:t>
            </a:r>
            <a:br>
              <a:rPr lang="en-US" sz="800" dirty="0"/>
            </a:br>
            <a:r>
              <a:rPr lang="en-US" sz="800" dirty="0"/>
              <a:t>	NOTE:  NON-THESIS MASTER’S STUDENTS ONLY.</a:t>
            </a:r>
          </a:p>
        </p:txBody>
      </p:sp>
      <p:graphicFrame>
        <p:nvGraphicFramePr>
          <p:cNvPr id="5" name="Table 4">
            <a:extLst>
              <a:ext uri="{FF2B5EF4-FFF2-40B4-BE49-F238E27FC236}">
                <a16:creationId xmlns:a16="http://schemas.microsoft.com/office/drawing/2014/main" id="{F0B93A5B-82FC-DE43-9B9B-1571C81C7263}"/>
              </a:ext>
            </a:extLst>
          </p:cNvPr>
          <p:cNvGraphicFramePr>
            <a:graphicFrameLocks noGrp="1"/>
          </p:cNvGraphicFramePr>
          <p:nvPr>
            <p:extLst>
              <p:ext uri="{D42A27DB-BD31-4B8C-83A1-F6EECF244321}">
                <p14:modId xmlns:p14="http://schemas.microsoft.com/office/powerpoint/2010/main" val="863289899"/>
              </p:ext>
            </p:extLst>
          </p:nvPr>
        </p:nvGraphicFramePr>
        <p:xfrm>
          <a:off x="241299" y="1397000"/>
          <a:ext cx="8686800" cy="237744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984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262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algn="l" fontAlgn="b"/>
                      <a:r>
                        <a:rPr lang="en-US" sz="1000" b="0" i="0" u="none" strike="noStrike" dirty="0">
                          <a:solidFill>
                            <a:srgbClr val="000000"/>
                          </a:solidFill>
                          <a:effectLst/>
                          <a:latin typeface="+mn-lt"/>
                        </a:rPr>
                        <a:t>Timeliness of advice/assistance from program (NT)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57200">
                <a:tc>
                  <a:txBody>
                    <a:bodyPr/>
                    <a:lstStyle/>
                    <a:p>
                      <a:pPr algn="l" fontAlgn="b"/>
                      <a:r>
                        <a:rPr lang="en-US" sz="1000" b="0" i="0" u="none" strike="noStrike" dirty="0">
                          <a:solidFill>
                            <a:srgbClr val="000000"/>
                          </a:solidFill>
                          <a:effectLst/>
                          <a:latin typeface="+mn-lt"/>
                        </a:rPr>
                        <a:t>Mentoring on navigating the systems and culture of graduate education (NT)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57200">
                <a:tc>
                  <a:txBody>
                    <a:bodyPr/>
                    <a:lstStyle/>
                    <a:p>
                      <a:pPr algn="l" fontAlgn="b"/>
                      <a:r>
                        <a:rPr lang="en-US" sz="1000" b="0" i="0" u="none" strike="noStrike" dirty="0">
                          <a:solidFill>
                            <a:srgbClr val="000000"/>
                          </a:solidFill>
                          <a:effectLst/>
                          <a:latin typeface="+mn-lt"/>
                        </a:rPr>
                        <a:t>Course selection (NT)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57200">
                <a:tc>
                  <a:txBody>
                    <a:bodyPr/>
                    <a:lstStyle/>
                    <a:p>
                      <a:pPr algn="l" fontAlgn="b"/>
                      <a:r>
                        <a:rPr lang="en-US" sz="1000" b="0" i="0" u="none" strike="noStrike" dirty="0">
                          <a:solidFill>
                            <a:srgbClr val="000000"/>
                          </a:solidFill>
                          <a:effectLst/>
                          <a:latin typeface="+mn-lt"/>
                        </a:rPr>
                        <a:t>Guidance on career options (NT)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mn-lt"/>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2436508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08950" cy="457200"/>
          </a:xfrm>
        </p:spPr>
        <p:txBody>
          <a:bodyPr/>
          <a:lstStyle/>
          <a:p>
            <a:r>
              <a:rPr lang="en-US" sz="1600" dirty="0">
                <a:latin typeface="Arial" charset="0"/>
              </a:rPr>
              <a:t>Evaluating the Graduate Student Experience – Advising and Mentoring – Master’s</a:t>
            </a:r>
          </a:p>
        </p:txBody>
      </p:sp>
      <p:sp>
        <p:nvSpPr>
          <p:cNvPr id="5" name="Text Box 7"/>
          <p:cNvSpPr txBox="1">
            <a:spLocks noChangeArrowheads="1"/>
          </p:cNvSpPr>
          <p:nvPr/>
        </p:nvSpPr>
        <p:spPr bwMode="auto">
          <a:xfrm>
            <a:off x="19050" y="6242007"/>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helpfulness of the advice and assistance you have received from your program in the following areas. 1=Not At All Helpful, 10=Extremely Helpful</a:t>
            </a:r>
            <a:br>
              <a:rPr lang="en-US" sz="800" dirty="0"/>
            </a:br>
            <a:r>
              <a:rPr lang="en-US" sz="800" dirty="0"/>
              <a:t>Q.	How timely has the advice and assistance been that you have received from your program? 1=Not Timely At All, 10=Extremely Timely</a:t>
            </a:r>
            <a:br>
              <a:rPr lang="en-US" sz="800" dirty="0"/>
            </a:br>
            <a:r>
              <a:rPr lang="en-US" sz="800" dirty="0"/>
              <a:t>	NOTE:  NON-THESIS MASTER’S STUDENTS ONLY.</a:t>
            </a:r>
          </a:p>
        </p:txBody>
      </p:sp>
      <p:graphicFrame>
        <p:nvGraphicFramePr>
          <p:cNvPr id="6" name="Table 5">
            <a:extLst>
              <a:ext uri="{FF2B5EF4-FFF2-40B4-BE49-F238E27FC236}">
                <a16:creationId xmlns:a16="http://schemas.microsoft.com/office/drawing/2014/main" id="{C06B021B-6DA9-BA4C-8453-D2777F583878}"/>
              </a:ext>
            </a:extLst>
          </p:cNvPr>
          <p:cNvGraphicFramePr>
            <a:graphicFrameLocks noGrp="1"/>
          </p:cNvGraphicFramePr>
          <p:nvPr>
            <p:extLst>
              <p:ext uri="{D42A27DB-BD31-4B8C-83A1-F6EECF244321}">
                <p14:modId xmlns:p14="http://schemas.microsoft.com/office/powerpoint/2010/main" val="1193150520"/>
              </p:ext>
            </p:extLst>
          </p:nvPr>
        </p:nvGraphicFramePr>
        <p:xfrm>
          <a:off x="93132" y="1397000"/>
          <a:ext cx="8961120" cy="262128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984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112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algn="l" fontAlgn="b"/>
                      <a:r>
                        <a:rPr lang="en-US" sz="1000" b="0" i="0" u="none" strike="noStrike" dirty="0">
                          <a:solidFill>
                            <a:srgbClr val="000000"/>
                          </a:solidFill>
                          <a:effectLst/>
                          <a:latin typeface="+mn-lt"/>
                        </a:rPr>
                        <a:t>Timeliness of advice/assistance from program (NT)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57200">
                <a:tc>
                  <a:txBody>
                    <a:bodyPr/>
                    <a:lstStyle/>
                    <a:p>
                      <a:pPr algn="l" fontAlgn="b"/>
                      <a:r>
                        <a:rPr lang="en-US" sz="1000" b="0" i="0" u="none" strike="noStrike" dirty="0">
                          <a:solidFill>
                            <a:srgbClr val="000000"/>
                          </a:solidFill>
                          <a:effectLst/>
                          <a:latin typeface="+mn-lt"/>
                        </a:rPr>
                        <a:t>Mentoring on navigating the systems and culture of graduate education (NT)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57200">
                <a:tc>
                  <a:txBody>
                    <a:bodyPr/>
                    <a:lstStyle/>
                    <a:p>
                      <a:pPr algn="l" fontAlgn="b"/>
                      <a:r>
                        <a:rPr lang="en-US" sz="1000" b="0" i="0" u="none" strike="noStrike" dirty="0">
                          <a:solidFill>
                            <a:srgbClr val="000000"/>
                          </a:solidFill>
                          <a:effectLst/>
                          <a:latin typeface="+mn-lt"/>
                        </a:rPr>
                        <a:t>Course selection (NT)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457200">
                <a:tc>
                  <a:txBody>
                    <a:bodyPr/>
                    <a:lstStyle/>
                    <a:p>
                      <a:pPr algn="l" fontAlgn="b"/>
                      <a:r>
                        <a:rPr lang="en-US" sz="1000" b="0" i="0" u="none" strike="noStrike" dirty="0">
                          <a:solidFill>
                            <a:srgbClr val="000000"/>
                          </a:solidFill>
                          <a:effectLst/>
                          <a:latin typeface="+mn-lt"/>
                        </a:rPr>
                        <a:t>Guidance on career options (NT)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bl>
          </a:graphicData>
        </a:graphic>
      </p:graphicFrame>
    </p:spTree>
    <p:extLst>
      <p:ext uri="{BB962C8B-B14F-4D97-AF65-F5344CB8AC3E}">
        <p14:creationId xmlns:p14="http://schemas.microsoft.com/office/powerpoint/2010/main" val="362759505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COURSEWORK/DEGREE PROGRESS</a:t>
            </a:r>
          </a:p>
        </p:txBody>
      </p:sp>
    </p:spTree>
    <p:extLst>
      <p:ext uri="{BB962C8B-B14F-4D97-AF65-F5344CB8AC3E}">
        <p14:creationId xmlns:p14="http://schemas.microsoft.com/office/powerpoint/2010/main" val="47878517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3"/>
          <p:cNvSpPr>
            <a:spLocks noGrp="1" noChangeArrowheads="1"/>
          </p:cNvSpPr>
          <p:nvPr>
            <p:ph type="title"/>
          </p:nvPr>
        </p:nvSpPr>
        <p:spPr>
          <a:xfrm>
            <a:off x="552450" y="447675"/>
            <a:ext cx="8096250" cy="457200"/>
          </a:xfrm>
        </p:spPr>
        <p:txBody>
          <a:bodyPr/>
          <a:lstStyle/>
          <a:p>
            <a:r>
              <a:rPr lang="en-US" dirty="0">
                <a:latin typeface="Arial" charset="0"/>
              </a:rPr>
              <a:t>Demographics/After Graduation Interests of Survey Respondents</a:t>
            </a:r>
          </a:p>
        </p:txBody>
      </p:sp>
      <p:sp>
        <p:nvSpPr>
          <p:cNvPr id="4" name="Right Arrow Callout 3" descr="Right arrow">
            <a:extLst>
              <a:ext uri="{FF2B5EF4-FFF2-40B4-BE49-F238E27FC236}">
                <a16:creationId xmlns:a16="http://schemas.microsoft.com/office/drawing/2014/main" id="{4D9944E6-C70B-B443-A474-100074197C2B}"/>
              </a:ext>
            </a:extLst>
          </p:cNvPr>
          <p:cNvSpPr/>
          <p:nvPr/>
        </p:nvSpPr>
        <p:spPr bwMode="auto">
          <a:xfrm>
            <a:off x="276723" y="2165679"/>
            <a:ext cx="1576135" cy="1576137"/>
          </a:xfrm>
          <a:prstGeom prst="rightArrowCallout">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ndParaRPr>
          </a:p>
        </p:txBody>
      </p:sp>
      <p:sp>
        <p:nvSpPr>
          <p:cNvPr id="3" name="TextBox 2">
            <a:extLst>
              <a:ext uri="{FF2B5EF4-FFF2-40B4-BE49-F238E27FC236}">
                <a16:creationId xmlns:a16="http://schemas.microsoft.com/office/drawing/2014/main" id="{D637486E-778A-A647-B09F-36EBDBEC81B4}"/>
              </a:ext>
            </a:extLst>
          </p:cNvPr>
          <p:cNvSpPr txBox="1"/>
          <p:nvPr/>
        </p:nvSpPr>
        <p:spPr>
          <a:xfrm>
            <a:off x="276724" y="2213798"/>
            <a:ext cx="1022683" cy="1477328"/>
          </a:xfrm>
          <a:prstGeom prst="rect">
            <a:avLst/>
          </a:prstGeom>
          <a:noFill/>
        </p:spPr>
        <p:txBody>
          <a:bodyPr wrap="square" rtlCol="0">
            <a:spAutoFit/>
          </a:bodyPr>
          <a:lstStyle/>
          <a:p>
            <a:r>
              <a:rPr lang="en-US" sz="1000" dirty="0"/>
              <a:t>Responses from these 348 students are included in Total Column in data tables/charts, where appropriate.</a:t>
            </a:r>
          </a:p>
        </p:txBody>
      </p:sp>
      <p:graphicFrame>
        <p:nvGraphicFramePr>
          <p:cNvPr id="2" name="Table 1"/>
          <p:cNvGraphicFramePr>
            <a:graphicFrameLocks noGrp="1"/>
          </p:cNvGraphicFramePr>
          <p:nvPr>
            <p:extLst>
              <p:ext uri="{D42A27DB-BD31-4B8C-83A1-F6EECF244321}">
                <p14:modId xmlns:p14="http://schemas.microsoft.com/office/powerpoint/2010/main" val="2329345706"/>
              </p:ext>
            </p:extLst>
          </p:nvPr>
        </p:nvGraphicFramePr>
        <p:xfrm>
          <a:off x="1797520" y="1066800"/>
          <a:ext cx="5623560" cy="5535168"/>
        </p:xfrm>
        <a:graphic>
          <a:graphicData uri="http://schemas.openxmlformats.org/drawingml/2006/table">
            <a:tbl>
              <a:tblPr firstRow="1" bandRow="1">
                <a:tableStyleId>{2D5ABB26-0587-4C30-8999-92F81FD0307C}</a:tableStyleId>
              </a:tblPr>
              <a:tblGrid>
                <a:gridCol w="1828800">
                  <a:extLst>
                    <a:ext uri="{9D8B030D-6E8A-4147-A177-3AD203B41FA5}">
                      <a16:colId xmlns:a16="http://schemas.microsoft.com/office/drawing/2014/main" val="20000"/>
                    </a:ext>
                  </a:extLst>
                </a:gridCol>
                <a:gridCol w="502920">
                  <a:extLst>
                    <a:ext uri="{9D8B030D-6E8A-4147-A177-3AD203B41FA5}">
                      <a16:colId xmlns:a16="http://schemas.microsoft.com/office/drawing/2014/main" val="20001"/>
                    </a:ext>
                  </a:extLst>
                </a:gridCol>
                <a:gridCol w="1280160">
                  <a:extLst>
                    <a:ext uri="{9D8B030D-6E8A-4147-A177-3AD203B41FA5}">
                      <a16:colId xmlns:a16="http://schemas.microsoft.com/office/drawing/2014/main" val="20002"/>
                    </a:ext>
                  </a:extLst>
                </a:gridCol>
                <a:gridCol w="1280160">
                  <a:extLst>
                    <a:ext uri="{9D8B030D-6E8A-4147-A177-3AD203B41FA5}">
                      <a16:colId xmlns:a16="http://schemas.microsoft.com/office/drawing/2014/main" val="185378538"/>
                    </a:ext>
                  </a:extLst>
                </a:gridCol>
                <a:gridCol w="731520">
                  <a:extLst>
                    <a:ext uri="{9D8B030D-6E8A-4147-A177-3AD203B41FA5}">
                      <a16:colId xmlns:a16="http://schemas.microsoft.com/office/drawing/2014/main" val="20003"/>
                    </a:ext>
                  </a:extLst>
                </a:gridCol>
              </a:tblGrid>
              <a:tr h="0">
                <a:tc>
                  <a:txBody>
                    <a:bodyPr/>
                    <a:lstStyle/>
                    <a:p>
                      <a:pPr algn="ctr" fontAlgn="b"/>
                      <a:endParaRPr lang="en-US" sz="1000" b="0"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 Campus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 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19456">
                <a:tc>
                  <a:txBody>
                    <a:bodyPr/>
                    <a:lstStyle/>
                    <a:p>
                      <a:pPr algn="ctr" fontAlgn="b"/>
                      <a:r>
                        <a:rPr lang="en-US" sz="1000" b="1" i="0" u="none" strike="noStrike" dirty="0">
                          <a:solidFill>
                            <a:srgbClr val="000000"/>
                          </a:solidFill>
                          <a:effectLst/>
                          <a:latin typeface="+mn-lt"/>
                        </a:rPr>
                        <a:t>COLLEGE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19456">
                <a:tc>
                  <a:txBody>
                    <a:bodyPr/>
                    <a:lstStyle/>
                    <a:p>
                      <a:pPr algn="l" fontAlgn="b"/>
                      <a:r>
                        <a:rPr lang="en-US" sz="1000" b="0" i="0" u="none" strike="noStrike" dirty="0">
                          <a:solidFill>
                            <a:srgbClr val="000000"/>
                          </a:solidFill>
                          <a:effectLst/>
                          <a:latin typeface="+mn-lt"/>
                        </a:rPr>
                        <a:t>College of Architecture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19456">
                <a:tc>
                  <a:txBody>
                    <a:bodyPr/>
                    <a:lstStyle/>
                    <a:p>
                      <a:pPr algn="l" fontAlgn="b"/>
                      <a:r>
                        <a:rPr lang="en-US" sz="1000" b="0" i="0" u="none" strike="noStrike" dirty="0">
                          <a:solidFill>
                            <a:srgbClr val="000000"/>
                          </a:solidFill>
                          <a:effectLst/>
                          <a:latin typeface="+mn-lt"/>
                        </a:rPr>
                        <a:t>College of Computing</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19456">
                <a:tc>
                  <a:txBody>
                    <a:bodyPr/>
                    <a:lstStyle/>
                    <a:p>
                      <a:pPr algn="l" fontAlgn="b"/>
                      <a:r>
                        <a:rPr lang="en-US" sz="1000" b="0" i="0" u="none" strike="noStrike" dirty="0">
                          <a:solidFill>
                            <a:srgbClr val="000000"/>
                          </a:solidFill>
                          <a:effectLst/>
                          <a:latin typeface="+mn-lt"/>
                        </a:rPr>
                        <a:t>College of Engineering</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19456">
                <a:tc>
                  <a:txBody>
                    <a:bodyPr/>
                    <a:lstStyle/>
                    <a:p>
                      <a:pPr algn="l" fontAlgn="b"/>
                      <a:r>
                        <a:rPr lang="en-US" sz="1000" b="0" i="0" u="none" strike="noStrike" dirty="0">
                          <a:solidFill>
                            <a:srgbClr val="000000"/>
                          </a:solidFill>
                          <a:effectLst/>
                          <a:latin typeface="+mn-lt"/>
                        </a:rPr>
                        <a:t>Ivan Allen College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19456">
                <a:tc>
                  <a:txBody>
                    <a:bodyPr/>
                    <a:lstStyle/>
                    <a:p>
                      <a:pPr algn="l" fontAlgn="b"/>
                      <a:r>
                        <a:rPr lang="en-US" sz="1000" b="0" i="0" u="none" strike="noStrike" dirty="0">
                          <a:solidFill>
                            <a:srgbClr val="000000"/>
                          </a:solidFill>
                          <a:effectLst/>
                          <a:latin typeface="+mn-lt"/>
                        </a:rPr>
                        <a:t>Scheller College of Business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19456">
                <a:tc>
                  <a:txBody>
                    <a:bodyPr/>
                    <a:lstStyle/>
                    <a:p>
                      <a:pPr algn="l" fontAlgn="b"/>
                      <a:r>
                        <a:rPr lang="en-US" sz="1000" b="0" i="0" u="none" strike="noStrike" dirty="0">
                          <a:solidFill>
                            <a:srgbClr val="000000"/>
                          </a:solidFill>
                          <a:effectLst/>
                          <a:latin typeface="+mn-lt"/>
                        </a:rPr>
                        <a:t>College of Sciences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19456">
                <a:tc>
                  <a:txBody>
                    <a:bodyPr/>
                    <a:lstStyle/>
                    <a:p>
                      <a:pPr algn="l" fontAlgn="b"/>
                      <a:r>
                        <a:rPr lang="en-US" sz="1000" b="0" i="0" u="none" strike="noStrike" dirty="0">
                          <a:solidFill>
                            <a:srgbClr val="000000"/>
                          </a:solidFill>
                          <a:effectLst/>
                          <a:latin typeface="+mn-lt"/>
                        </a:rPr>
                        <a:t>Not Classified in Datafile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61994684"/>
                  </a:ext>
                </a:extLst>
              </a:tr>
              <a:tr h="219456">
                <a:tc>
                  <a:txBody>
                    <a:bodyPr/>
                    <a:lstStyle/>
                    <a:p>
                      <a:pPr algn="l" fontAlgn="b"/>
                      <a:r>
                        <a:rPr lang="en-US" sz="1000" b="1" i="0" u="none" strike="noStrike" dirty="0">
                          <a:solidFill>
                            <a:srgbClr val="000000"/>
                          </a:solidFill>
                          <a:effectLst/>
                          <a:latin typeface="+mn-lt"/>
                        </a:rPr>
                        <a:t>Grand Total</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1789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437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689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18872">
                <a:tc>
                  <a:txBody>
                    <a:bodyPr/>
                    <a:lstStyle/>
                    <a:p>
                      <a:pPr algn="l"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09"/>
                  </a:ext>
                </a:extLst>
              </a:tr>
              <a:tr h="219456">
                <a:tc>
                  <a:txBody>
                    <a:bodyPr/>
                    <a:lstStyle/>
                    <a:p>
                      <a:pPr algn="l" fontAlgn="b"/>
                      <a:r>
                        <a:rPr lang="en-US" sz="1000" b="1" i="0" u="none" strike="noStrike" dirty="0">
                          <a:solidFill>
                            <a:srgbClr val="000000"/>
                          </a:solidFill>
                          <a:effectLst/>
                          <a:latin typeface="+mn-lt"/>
                        </a:rPr>
                        <a:t>GENDER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19456">
                <a:tc>
                  <a:txBody>
                    <a:bodyPr/>
                    <a:lstStyle/>
                    <a:p>
                      <a:pPr algn="l" fontAlgn="b"/>
                      <a:r>
                        <a:rPr lang="en-US" sz="1000" b="0" i="0" u="none" strike="noStrike" dirty="0">
                          <a:solidFill>
                            <a:srgbClr val="000000"/>
                          </a:solidFill>
                          <a:effectLst/>
                          <a:latin typeface="+mn-lt"/>
                        </a:rPr>
                        <a:t>Male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19456">
                <a:tc>
                  <a:txBody>
                    <a:bodyPr/>
                    <a:lstStyle/>
                    <a:p>
                      <a:pPr algn="l" fontAlgn="b"/>
                      <a:r>
                        <a:rPr lang="en-US" sz="1000" b="0" i="0" u="none" strike="noStrike" dirty="0">
                          <a:solidFill>
                            <a:srgbClr val="000000"/>
                          </a:solidFill>
                          <a:effectLst/>
                          <a:latin typeface="+mn-lt"/>
                        </a:rPr>
                        <a:t>Female</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19456">
                <a:tc>
                  <a:txBody>
                    <a:bodyPr/>
                    <a:lstStyle/>
                    <a:p>
                      <a:pPr algn="l" fontAlgn="b"/>
                      <a:r>
                        <a:rPr lang="en-US" sz="1000" b="0" i="0" u="none" strike="noStrike" dirty="0">
                          <a:solidFill>
                            <a:srgbClr val="000000"/>
                          </a:solidFill>
                          <a:effectLst/>
                          <a:latin typeface="+mn-lt"/>
                        </a:rPr>
                        <a:t>Transgender/Other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19456">
                <a:tc>
                  <a:txBody>
                    <a:bodyPr/>
                    <a:lstStyle/>
                    <a:p>
                      <a:pPr algn="l" fontAlgn="b"/>
                      <a:r>
                        <a:rPr lang="en-US" sz="1000" b="0" i="0" u="none" strike="noStrike" dirty="0">
                          <a:solidFill>
                            <a:srgbClr val="000000"/>
                          </a:solidFill>
                          <a:effectLst/>
                          <a:latin typeface="+mn-lt"/>
                        </a:rPr>
                        <a:t>Prefer not to answer</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18872">
                <a:tc>
                  <a:txBody>
                    <a:bodyPr/>
                    <a:lstStyle/>
                    <a:p>
                      <a:pPr algn="l"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390425681"/>
                  </a:ext>
                </a:extLst>
              </a:tr>
              <a:tr h="219456">
                <a:tc>
                  <a:txBody>
                    <a:bodyPr/>
                    <a:lstStyle/>
                    <a:p>
                      <a:pPr algn="l" fontAlgn="b"/>
                      <a:r>
                        <a:rPr lang="en-US" sz="1000" b="1" i="0" u="none" strike="noStrike" dirty="0">
                          <a:solidFill>
                            <a:srgbClr val="000000"/>
                          </a:solidFill>
                          <a:effectLst/>
                          <a:latin typeface="+mn-lt"/>
                        </a:rPr>
                        <a:t>YEAR OF ENROLLMENT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756966"/>
                  </a:ext>
                </a:extLst>
              </a:tr>
              <a:tr h="219456">
                <a:tc>
                  <a:txBody>
                    <a:bodyPr/>
                    <a:lstStyle/>
                    <a:p>
                      <a:pPr algn="l" fontAlgn="b"/>
                      <a:r>
                        <a:rPr lang="en-US" sz="1000" b="0" i="0" u="none" strike="noStrike" dirty="0">
                          <a:solidFill>
                            <a:srgbClr val="000000"/>
                          </a:solidFill>
                          <a:effectLst/>
                          <a:latin typeface="+mn-lt"/>
                        </a:rPr>
                        <a:t>2019</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19456">
                <a:tc>
                  <a:txBody>
                    <a:bodyPr/>
                    <a:lstStyle/>
                    <a:p>
                      <a:pPr algn="l" fontAlgn="b"/>
                      <a:r>
                        <a:rPr lang="en-US" sz="1000" b="0" i="0" u="none" strike="noStrike" dirty="0">
                          <a:solidFill>
                            <a:srgbClr val="000000"/>
                          </a:solidFill>
                          <a:effectLst/>
                          <a:latin typeface="+mn-lt"/>
                        </a:rPr>
                        <a:t>2018</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4053724"/>
                  </a:ext>
                </a:extLst>
              </a:tr>
              <a:tr h="219456">
                <a:tc>
                  <a:txBody>
                    <a:bodyPr/>
                    <a:lstStyle/>
                    <a:p>
                      <a:pPr algn="l" fontAlgn="b"/>
                      <a:r>
                        <a:rPr lang="en-US" sz="1000" b="0" i="0" u="none" strike="noStrike" dirty="0">
                          <a:solidFill>
                            <a:srgbClr val="000000"/>
                          </a:solidFill>
                          <a:effectLst/>
                          <a:latin typeface="+mn-lt"/>
                        </a:rPr>
                        <a:t>2017</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14240809"/>
                  </a:ext>
                </a:extLst>
              </a:tr>
              <a:tr h="219456">
                <a:tc>
                  <a:txBody>
                    <a:bodyPr/>
                    <a:lstStyle/>
                    <a:p>
                      <a:pPr algn="l" fontAlgn="b"/>
                      <a:r>
                        <a:rPr lang="en-US" sz="1000" b="0" i="0" u="none" strike="noStrike" dirty="0">
                          <a:solidFill>
                            <a:srgbClr val="000000"/>
                          </a:solidFill>
                          <a:effectLst/>
                          <a:latin typeface="+mn-lt"/>
                        </a:rPr>
                        <a:t>2016</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19456">
                <a:tc>
                  <a:txBody>
                    <a:bodyPr/>
                    <a:lstStyle/>
                    <a:p>
                      <a:pPr algn="l" fontAlgn="b"/>
                      <a:r>
                        <a:rPr lang="en-US" sz="1000" b="0" i="0" u="none" strike="noStrike" dirty="0">
                          <a:solidFill>
                            <a:srgbClr val="000000"/>
                          </a:solidFill>
                          <a:effectLst/>
                          <a:latin typeface="+mn-lt"/>
                        </a:rPr>
                        <a:t>2015</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219456">
                <a:tc>
                  <a:txBody>
                    <a:bodyPr/>
                    <a:lstStyle/>
                    <a:p>
                      <a:pPr algn="l" fontAlgn="b"/>
                      <a:r>
                        <a:rPr lang="en-US" sz="1000" b="0" i="0" u="none" strike="noStrike" dirty="0">
                          <a:solidFill>
                            <a:srgbClr val="000000"/>
                          </a:solidFill>
                          <a:effectLst/>
                          <a:latin typeface="+mn-lt"/>
                        </a:rPr>
                        <a:t>2014</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219456">
                <a:tc>
                  <a:txBody>
                    <a:bodyPr/>
                    <a:lstStyle/>
                    <a:p>
                      <a:pPr algn="l" fontAlgn="b"/>
                      <a:r>
                        <a:rPr lang="en-US" sz="1000" b="0" i="0" u="none" strike="noStrike" dirty="0">
                          <a:solidFill>
                            <a:srgbClr val="000000"/>
                          </a:solidFill>
                          <a:effectLst/>
                          <a:latin typeface="+mn-lt"/>
                        </a:rPr>
                        <a:t>2013</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219456">
                <a:tc>
                  <a:txBody>
                    <a:bodyPr/>
                    <a:lstStyle/>
                    <a:p>
                      <a:pPr algn="l" fontAlgn="b"/>
                      <a:r>
                        <a:rPr lang="en-US" sz="1000" b="0" i="0" u="none" strike="noStrike" dirty="0">
                          <a:solidFill>
                            <a:srgbClr val="000000"/>
                          </a:solidFill>
                          <a:effectLst/>
                          <a:latin typeface="+mn-lt"/>
                        </a:rPr>
                        <a:t>Prior to 2013</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Tree>
    <p:extLst>
      <p:ext uri="{BB962C8B-B14F-4D97-AF65-F5344CB8AC3E}">
        <p14:creationId xmlns:p14="http://schemas.microsoft.com/office/powerpoint/2010/main" val="5103820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308850" cy="457200"/>
          </a:xfrm>
        </p:spPr>
        <p:txBody>
          <a:bodyPr/>
          <a:lstStyle/>
          <a:p>
            <a:r>
              <a:rPr lang="en-US" dirty="0">
                <a:latin typeface="Arial" charset="0"/>
              </a:rPr>
              <a:t>Evaluating the Graduate Student Experience – All Students</a:t>
            </a:r>
          </a:p>
        </p:txBody>
      </p:sp>
      <p:sp>
        <p:nvSpPr>
          <p:cNvPr id="14341" name="Text Box 7"/>
          <p:cNvSpPr txBox="1">
            <a:spLocks noChangeArrowheads="1"/>
          </p:cNvSpPr>
          <p:nvPr/>
        </p:nvSpPr>
        <p:spPr bwMode="auto">
          <a:xfrm>
            <a:off x="19050" y="6485460"/>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following academic dimensions of your program of study. 1=Poor, 10=Excellent</a:t>
            </a:r>
          </a:p>
        </p:txBody>
      </p:sp>
      <p:graphicFrame>
        <p:nvGraphicFramePr>
          <p:cNvPr id="7" name="Chart 6" descr="Bar graph on evaluating the grad student experience -   coursework/degree progress. The majority of students rated the academic dimensions (clarity of graduation requirements, quality of teaching, relevance of required courses to professional objectives, and availability of courses needed to complete degree) of their program of study as excellent/extremely excellent, with the lowest rated factor being availability of courses needed to complete degree. "/>
          <p:cNvGraphicFramePr/>
          <p:nvPr>
            <p:extLst>
              <p:ext uri="{D42A27DB-BD31-4B8C-83A1-F6EECF244321}">
                <p14:modId xmlns:p14="http://schemas.microsoft.com/office/powerpoint/2010/main" val="1167771174"/>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3143249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sz="1600" dirty="0">
                <a:latin typeface="Arial" charset="0"/>
              </a:rPr>
              <a:t>Evaluating the Graduate Student Experience – Coursework/Degree Progress</a:t>
            </a:r>
          </a:p>
        </p:txBody>
      </p:sp>
      <p:sp>
        <p:nvSpPr>
          <p:cNvPr id="5" name="Text Box 7"/>
          <p:cNvSpPr txBox="1">
            <a:spLocks noChangeArrowheads="1"/>
          </p:cNvSpPr>
          <p:nvPr/>
        </p:nvSpPr>
        <p:spPr bwMode="auto">
          <a:xfrm>
            <a:off x="19050" y="6485460"/>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following academic dimensions of your program of study. 1=Poor, 10=Excellent</a:t>
            </a:r>
          </a:p>
        </p:txBody>
      </p:sp>
      <p:graphicFrame>
        <p:nvGraphicFramePr>
          <p:cNvPr id="6" name="Table 5">
            <a:extLst>
              <a:ext uri="{FF2B5EF4-FFF2-40B4-BE49-F238E27FC236}">
                <a16:creationId xmlns:a16="http://schemas.microsoft.com/office/drawing/2014/main" id="{7A90573E-D207-664E-8F9D-878C1AA7DC0D}"/>
              </a:ext>
            </a:extLst>
          </p:cNvPr>
          <p:cNvGraphicFramePr>
            <a:graphicFrameLocks noGrp="1"/>
          </p:cNvGraphicFramePr>
          <p:nvPr>
            <p:extLst>
              <p:ext uri="{D42A27DB-BD31-4B8C-83A1-F6EECF244321}">
                <p14:modId xmlns:p14="http://schemas.microsoft.com/office/powerpoint/2010/main" val="2101244490"/>
              </p:ext>
            </p:extLst>
          </p:nvPr>
        </p:nvGraphicFramePr>
        <p:xfrm>
          <a:off x="241299" y="1397000"/>
          <a:ext cx="8686800" cy="237744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algn="l" fontAlgn="b"/>
                      <a:r>
                        <a:rPr lang="en-US" sz="1000" b="0" i="0" u="none" strike="noStrike" dirty="0">
                          <a:solidFill>
                            <a:srgbClr val="000000"/>
                          </a:solidFill>
                          <a:effectLst/>
                          <a:latin typeface="+mn-lt"/>
                        </a:rPr>
                        <a:t>Clarity of graduation requirements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57200">
                <a:tc>
                  <a:txBody>
                    <a:bodyPr/>
                    <a:lstStyle/>
                    <a:p>
                      <a:pPr algn="l" fontAlgn="b"/>
                      <a:r>
                        <a:rPr lang="en-US" sz="1000" b="0" i="0" u="none" strike="noStrike" dirty="0">
                          <a:solidFill>
                            <a:srgbClr val="000000"/>
                          </a:solidFill>
                          <a:effectLst/>
                          <a:latin typeface="+mn-lt"/>
                        </a:rPr>
                        <a:t>Quality of teaching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57200">
                <a:tc>
                  <a:txBody>
                    <a:bodyPr/>
                    <a:lstStyle/>
                    <a:p>
                      <a:pPr algn="l" fontAlgn="b"/>
                      <a:r>
                        <a:rPr lang="en-US" sz="1000" b="0" i="0" u="none" strike="noStrike" dirty="0">
                          <a:solidFill>
                            <a:srgbClr val="000000"/>
                          </a:solidFill>
                          <a:effectLst/>
                          <a:latin typeface="+mn-lt"/>
                        </a:rPr>
                        <a:t>Relevance of required courses to my professional objectives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57200">
                <a:tc>
                  <a:txBody>
                    <a:bodyPr/>
                    <a:lstStyle/>
                    <a:p>
                      <a:pPr algn="l" fontAlgn="b"/>
                      <a:r>
                        <a:rPr lang="en-US" sz="1000" b="0" i="0" u="none" strike="noStrike" dirty="0">
                          <a:solidFill>
                            <a:srgbClr val="000000"/>
                          </a:solidFill>
                          <a:effectLst/>
                          <a:latin typeface="+mn-lt"/>
                        </a:rPr>
                        <a:t>Availability of courses I need to complete my degree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54535427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21650" cy="457200"/>
          </a:xfrm>
        </p:spPr>
        <p:txBody>
          <a:bodyPr/>
          <a:lstStyle/>
          <a:p>
            <a:r>
              <a:rPr lang="en-US" sz="1400" dirty="0">
                <a:latin typeface="Arial" charset="0"/>
              </a:rPr>
              <a:t>Evaluating the Graduate Student Experience – Coursework/Degree Progress – Master’s</a:t>
            </a:r>
          </a:p>
        </p:txBody>
      </p:sp>
      <p:sp>
        <p:nvSpPr>
          <p:cNvPr id="14341" name="Text Box 7"/>
          <p:cNvSpPr txBox="1">
            <a:spLocks noChangeArrowheads="1"/>
          </p:cNvSpPr>
          <p:nvPr/>
        </p:nvSpPr>
        <p:spPr bwMode="auto">
          <a:xfrm>
            <a:off x="19050" y="64769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following academic dimensions of your program of study. 1=Poor, 10=Excellent</a:t>
            </a:r>
          </a:p>
        </p:txBody>
      </p:sp>
      <p:graphicFrame>
        <p:nvGraphicFramePr>
          <p:cNvPr id="5" name="Table 4">
            <a:extLst>
              <a:ext uri="{FF2B5EF4-FFF2-40B4-BE49-F238E27FC236}">
                <a16:creationId xmlns:a16="http://schemas.microsoft.com/office/drawing/2014/main" id="{E100F73F-2C79-2C4A-9EFB-FBD6BD33D35B}"/>
              </a:ext>
            </a:extLst>
          </p:cNvPr>
          <p:cNvGraphicFramePr>
            <a:graphicFrameLocks noGrp="1"/>
          </p:cNvGraphicFramePr>
          <p:nvPr>
            <p:extLst>
              <p:ext uri="{D42A27DB-BD31-4B8C-83A1-F6EECF244321}">
                <p14:modId xmlns:p14="http://schemas.microsoft.com/office/powerpoint/2010/main" val="1553227282"/>
              </p:ext>
            </p:extLst>
          </p:nvPr>
        </p:nvGraphicFramePr>
        <p:xfrm>
          <a:off x="93132" y="1397000"/>
          <a:ext cx="8961120" cy="232664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Clarity of graduation requirements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Quality of teaching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Relevance of required courses to my professional objectives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Availability of courses I need to complete my degree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5957897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08950" cy="457200"/>
          </a:xfrm>
        </p:spPr>
        <p:txBody>
          <a:bodyPr/>
          <a:lstStyle/>
          <a:p>
            <a:r>
              <a:rPr lang="en-US" sz="1400" dirty="0">
                <a:solidFill>
                  <a:srgbClr val="000000"/>
                </a:solidFill>
                <a:latin typeface="Arial" charset="0"/>
              </a:rPr>
              <a:t>Evaluating the Graduate Student Experience – Coursework/Degree Progress – Ph.D</a:t>
            </a:r>
            <a:endParaRPr lang="en-US" sz="1400" dirty="0">
              <a:latin typeface="Arial" charset="0"/>
            </a:endParaRPr>
          </a:p>
        </p:txBody>
      </p:sp>
      <p:sp>
        <p:nvSpPr>
          <p:cNvPr id="5" name="Text Box 7"/>
          <p:cNvSpPr txBox="1">
            <a:spLocks noChangeArrowheads="1"/>
          </p:cNvSpPr>
          <p:nvPr/>
        </p:nvSpPr>
        <p:spPr bwMode="auto">
          <a:xfrm>
            <a:off x="19050" y="64769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following academic dimensions of your program of study. 1=Poor, 10=Excellent</a:t>
            </a:r>
          </a:p>
        </p:txBody>
      </p:sp>
      <p:graphicFrame>
        <p:nvGraphicFramePr>
          <p:cNvPr id="6" name="Table 5">
            <a:extLst>
              <a:ext uri="{FF2B5EF4-FFF2-40B4-BE49-F238E27FC236}">
                <a16:creationId xmlns:a16="http://schemas.microsoft.com/office/drawing/2014/main" id="{400B1970-161E-984A-9C2E-C800BF9BDAD2}"/>
              </a:ext>
            </a:extLst>
          </p:cNvPr>
          <p:cNvGraphicFramePr>
            <a:graphicFrameLocks noGrp="1"/>
          </p:cNvGraphicFramePr>
          <p:nvPr>
            <p:extLst>
              <p:ext uri="{D42A27DB-BD31-4B8C-83A1-F6EECF244321}">
                <p14:modId xmlns:p14="http://schemas.microsoft.com/office/powerpoint/2010/main" val="1875193593"/>
              </p:ext>
            </p:extLst>
          </p:nvPr>
        </p:nvGraphicFramePr>
        <p:xfrm>
          <a:off x="118532" y="1397000"/>
          <a:ext cx="8915418" cy="203200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Clarity of graduation requirements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Quality of teaching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Relevance of required courses to my professional objectives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Availability of courses I need to complete my degree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72351293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COURSEWORK/DEGREE PROGRESS</a:t>
            </a:r>
          </a:p>
        </p:txBody>
      </p:sp>
    </p:spTree>
    <p:extLst>
      <p:ext uri="{BB962C8B-B14F-4D97-AF65-F5344CB8AC3E}">
        <p14:creationId xmlns:p14="http://schemas.microsoft.com/office/powerpoint/2010/main" val="272395893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Evaluating the Graduate Student Experience – All Students</a:t>
            </a:r>
          </a:p>
        </p:txBody>
      </p:sp>
      <p:sp>
        <p:nvSpPr>
          <p:cNvPr id="14341" name="Text Box 7"/>
          <p:cNvSpPr txBox="1">
            <a:spLocks noChangeArrowheads="1"/>
          </p:cNvSpPr>
          <p:nvPr/>
        </p:nvSpPr>
        <p:spPr bwMode="auto">
          <a:xfrm>
            <a:off x="19050" y="6481227"/>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pPr>
            <a:r>
              <a:rPr lang="en-US" sz="800" dirty="0"/>
              <a:t>Q.	Please indicate your level of agreement with the following statements related to your program of study. 1=Strongly Disagree, 10=Strongly Agree </a:t>
            </a:r>
          </a:p>
        </p:txBody>
      </p:sp>
      <p:graphicFrame>
        <p:nvGraphicFramePr>
          <p:cNvPr id="7" name="Chart 6" descr="Bar graph on evaluating the grad student experience -    coursework/degree progress. Generally, students rated the statements as agree/strongly agree, with the lowest rated factors being adequate support for students having academic difficulties and sufficient feedback on Ph.D. qualifying exams."/>
          <p:cNvGraphicFramePr/>
          <p:nvPr>
            <p:extLst>
              <p:ext uri="{D42A27DB-BD31-4B8C-83A1-F6EECF244321}">
                <p14:modId xmlns:p14="http://schemas.microsoft.com/office/powerpoint/2010/main" val="2271555554"/>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1030310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sz="1600" dirty="0">
                <a:latin typeface="Arial" charset="0"/>
              </a:rPr>
              <a:t>Evaluating the Graduate Student Experience – Coursework/Degree Progress</a:t>
            </a:r>
          </a:p>
        </p:txBody>
      </p:sp>
      <p:sp>
        <p:nvSpPr>
          <p:cNvPr id="6" name="Text Box 7"/>
          <p:cNvSpPr txBox="1">
            <a:spLocks noChangeArrowheads="1"/>
          </p:cNvSpPr>
          <p:nvPr/>
        </p:nvSpPr>
        <p:spPr bwMode="auto">
          <a:xfrm>
            <a:off x="19050" y="6481227"/>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pPr>
            <a:r>
              <a:rPr lang="en-US" sz="800" dirty="0"/>
              <a:t>Q.	Please indicate your level of agreement with the following statements related to your program of study. 1=Strongly Disagree, 10=Strongly Agree </a:t>
            </a:r>
          </a:p>
        </p:txBody>
      </p:sp>
      <p:graphicFrame>
        <p:nvGraphicFramePr>
          <p:cNvPr id="5" name="Table 4">
            <a:extLst>
              <a:ext uri="{FF2B5EF4-FFF2-40B4-BE49-F238E27FC236}">
                <a16:creationId xmlns:a16="http://schemas.microsoft.com/office/drawing/2014/main" id="{F21D20EC-EB59-3545-947A-40B9E229449A}"/>
              </a:ext>
            </a:extLst>
          </p:cNvPr>
          <p:cNvGraphicFramePr>
            <a:graphicFrameLocks noGrp="1"/>
          </p:cNvGraphicFramePr>
          <p:nvPr>
            <p:extLst>
              <p:ext uri="{D42A27DB-BD31-4B8C-83A1-F6EECF244321}">
                <p14:modId xmlns:p14="http://schemas.microsoft.com/office/powerpoint/2010/main" val="3032698994"/>
              </p:ext>
            </p:extLst>
          </p:nvPr>
        </p:nvGraphicFramePr>
        <p:xfrm>
          <a:off x="241299" y="1397000"/>
          <a:ext cx="8686800" cy="384048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l" fontAlgn="b"/>
                      <a:r>
                        <a:rPr lang="en-US" sz="1000" b="0" i="0" u="none" strike="noStrike" dirty="0">
                          <a:solidFill>
                            <a:srgbClr val="000000"/>
                          </a:solidFill>
                          <a:effectLst/>
                          <a:latin typeface="+mn-lt"/>
                        </a:rPr>
                        <a:t>My courses are up-to-date and incorporate recent developments in my field.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48640">
                <a:tc>
                  <a:txBody>
                    <a:bodyPr/>
                    <a:lstStyle/>
                    <a:p>
                      <a:pPr algn="l" fontAlgn="b"/>
                      <a:r>
                        <a:rPr lang="en-US" sz="1000" b="0" i="0" u="none" strike="noStrike" dirty="0">
                          <a:solidFill>
                            <a:srgbClr val="000000"/>
                          </a:solidFill>
                          <a:effectLst/>
                          <a:latin typeface="+mn-lt"/>
                        </a:rPr>
                        <a:t>The subject-area knowledge required to successfully pass Ph.D. qualifying exams is clearly conveyed to me in advance.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l" fontAlgn="b"/>
                      <a:r>
                        <a:rPr lang="en-US" sz="1000" b="0" i="0" u="none" strike="noStrike" dirty="0">
                          <a:solidFill>
                            <a:srgbClr val="000000"/>
                          </a:solidFill>
                          <a:effectLst/>
                          <a:latin typeface="+mn-lt"/>
                        </a:rPr>
                        <a:t>Ph.D. qualifying exams are conducted in a manner that fairly assesses a student’s ability to undertake dissertation research.</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l" fontAlgn="b"/>
                      <a:r>
                        <a:rPr lang="en-US" sz="1000" b="0" i="0" u="none" strike="noStrike" dirty="0">
                          <a:solidFill>
                            <a:srgbClr val="000000"/>
                          </a:solidFill>
                          <a:effectLst/>
                          <a:latin typeface="+mn-lt"/>
                        </a:rPr>
                        <a:t>There is sufficient feedback for students who do not pass Ph.D. qualifying exams to understand why they did not pass and what areas should be addressed.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48640">
                <a:tc>
                  <a:txBody>
                    <a:bodyPr/>
                    <a:lstStyle/>
                    <a:p>
                      <a:pPr algn="l" fontAlgn="b"/>
                      <a:r>
                        <a:rPr lang="en-US" sz="1000" b="0" i="0" u="none" strike="noStrike" dirty="0">
                          <a:solidFill>
                            <a:srgbClr val="000000"/>
                          </a:solidFill>
                          <a:effectLst/>
                          <a:latin typeface="+mn-lt"/>
                        </a:rPr>
                        <a:t>There is adequate support for students in my program who are having academic difficulties.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548640">
                <a:tc>
                  <a:txBody>
                    <a:bodyPr/>
                    <a:lstStyle/>
                    <a:p>
                      <a:pPr algn="l" fontAlgn="b"/>
                      <a:r>
                        <a:rPr lang="en-US" sz="1000" b="0" i="0" u="none" strike="noStrike" dirty="0">
                          <a:solidFill>
                            <a:srgbClr val="000000"/>
                          </a:solidFill>
                          <a:effectLst/>
                          <a:latin typeface="+mn-lt"/>
                        </a:rPr>
                        <a:t>The process of Ph.D. qualifying exams has negatively impacted my quality of life beyond what one would deem reasonable.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79793161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21650" cy="457200"/>
          </a:xfrm>
        </p:spPr>
        <p:txBody>
          <a:bodyPr/>
          <a:lstStyle/>
          <a:p>
            <a:r>
              <a:rPr lang="en-US" sz="1400" dirty="0">
                <a:solidFill>
                  <a:srgbClr val="000000"/>
                </a:solidFill>
                <a:latin typeface="Arial" charset="0"/>
              </a:rPr>
              <a:t>Evaluating the Graduate Student Experience – Coursework/Degree Progress – Master’s</a:t>
            </a:r>
            <a:endParaRPr lang="en-US" sz="1400" dirty="0">
              <a:latin typeface="Arial" charset="0"/>
            </a:endParaRPr>
          </a:p>
        </p:txBody>
      </p:sp>
      <p:sp>
        <p:nvSpPr>
          <p:cNvPr id="5" name="Text Box 7">
            <a:extLst>
              <a:ext uri="{FF2B5EF4-FFF2-40B4-BE49-F238E27FC236}">
                <a16:creationId xmlns:a16="http://schemas.microsoft.com/office/drawing/2014/main" id="{8C3C6650-2888-9041-A5CD-2E4C561DF74E}"/>
              </a:ext>
            </a:extLst>
          </p:cNvPr>
          <p:cNvSpPr txBox="1">
            <a:spLocks noChangeArrowheads="1"/>
          </p:cNvSpPr>
          <p:nvPr/>
        </p:nvSpPr>
        <p:spPr bwMode="auto">
          <a:xfrm>
            <a:off x="19050" y="6481227"/>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pPr>
            <a:r>
              <a:rPr lang="en-US" sz="800" dirty="0"/>
              <a:t>Q.	Please indicate your level of agreement with the following statements related to your program of study. 1=Strongly Disagree, 10=Strongly Agree </a:t>
            </a:r>
          </a:p>
        </p:txBody>
      </p:sp>
      <p:graphicFrame>
        <p:nvGraphicFramePr>
          <p:cNvPr id="6" name="Table 5">
            <a:extLst>
              <a:ext uri="{FF2B5EF4-FFF2-40B4-BE49-F238E27FC236}">
                <a16:creationId xmlns:a16="http://schemas.microsoft.com/office/drawing/2014/main" id="{68FA813C-2D75-6D4E-9475-2F61D85ADB7A}"/>
              </a:ext>
            </a:extLst>
          </p:cNvPr>
          <p:cNvGraphicFramePr>
            <a:graphicFrameLocks noGrp="1"/>
          </p:cNvGraphicFramePr>
          <p:nvPr>
            <p:extLst>
              <p:ext uri="{D42A27DB-BD31-4B8C-83A1-F6EECF244321}">
                <p14:modId xmlns:p14="http://schemas.microsoft.com/office/powerpoint/2010/main" val="1665774961"/>
              </p:ext>
            </p:extLst>
          </p:nvPr>
        </p:nvGraphicFramePr>
        <p:xfrm>
          <a:off x="93132" y="1397000"/>
          <a:ext cx="8961120" cy="408432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My courses are up-to-date and incorporate recent developments in my field.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The subject-area knowledge required to successfully pass Ph.D. qualifying exams is clearly conveyed to me in advance.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Ph.D. qualifying exams are conducted in a manner that fairly assesses a student’s ability to undertake dissertation research.</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There is sufficient feedback for students who do not pass Ph.D. qualifying exams to understand why they did not pass and what areas should be addressed.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There is adequate support for students in my program who are having academic difficulties.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17978014"/>
                  </a:ext>
                </a:extLst>
              </a:tr>
              <a:tr h="370840">
                <a:tc>
                  <a:txBody>
                    <a:bodyPr/>
                    <a:lstStyle/>
                    <a:p>
                      <a:pPr algn="l" fontAlgn="b"/>
                      <a:r>
                        <a:rPr lang="en-US" sz="1000" b="0" i="0" u="none" strike="noStrike" dirty="0">
                          <a:solidFill>
                            <a:srgbClr val="000000"/>
                          </a:solidFill>
                          <a:effectLst/>
                          <a:latin typeface="+mn-lt"/>
                        </a:rPr>
                        <a:t>The process of Ph.D. qualifying exams has negatively impacted my quality of life beyond what one would deem reasonable.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55845851"/>
                  </a:ext>
                </a:extLst>
              </a:tr>
            </a:tbl>
          </a:graphicData>
        </a:graphic>
      </p:graphicFrame>
    </p:spTree>
    <p:extLst>
      <p:ext uri="{BB962C8B-B14F-4D97-AF65-F5344CB8AC3E}">
        <p14:creationId xmlns:p14="http://schemas.microsoft.com/office/powerpoint/2010/main" val="325934217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8121650" cy="457200"/>
          </a:xfrm>
        </p:spPr>
        <p:txBody>
          <a:bodyPr/>
          <a:lstStyle/>
          <a:p>
            <a:r>
              <a:rPr lang="en-US" sz="1400" dirty="0">
                <a:solidFill>
                  <a:srgbClr val="000000"/>
                </a:solidFill>
                <a:latin typeface="Arial" charset="0"/>
              </a:rPr>
              <a:t>Evaluating the Graduate Student Experience – Coursework/Degree Progress – Ph.D</a:t>
            </a:r>
            <a:endParaRPr lang="en-US" sz="1400" dirty="0">
              <a:latin typeface="Arial" charset="0"/>
            </a:endParaRPr>
          </a:p>
        </p:txBody>
      </p:sp>
      <p:sp>
        <p:nvSpPr>
          <p:cNvPr id="5" name="Text Box 7">
            <a:extLst>
              <a:ext uri="{FF2B5EF4-FFF2-40B4-BE49-F238E27FC236}">
                <a16:creationId xmlns:a16="http://schemas.microsoft.com/office/drawing/2014/main" id="{8C3C6650-2888-9041-A5CD-2E4C561DF74E}"/>
              </a:ext>
            </a:extLst>
          </p:cNvPr>
          <p:cNvSpPr txBox="1">
            <a:spLocks noChangeArrowheads="1"/>
          </p:cNvSpPr>
          <p:nvPr/>
        </p:nvSpPr>
        <p:spPr bwMode="auto">
          <a:xfrm>
            <a:off x="19050" y="6481227"/>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pPr>
            <a:r>
              <a:rPr lang="en-US" sz="800" dirty="0"/>
              <a:t>Q.	Please indicate your level of agreement with the following statements related to your program of study. 1=Strongly Disagree, 10=Strongly Agree </a:t>
            </a:r>
          </a:p>
        </p:txBody>
      </p:sp>
      <p:graphicFrame>
        <p:nvGraphicFramePr>
          <p:cNvPr id="7" name="Table 6">
            <a:extLst>
              <a:ext uri="{FF2B5EF4-FFF2-40B4-BE49-F238E27FC236}">
                <a16:creationId xmlns:a16="http://schemas.microsoft.com/office/drawing/2014/main" id="{D202F6A6-9BDE-7445-A252-9FAD521E8882}"/>
              </a:ext>
            </a:extLst>
          </p:cNvPr>
          <p:cNvGraphicFramePr>
            <a:graphicFrameLocks noGrp="1"/>
          </p:cNvGraphicFramePr>
          <p:nvPr>
            <p:extLst>
              <p:ext uri="{D42A27DB-BD31-4B8C-83A1-F6EECF244321}">
                <p14:modId xmlns:p14="http://schemas.microsoft.com/office/powerpoint/2010/main" val="4051186490"/>
              </p:ext>
            </p:extLst>
          </p:nvPr>
        </p:nvGraphicFramePr>
        <p:xfrm>
          <a:off x="118532" y="1397000"/>
          <a:ext cx="8915418" cy="353568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My courses are up-to-date and incorporate recent developments in my field.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The subject-area knowledge required to successfully pass Ph.D. qualifying exams is clearly conveyed to me in advance.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Ph.D. qualifying exams are conducted in a manner that fairly assesses a student’s ability to undertake dissertation research.</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There is sufficient feedback for students who do not pass Ph.D. qualifying exams to understand why they did not pass and what areas should be addressed.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There is adequate support for students in my program who are having academic difficulties.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20332765"/>
                  </a:ext>
                </a:extLst>
              </a:tr>
              <a:tr h="370840">
                <a:tc>
                  <a:txBody>
                    <a:bodyPr/>
                    <a:lstStyle/>
                    <a:p>
                      <a:pPr algn="l" fontAlgn="b"/>
                      <a:r>
                        <a:rPr lang="en-US" sz="1000" b="0" i="0" u="none" strike="noStrike" dirty="0">
                          <a:solidFill>
                            <a:srgbClr val="000000"/>
                          </a:solidFill>
                          <a:effectLst/>
                          <a:latin typeface="+mn-lt"/>
                        </a:rPr>
                        <a:t>The process of Ph.D. qualifying exams has negatively impacted my quality of life beyond what one would deem reasonable.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09835457"/>
                  </a:ext>
                </a:extLst>
              </a:tr>
            </a:tbl>
          </a:graphicData>
        </a:graphic>
      </p:graphicFrame>
    </p:spTree>
    <p:extLst>
      <p:ext uri="{BB962C8B-B14F-4D97-AF65-F5344CB8AC3E}">
        <p14:creationId xmlns:p14="http://schemas.microsoft.com/office/powerpoint/2010/main" val="291496502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ATTITUDES REGARDING FINANCIAL SUPPORT</a:t>
            </a:r>
          </a:p>
        </p:txBody>
      </p:sp>
    </p:spTree>
    <p:extLst>
      <p:ext uri="{BB962C8B-B14F-4D97-AF65-F5344CB8AC3E}">
        <p14:creationId xmlns:p14="http://schemas.microsoft.com/office/powerpoint/2010/main" val="257125494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3"/>
          <p:cNvSpPr>
            <a:spLocks noGrp="1" noChangeArrowheads="1"/>
          </p:cNvSpPr>
          <p:nvPr>
            <p:ph type="title"/>
          </p:nvPr>
        </p:nvSpPr>
        <p:spPr>
          <a:xfrm>
            <a:off x="552450" y="447675"/>
            <a:ext cx="8096250" cy="457200"/>
          </a:xfrm>
        </p:spPr>
        <p:txBody>
          <a:bodyPr/>
          <a:lstStyle/>
          <a:p>
            <a:r>
              <a:rPr lang="en-US" dirty="0">
                <a:latin typeface="Arial" charset="0"/>
              </a:rPr>
              <a:t>Demographics/After Graduation Interests of Survey Respondents Cont.</a:t>
            </a:r>
          </a:p>
        </p:txBody>
      </p:sp>
      <p:graphicFrame>
        <p:nvGraphicFramePr>
          <p:cNvPr id="2" name="Table 1"/>
          <p:cNvGraphicFramePr>
            <a:graphicFrameLocks noGrp="1"/>
          </p:cNvGraphicFramePr>
          <p:nvPr>
            <p:extLst>
              <p:ext uri="{D42A27DB-BD31-4B8C-83A1-F6EECF244321}">
                <p14:modId xmlns:p14="http://schemas.microsoft.com/office/powerpoint/2010/main" val="2749888730"/>
              </p:ext>
            </p:extLst>
          </p:nvPr>
        </p:nvGraphicFramePr>
        <p:xfrm>
          <a:off x="1556883" y="1066800"/>
          <a:ext cx="6080760" cy="3657600"/>
        </p:xfrm>
        <a:graphic>
          <a:graphicData uri="http://schemas.openxmlformats.org/drawingml/2006/table">
            <a:tbl>
              <a:tblPr firstRow="1" bandRow="1">
                <a:tableStyleId>{2D5ABB26-0587-4C30-8999-92F81FD0307C}</a:tableStyleId>
              </a:tblPr>
              <a:tblGrid>
                <a:gridCol w="2286000">
                  <a:extLst>
                    <a:ext uri="{9D8B030D-6E8A-4147-A177-3AD203B41FA5}">
                      <a16:colId xmlns:a16="http://schemas.microsoft.com/office/drawing/2014/main" val="20000"/>
                    </a:ext>
                  </a:extLst>
                </a:gridCol>
                <a:gridCol w="502920">
                  <a:extLst>
                    <a:ext uri="{9D8B030D-6E8A-4147-A177-3AD203B41FA5}">
                      <a16:colId xmlns:a16="http://schemas.microsoft.com/office/drawing/2014/main" val="20001"/>
                    </a:ext>
                  </a:extLst>
                </a:gridCol>
                <a:gridCol w="1280160">
                  <a:extLst>
                    <a:ext uri="{9D8B030D-6E8A-4147-A177-3AD203B41FA5}">
                      <a16:colId xmlns:a16="http://schemas.microsoft.com/office/drawing/2014/main" val="20002"/>
                    </a:ext>
                  </a:extLst>
                </a:gridCol>
                <a:gridCol w="1280160">
                  <a:extLst>
                    <a:ext uri="{9D8B030D-6E8A-4147-A177-3AD203B41FA5}">
                      <a16:colId xmlns:a16="http://schemas.microsoft.com/office/drawing/2014/main" val="185378538"/>
                    </a:ext>
                  </a:extLst>
                </a:gridCol>
                <a:gridCol w="731520">
                  <a:extLst>
                    <a:ext uri="{9D8B030D-6E8A-4147-A177-3AD203B41FA5}">
                      <a16:colId xmlns:a16="http://schemas.microsoft.com/office/drawing/2014/main" val="20003"/>
                    </a:ext>
                  </a:extLst>
                </a:gridCol>
              </a:tblGrid>
              <a:tr h="0">
                <a:tc>
                  <a:txBody>
                    <a:bodyPr/>
                    <a:lstStyle/>
                    <a:p>
                      <a:pPr algn="ctr" fontAlgn="b"/>
                      <a:endParaRPr lang="en-US" sz="1000" b="0"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 Campus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Master’s 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1" i="0" u="none" strike="noStrike" dirty="0">
                          <a:solidFill>
                            <a:srgbClr val="000000"/>
                          </a:solidFill>
                          <a:effectLst/>
                          <a:latin typeface="+mn-lt"/>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74320">
                <a:tc>
                  <a:txBody>
                    <a:bodyPr/>
                    <a:lstStyle/>
                    <a:p>
                      <a:pPr algn="l" fontAlgn="b"/>
                      <a:r>
                        <a:rPr lang="en-US" sz="1000" b="1" i="0" u="none" strike="noStrike" dirty="0">
                          <a:solidFill>
                            <a:srgbClr val="000000"/>
                          </a:solidFill>
                          <a:effectLst/>
                          <a:latin typeface="+mn-lt"/>
                        </a:rPr>
                        <a:t>ETHNICITY</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1"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74320">
                <a:tc>
                  <a:txBody>
                    <a:bodyPr/>
                    <a:lstStyle/>
                    <a:p>
                      <a:pPr algn="l" fontAlgn="b"/>
                      <a:r>
                        <a:rPr lang="en-US" sz="1000" b="0" i="0" u="none" strike="noStrike" dirty="0">
                          <a:solidFill>
                            <a:srgbClr val="000000"/>
                          </a:solidFill>
                          <a:effectLst/>
                          <a:latin typeface="+mn-lt"/>
                        </a:rPr>
                        <a:t>White (Caucasian, Non-Hispanic)</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74320">
                <a:tc>
                  <a:txBody>
                    <a:bodyPr/>
                    <a:lstStyle/>
                    <a:p>
                      <a:pPr algn="l" fontAlgn="b"/>
                      <a:r>
                        <a:rPr lang="en-US" sz="1000" b="0" i="0" u="none" strike="noStrike" dirty="0">
                          <a:solidFill>
                            <a:srgbClr val="000000"/>
                          </a:solidFill>
                          <a:effectLst/>
                          <a:latin typeface="+mn-lt"/>
                        </a:rPr>
                        <a:t>Asian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74320">
                <a:tc>
                  <a:txBody>
                    <a:bodyPr/>
                    <a:lstStyle/>
                    <a:p>
                      <a:pPr algn="l" fontAlgn="b"/>
                      <a:r>
                        <a:rPr lang="en-US" sz="1000" b="0" i="0" u="none" strike="noStrike" dirty="0">
                          <a:solidFill>
                            <a:srgbClr val="000000"/>
                          </a:solidFill>
                          <a:effectLst/>
                          <a:latin typeface="+mn-lt"/>
                        </a:rPr>
                        <a:t>Black or African American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74320">
                <a:tc>
                  <a:txBody>
                    <a:bodyPr/>
                    <a:lstStyle/>
                    <a:p>
                      <a:pPr algn="l" fontAlgn="b"/>
                      <a:r>
                        <a:rPr lang="en-US" sz="1000" b="0" i="0" u="none" strike="noStrike" dirty="0">
                          <a:solidFill>
                            <a:srgbClr val="000000"/>
                          </a:solidFill>
                          <a:effectLst/>
                          <a:latin typeface="+mn-lt"/>
                        </a:rPr>
                        <a:t>American Indian or Alaskan Nat</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74320">
                <a:tc>
                  <a:txBody>
                    <a:bodyPr/>
                    <a:lstStyle/>
                    <a:p>
                      <a:pPr algn="l" fontAlgn="b"/>
                      <a:r>
                        <a:rPr lang="en-US" sz="1000" b="0" i="0" u="none" strike="noStrike" dirty="0">
                          <a:solidFill>
                            <a:srgbClr val="000000"/>
                          </a:solidFill>
                          <a:effectLst/>
                          <a:latin typeface="+mn-lt"/>
                        </a:rPr>
                        <a:t>Two or more races</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74320">
                <a:tc>
                  <a:txBody>
                    <a:bodyPr/>
                    <a:lstStyle/>
                    <a:p>
                      <a:pPr algn="l" fontAlgn="b"/>
                      <a:r>
                        <a:rPr lang="en-US" sz="1000" b="0" i="0" u="none" strike="noStrike" dirty="0">
                          <a:solidFill>
                            <a:srgbClr val="000000"/>
                          </a:solidFill>
                          <a:effectLst/>
                          <a:latin typeface="+mn-lt"/>
                        </a:rPr>
                        <a:t>Unknown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18872">
                <a:tc>
                  <a:txBody>
                    <a:bodyPr/>
                    <a:lstStyle/>
                    <a:p>
                      <a:pPr algn="l"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b"/>
                      <a:endParaRPr lang="en-US" sz="8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10"/>
                  </a:ext>
                </a:extLst>
              </a:tr>
              <a:tr h="274320">
                <a:tc>
                  <a:txBody>
                    <a:bodyPr/>
                    <a:lstStyle/>
                    <a:p>
                      <a:pPr algn="l" fontAlgn="b"/>
                      <a:r>
                        <a:rPr lang="en-US" sz="1000" b="1" i="0" u="none" strike="noStrike" dirty="0">
                          <a:solidFill>
                            <a:srgbClr val="000000"/>
                          </a:solidFill>
                          <a:effectLst/>
                          <a:latin typeface="+mn-lt"/>
                        </a:rPr>
                        <a:t>CITIZENSHIP</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74320">
                <a:tc>
                  <a:txBody>
                    <a:bodyPr/>
                    <a:lstStyle/>
                    <a:p>
                      <a:pPr algn="l" fontAlgn="b"/>
                      <a:r>
                        <a:rPr lang="en-US" sz="1000" b="0" i="0" u="none" strike="noStrike" dirty="0">
                          <a:solidFill>
                            <a:srgbClr val="000000"/>
                          </a:solidFill>
                          <a:effectLst/>
                          <a:latin typeface="+mn-lt"/>
                        </a:rPr>
                        <a:t>U.S. citizen</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74320">
                <a:tc>
                  <a:txBody>
                    <a:bodyPr/>
                    <a:lstStyle/>
                    <a:p>
                      <a:pPr algn="l" fontAlgn="b"/>
                      <a:r>
                        <a:rPr lang="en-US" sz="1000" b="0" i="0" u="none" strike="noStrike" dirty="0">
                          <a:solidFill>
                            <a:srgbClr val="000000"/>
                          </a:solidFill>
                          <a:effectLst/>
                          <a:latin typeface="+mn-lt"/>
                        </a:rPr>
                        <a:t>Citizen of another country with visa</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74320">
                <a:tc>
                  <a:txBody>
                    <a:bodyPr/>
                    <a:lstStyle/>
                    <a:p>
                      <a:pPr algn="l" fontAlgn="b"/>
                      <a:r>
                        <a:rPr lang="en-US" sz="1000" b="0" i="0" u="none" strike="noStrike" dirty="0">
                          <a:solidFill>
                            <a:srgbClr val="000000"/>
                          </a:solidFill>
                          <a:effectLst/>
                          <a:latin typeface="+mn-lt"/>
                        </a:rPr>
                        <a:t>U.S. perm res/citizen of other country</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74320">
                <a:tc>
                  <a:txBody>
                    <a:bodyPr/>
                    <a:lstStyle/>
                    <a:p>
                      <a:pPr algn="l" fontAlgn="b"/>
                      <a:r>
                        <a:rPr lang="en-US" sz="1000" b="0" i="0" u="none" strike="noStrike" dirty="0">
                          <a:solidFill>
                            <a:srgbClr val="000000"/>
                          </a:solidFill>
                          <a:effectLst/>
                          <a:latin typeface="+mn-lt"/>
                        </a:rPr>
                        <a:t>Citizen of another country</a:t>
                      </a:r>
                    </a:p>
                  </a:txBody>
                  <a:tcPr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756966"/>
                  </a:ext>
                </a:extLst>
              </a:tr>
            </a:tbl>
          </a:graphicData>
        </a:graphic>
      </p:graphicFrame>
    </p:spTree>
    <p:extLst>
      <p:ext uri="{BB962C8B-B14F-4D97-AF65-F5344CB8AC3E}">
        <p14:creationId xmlns:p14="http://schemas.microsoft.com/office/powerpoint/2010/main" val="200342507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Attitudes Regarding Financial Support</a:t>
            </a:r>
          </a:p>
        </p:txBody>
      </p:sp>
      <p:graphicFrame>
        <p:nvGraphicFramePr>
          <p:cNvPr id="7" name="Chart 6" descr="Bar graph on attitudes regarding financial support - all students. Generally, students have a negative attitude towards financial support, with majority agreeing that the current compensation level for grad student employment is not competitive and program/departments does not have resources to assist in finding financial support."/>
          <p:cNvGraphicFramePr/>
          <p:nvPr>
            <p:extLst>
              <p:ext uri="{D42A27DB-BD31-4B8C-83A1-F6EECF244321}">
                <p14:modId xmlns:p14="http://schemas.microsoft.com/office/powerpoint/2010/main" val="2213948289"/>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231461"/>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Immediately prior to beginning graduate school at Georgia Tech, how clear was your understanding of the estimated cost of living (tuition, housing, board) for graduate students</a:t>
            </a:r>
            <a:br>
              <a:rPr lang="en-US" sz="800" dirty="0"/>
            </a:br>
            <a:r>
              <a:rPr lang="en-US" sz="800" dirty="0"/>
              <a:t>	attending this institution? 1=Not At All Clear, 10=Extremely Clear</a:t>
            </a:r>
            <a:br>
              <a:rPr lang="en-US" sz="800" dirty="0"/>
            </a:br>
            <a:r>
              <a:rPr lang="en-US" sz="800" dirty="0"/>
              <a:t>Q.	Please indicate your level of agreement with each of the following statements related to funding your graduate education. 1=Strongly Disagree, 10=Strongly Agree</a:t>
            </a:r>
          </a:p>
        </p:txBody>
      </p:sp>
    </p:spTree>
    <p:extLst>
      <p:ext uri="{BB962C8B-B14F-4D97-AF65-F5344CB8AC3E}">
        <p14:creationId xmlns:p14="http://schemas.microsoft.com/office/powerpoint/2010/main" val="30016515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Attitudes Regarding Financial Support</a:t>
            </a:r>
          </a:p>
        </p:txBody>
      </p:sp>
      <p:sp>
        <p:nvSpPr>
          <p:cNvPr id="5" name="Text Box 7"/>
          <p:cNvSpPr txBox="1">
            <a:spLocks noChangeArrowheads="1"/>
          </p:cNvSpPr>
          <p:nvPr/>
        </p:nvSpPr>
        <p:spPr bwMode="auto">
          <a:xfrm>
            <a:off x="19050" y="6231461"/>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Immediately prior to beginning graduate school at Georgia Tech, how clear was your understanding of the estimated cost of living (tuition, housing, board) for graduate students</a:t>
            </a:r>
            <a:br>
              <a:rPr lang="en-US" sz="800" dirty="0"/>
            </a:br>
            <a:r>
              <a:rPr lang="en-US" sz="800" dirty="0"/>
              <a:t>	attending this institution? 1=Not At All Clear, 10=Extremely Clear</a:t>
            </a:r>
            <a:br>
              <a:rPr lang="en-US" sz="800" dirty="0"/>
            </a:br>
            <a:r>
              <a:rPr lang="en-US" sz="800" dirty="0"/>
              <a:t>Q.	Please indicate your level of agreement with each of the following statements related to funding your graduate education. 1=Strongly Disagree, 10=Strongly Agree</a:t>
            </a:r>
          </a:p>
        </p:txBody>
      </p:sp>
      <p:graphicFrame>
        <p:nvGraphicFramePr>
          <p:cNvPr id="6" name="Table 5">
            <a:extLst>
              <a:ext uri="{FF2B5EF4-FFF2-40B4-BE49-F238E27FC236}">
                <a16:creationId xmlns:a16="http://schemas.microsoft.com/office/drawing/2014/main" id="{926D00CC-FE28-EB43-8117-23EFD0966E2D}"/>
              </a:ext>
            </a:extLst>
          </p:cNvPr>
          <p:cNvGraphicFramePr>
            <a:graphicFrameLocks noGrp="1"/>
          </p:cNvGraphicFramePr>
          <p:nvPr/>
        </p:nvGraphicFramePr>
        <p:xfrm>
          <a:off x="241299" y="1397000"/>
          <a:ext cx="8686800" cy="353568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5760">
                <a:tc>
                  <a:txBody>
                    <a:bodyPr/>
                    <a:lstStyle/>
                    <a:p>
                      <a:pPr algn="l" fontAlgn="b"/>
                      <a:r>
                        <a:rPr lang="en-US" sz="1000" b="0" i="0" u="none" strike="noStrike" dirty="0">
                          <a:solidFill>
                            <a:srgbClr val="000000"/>
                          </a:solidFill>
                          <a:effectLst/>
                          <a:latin typeface="+mn-lt"/>
                        </a:rPr>
                        <a:t>I am confident that I will have the funds I need to complete my graduate education at Georgia Tech.</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5760">
                <a:tc>
                  <a:txBody>
                    <a:bodyPr/>
                    <a:lstStyle/>
                    <a:p>
                      <a:pPr algn="l" fontAlgn="b"/>
                      <a:r>
                        <a:rPr lang="en-US" sz="1000" b="0" i="0" u="none" strike="noStrike" dirty="0">
                          <a:solidFill>
                            <a:srgbClr val="000000"/>
                          </a:solidFill>
                          <a:effectLst/>
                          <a:latin typeface="+mn-lt"/>
                        </a:rPr>
                        <a:t>Level of clarity in understanding estimated cost-of-living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65760">
                <a:tc>
                  <a:txBody>
                    <a:bodyPr/>
                    <a:lstStyle/>
                    <a:p>
                      <a:pPr algn="l" fontAlgn="b"/>
                      <a:r>
                        <a:rPr lang="en-US" sz="1000" b="0" i="0" u="none" strike="noStrike" dirty="0">
                          <a:solidFill>
                            <a:srgbClr val="000000"/>
                          </a:solidFill>
                          <a:effectLst/>
                          <a:latin typeface="+mn-lt"/>
                        </a:rPr>
                        <a:t>I believe I am getting paid fairly for the work I perform for my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65760">
                <a:tc>
                  <a:txBody>
                    <a:bodyPr/>
                    <a:lstStyle/>
                    <a:p>
                      <a:pPr algn="l" fontAlgn="b"/>
                      <a:r>
                        <a:rPr lang="en-US" sz="1000" b="0" i="0" u="none" strike="noStrike" dirty="0">
                          <a:solidFill>
                            <a:srgbClr val="000000"/>
                          </a:solidFill>
                          <a:effectLst/>
                          <a:latin typeface="+mn-lt"/>
                        </a:rPr>
                        <a:t>Georgia Tech provides adequate information about financial support that is available to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65760">
                <a:tc>
                  <a:txBody>
                    <a:bodyPr/>
                    <a:lstStyle/>
                    <a:p>
                      <a:pPr algn="l" fontAlgn="b"/>
                      <a:r>
                        <a:rPr lang="en-US" sz="1000" b="0" i="0" u="none" strike="noStrike" dirty="0">
                          <a:solidFill>
                            <a:srgbClr val="000000"/>
                          </a:solidFill>
                          <a:effectLst/>
                          <a:latin typeface="+mn-lt"/>
                        </a:rPr>
                        <a:t>My take home pay (after paying fees) is competitive with that of comparable institutions.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65760">
                <a:tc>
                  <a:txBody>
                    <a:bodyPr/>
                    <a:lstStyle/>
                    <a:p>
                      <a:pPr algn="l" fontAlgn="b"/>
                      <a:r>
                        <a:rPr lang="en-US" sz="1000" b="0" i="0" u="none" strike="noStrike" dirty="0">
                          <a:solidFill>
                            <a:srgbClr val="000000"/>
                          </a:solidFill>
                          <a:effectLst/>
                          <a:latin typeface="+mn-lt"/>
                        </a:rPr>
                        <a:t>My program/department has resources to assist me in finding financial support.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65760">
                <a:tc>
                  <a:txBody>
                    <a:bodyPr/>
                    <a:lstStyle/>
                    <a:p>
                      <a:pPr algn="l" fontAlgn="b"/>
                      <a:r>
                        <a:rPr lang="en-US" sz="1000" b="0" i="0" u="none" strike="noStrike" dirty="0">
                          <a:solidFill>
                            <a:srgbClr val="000000"/>
                          </a:solidFill>
                          <a:effectLst/>
                          <a:latin typeface="+mn-lt"/>
                        </a:rPr>
                        <a:t>I am comfortable approaching my program/department about financial support needs.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65760">
                <a:tc>
                  <a:txBody>
                    <a:bodyPr/>
                    <a:lstStyle/>
                    <a:p>
                      <a:pPr algn="l" fontAlgn="b"/>
                      <a:r>
                        <a:rPr lang="en-US" sz="1000" b="0" i="0" u="none" strike="noStrike" dirty="0">
                          <a:solidFill>
                            <a:srgbClr val="000000"/>
                          </a:solidFill>
                          <a:effectLst/>
                          <a:latin typeface="+mn-lt"/>
                        </a:rPr>
                        <a:t>The current compensation level I receive from Georgia Tech for graduate student employment is competitive with that of comparable institutions.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36670997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Attitudes Regarding Financial Support – Master’s</a:t>
            </a:r>
          </a:p>
        </p:txBody>
      </p:sp>
      <p:sp>
        <p:nvSpPr>
          <p:cNvPr id="5" name="Text Box 7"/>
          <p:cNvSpPr txBox="1">
            <a:spLocks noChangeArrowheads="1"/>
          </p:cNvSpPr>
          <p:nvPr/>
        </p:nvSpPr>
        <p:spPr bwMode="auto">
          <a:xfrm>
            <a:off x="19050" y="6231461"/>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Immediately prior to beginning graduate school at Georgia Tech, how clear was your understanding of the estimated cost of living (tuition, housing, board) for graduate students</a:t>
            </a:r>
            <a:br>
              <a:rPr lang="en-US" sz="800" dirty="0"/>
            </a:br>
            <a:r>
              <a:rPr lang="en-US" sz="800" dirty="0"/>
              <a:t>	attending this institution? 1=Not At All Clear, 10=Extremely Clear</a:t>
            </a:r>
            <a:br>
              <a:rPr lang="en-US" sz="800" dirty="0"/>
            </a:br>
            <a:r>
              <a:rPr lang="en-US" sz="800" dirty="0"/>
              <a:t>Q.	Please indicate your level of agreement with each of the following statements related to funding your graduate education. 1=Strongly Disagree, 10=Strongly Agree</a:t>
            </a:r>
          </a:p>
        </p:txBody>
      </p:sp>
      <p:graphicFrame>
        <p:nvGraphicFramePr>
          <p:cNvPr id="7" name="Table 6">
            <a:extLst>
              <a:ext uri="{FF2B5EF4-FFF2-40B4-BE49-F238E27FC236}">
                <a16:creationId xmlns:a16="http://schemas.microsoft.com/office/drawing/2014/main" id="{5F3E83AA-0847-3340-AF12-A7BF82C5BC61}"/>
              </a:ext>
            </a:extLst>
          </p:cNvPr>
          <p:cNvGraphicFramePr>
            <a:graphicFrameLocks noGrp="1"/>
          </p:cNvGraphicFramePr>
          <p:nvPr/>
        </p:nvGraphicFramePr>
        <p:xfrm>
          <a:off x="93132" y="1397000"/>
          <a:ext cx="8961120" cy="472440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I am confident that I will have the funds I need to complete my graduate education at Georgia Tech.</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r>
                        <a:rPr lang="en-US" sz="1000" b="0" i="0" u="none" strike="noStrike" dirty="0">
                          <a:solidFill>
                            <a:srgbClr val="000000"/>
                          </a:solidFill>
                          <a:effectLst/>
                          <a:latin typeface="+mn-lt"/>
                        </a:rPr>
                        <a:t>Level of clarity in understanding estimated cost-of-living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2880">
                <a:tc>
                  <a:txBody>
                    <a:bodyPr/>
                    <a:lstStyle/>
                    <a:p>
                      <a:pPr algn="l" fontAlgn="b"/>
                      <a:r>
                        <a:rPr lang="en-US" sz="1000" b="0" i="0" u="none" strike="noStrike" dirty="0">
                          <a:solidFill>
                            <a:srgbClr val="000000"/>
                          </a:solidFill>
                          <a:effectLst/>
                          <a:latin typeface="+mn-lt"/>
                        </a:rPr>
                        <a:t>I believe I am getting paid fairly for the work I perform for my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2880">
                <a:tc>
                  <a:txBody>
                    <a:bodyPr/>
                    <a:lstStyle/>
                    <a:p>
                      <a:pPr algn="l" fontAlgn="b"/>
                      <a:r>
                        <a:rPr lang="en-US" sz="1000" b="0" i="0" u="none" strike="noStrike" dirty="0">
                          <a:solidFill>
                            <a:srgbClr val="000000"/>
                          </a:solidFill>
                          <a:effectLst/>
                          <a:latin typeface="+mn-lt"/>
                        </a:rPr>
                        <a:t>Georgia Tech provides adequate information about financial support that is available to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182880">
                <a:tc>
                  <a:txBody>
                    <a:bodyPr/>
                    <a:lstStyle/>
                    <a:p>
                      <a:pPr algn="l" fontAlgn="b"/>
                      <a:r>
                        <a:rPr lang="en-US" sz="1000" b="0" i="0" u="none" strike="noStrike" dirty="0">
                          <a:solidFill>
                            <a:srgbClr val="000000"/>
                          </a:solidFill>
                          <a:effectLst/>
                          <a:latin typeface="+mn-lt"/>
                        </a:rPr>
                        <a:t>My take home pay (after paying fees) is competitive with that of comparable institutions.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182880">
                <a:tc>
                  <a:txBody>
                    <a:bodyPr/>
                    <a:lstStyle/>
                    <a:p>
                      <a:pPr algn="l" fontAlgn="b"/>
                      <a:r>
                        <a:rPr lang="en-US" sz="1000" b="0" i="0" u="none" strike="noStrike" dirty="0">
                          <a:solidFill>
                            <a:srgbClr val="000000"/>
                          </a:solidFill>
                          <a:effectLst/>
                          <a:latin typeface="+mn-lt"/>
                        </a:rPr>
                        <a:t>My program/department has resources to assist me in finding financial support.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6849149"/>
                  </a:ext>
                </a:extLst>
              </a:tr>
              <a:tr h="182880">
                <a:tc>
                  <a:txBody>
                    <a:bodyPr/>
                    <a:lstStyle/>
                    <a:p>
                      <a:pPr algn="l" fontAlgn="b"/>
                      <a:r>
                        <a:rPr lang="en-US" sz="1000" b="0" i="0" u="none" strike="noStrike" dirty="0">
                          <a:solidFill>
                            <a:srgbClr val="000000"/>
                          </a:solidFill>
                          <a:effectLst/>
                          <a:latin typeface="+mn-lt"/>
                        </a:rPr>
                        <a:t>I am comfortable approaching my program / department about financial support needs.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8519578"/>
                  </a:ext>
                </a:extLst>
              </a:tr>
              <a:tr h="182880">
                <a:tc>
                  <a:txBody>
                    <a:bodyPr/>
                    <a:lstStyle/>
                    <a:p>
                      <a:pPr algn="l" fontAlgn="b"/>
                      <a:r>
                        <a:rPr lang="en-US" sz="1000" b="0" i="0" u="none" strike="noStrike" dirty="0">
                          <a:solidFill>
                            <a:srgbClr val="000000"/>
                          </a:solidFill>
                          <a:effectLst/>
                          <a:latin typeface="+mn-lt"/>
                        </a:rPr>
                        <a:t>The current compensation level I receive from Georgia Tech for graduate student employment is competitive with that of comparable institutions.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208717"/>
                  </a:ext>
                </a:extLst>
              </a:tr>
            </a:tbl>
          </a:graphicData>
        </a:graphic>
      </p:graphicFrame>
    </p:spTree>
    <p:extLst>
      <p:ext uri="{BB962C8B-B14F-4D97-AF65-F5344CB8AC3E}">
        <p14:creationId xmlns:p14="http://schemas.microsoft.com/office/powerpoint/2010/main" val="134555831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Attitudes Regarding Financial Support - Ph.D</a:t>
            </a:r>
          </a:p>
        </p:txBody>
      </p:sp>
      <p:sp>
        <p:nvSpPr>
          <p:cNvPr id="5" name="Text Box 7"/>
          <p:cNvSpPr txBox="1">
            <a:spLocks noChangeArrowheads="1"/>
          </p:cNvSpPr>
          <p:nvPr/>
        </p:nvSpPr>
        <p:spPr bwMode="auto">
          <a:xfrm>
            <a:off x="19050" y="6231461"/>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Immediately prior to beginning graduate school at Georgia Tech, how clear was your understanding of the estimated cost of living (tuition, housing, board) for graduate students</a:t>
            </a:r>
            <a:br>
              <a:rPr lang="en-US" sz="800" dirty="0"/>
            </a:br>
            <a:r>
              <a:rPr lang="en-US" sz="800" dirty="0"/>
              <a:t>	attending this institution? 1=Not At All Clear, 10=Extremely Clear</a:t>
            </a:r>
            <a:br>
              <a:rPr lang="en-US" sz="800" dirty="0"/>
            </a:br>
            <a:r>
              <a:rPr lang="en-US" sz="800" dirty="0"/>
              <a:t>Q.	Please indicate your level of agreement with each of the following statements related to funding your graduate education. 1=Strongly Disagree, 10=Strongly Agree</a:t>
            </a:r>
          </a:p>
        </p:txBody>
      </p:sp>
      <p:graphicFrame>
        <p:nvGraphicFramePr>
          <p:cNvPr id="6" name="Table 5">
            <a:extLst>
              <a:ext uri="{FF2B5EF4-FFF2-40B4-BE49-F238E27FC236}">
                <a16:creationId xmlns:a16="http://schemas.microsoft.com/office/drawing/2014/main" id="{B3A3551A-7050-BA4D-99BF-09B07474FC7F}"/>
              </a:ext>
            </a:extLst>
          </p:cNvPr>
          <p:cNvGraphicFramePr>
            <a:graphicFrameLocks noGrp="1"/>
          </p:cNvGraphicFramePr>
          <p:nvPr/>
        </p:nvGraphicFramePr>
        <p:xfrm>
          <a:off x="118532" y="1397000"/>
          <a:ext cx="8915418" cy="371856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I am confident that I will have the funds I need to complete my graduate education at Georgia Tech.</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Level of clarity in understanding estimated cost-of-living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I believe I am getting paid fairly for the work I perform for my program.</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Georgia Tech provides adequate information about financial support that is available to graduate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My take home pay (after paying fees) is competitive with that of comparable institutions.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My program/department has resources to assist me in finding financial support.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I am comfortable approaching my program / department about financial support needs.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The current compensation level I receive from Georgia Tech for graduate student employment is competitive with that of comparable institutions.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53496485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70324" cy="457200"/>
          </a:xfrm>
        </p:spPr>
        <p:txBody>
          <a:bodyPr/>
          <a:lstStyle/>
          <a:p>
            <a:r>
              <a:rPr lang="en-US" dirty="0">
                <a:latin typeface="Arial" charset="0"/>
              </a:rPr>
              <a:t>PERCEPTION IMPROVEMENT ANALYSIS – MASTER’S CAMPUS</a:t>
            </a:r>
          </a:p>
        </p:txBody>
      </p:sp>
    </p:spTree>
    <p:extLst>
      <p:ext uri="{BB962C8B-B14F-4D97-AF65-F5344CB8AC3E}">
        <p14:creationId xmlns:p14="http://schemas.microsoft.com/office/powerpoint/2010/main" val="118144960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B8DBBA-E686-4B68-2363-6EBAF7337DE8}"/>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Understanding the Drivers of Quality of Overall Experience – Master’s Campus</a:t>
            </a:r>
          </a:p>
        </p:txBody>
      </p:sp>
      <p:graphicFrame>
        <p:nvGraphicFramePr>
          <p:cNvPr id="10" name="Table 9">
            <a:extLst>
              <a:ext uri="{FF2B5EF4-FFF2-40B4-BE49-F238E27FC236}">
                <a16:creationId xmlns:a16="http://schemas.microsoft.com/office/drawing/2014/main" id="{E06A4B93-9453-1442-83A5-375FB55860EF}"/>
              </a:ext>
            </a:extLst>
          </p:cNvPr>
          <p:cNvGraphicFramePr>
            <a:graphicFrameLocks noGrp="1"/>
          </p:cNvGraphicFramePr>
          <p:nvPr>
            <p:extLst>
              <p:ext uri="{D42A27DB-BD31-4B8C-83A1-F6EECF244321}">
                <p14:modId xmlns:p14="http://schemas.microsoft.com/office/powerpoint/2010/main" val="2849202674"/>
              </p:ext>
            </p:extLst>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1" name="Table 10">
            <a:extLst>
              <a:ext uri="{FF2B5EF4-FFF2-40B4-BE49-F238E27FC236}">
                <a16:creationId xmlns:a16="http://schemas.microsoft.com/office/drawing/2014/main" id="{452718F9-39CB-AC42-8745-29F9C331CC49}"/>
              </a:ext>
            </a:extLst>
          </p:cNvPr>
          <p:cNvGraphicFramePr>
            <a:graphicFrameLocks noGrp="1"/>
          </p:cNvGraphicFramePr>
          <p:nvPr>
            <p:extLst>
              <p:ext uri="{D42A27DB-BD31-4B8C-83A1-F6EECF244321}">
                <p14:modId xmlns:p14="http://schemas.microsoft.com/office/powerpoint/2010/main" val="3092901884"/>
              </p:ext>
            </p:extLst>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a:extLst>
              <a:ext uri="{FF2B5EF4-FFF2-40B4-BE49-F238E27FC236}">
                <a16:creationId xmlns:a16="http://schemas.microsoft.com/office/drawing/2014/main" id="{82C17F7F-46D8-1048-B181-A1E15AAF4781}"/>
              </a:ext>
            </a:extLst>
          </p:cNvPr>
          <p:cNvGraphicFramePr>
            <a:graphicFrameLocks noGrp="1"/>
          </p:cNvGraphicFramePr>
          <p:nvPr>
            <p:extLst>
              <p:ext uri="{D42A27DB-BD31-4B8C-83A1-F6EECF244321}">
                <p14:modId xmlns:p14="http://schemas.microsoft.com/office/powerpoint/2010/main" val="2909007897"/>
              </p:ext>
            </p:extLst>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3" name="Table 12">
            <a:extLst>
              <a:ext uri="{FF2B5EF4-FFF2-40B4-BE49-F238E27FC236}">
                <a16:creationId xmlns:a16="http://schemas.microsoft.com/office/drawing/2014/main" id="{9C65A8C1-CD1B-414B-B2B1-6D36E2519A06}"/>
              </a:ext>
            </a:extLst>
          </p:cNvPr>
          <p:cNvGraphicFramePr>
            <a:graphicFrameLocks noGrp="1"/>
          </p:cNvGraphicFramePr>
          <p:nvPr>
            <p:extLst>
              <p:ext uri="{D42A27DB-BD31-4B8C-83A1-F6EECF244321}">
                <p14:modId xmlns:p14="http://schemas.microsoft.com/office/powerpoint/2010/main" val="457127895"/>
              </p:ext>
            </p:extLst>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5" name="Chart 4" descr="Bar graph on understanding the drivers of quality of overall experience - derived importance for master's campus. Program support, mentoring and advising, and coursework and degree progress were the strongest drivers for the grad student experience factors."/>
          <p:cNvGraphicFramePr/>
          <p:nvPr>
            <p:extLst>
              <p:ext uri="{D42A27DB-BD31-4B8C-83A1-F6EECF244321}">
                <p14:modId xmlns:p14="http://schemas.microsoft.com/office/powerpoint/2010/main" val="2945912485"/>
              </p:ext>
            </p:extLst>
          </p:nvPr>
        </p:nvGraphicFramePr>
        <p:xfrm>
          <a:off x="203200" y="1054099"/>
          <a:ext cx="8686800" cy="549063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3407092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descr="Bar graph on understanding the drivers (program support, mentoring and advising, coursework and degree progress , and finances) of quality of overall experience - derived importance for master's campus."/>
          <p:cNvGraphicFramePr/>
          <p:nvPr>
            <p:extLst>
              <p:ext uri="{D42A27DB-BD31-4B8C-83A1-F6EECF244321}">
                <p14:modId xmlns:p14="http://schemas.microsoft.com/office/powerpoint/2010/main" val="611218610"/>
              </p:ext>
            </p:extLst>
          </p:nvPr>
        </p:nvGraphicFramePr>
        <p:xfrm>
          <a:off x="203200" y="1054099"/>
          <a:ext cx="8686800" cy="54906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5">
            <a:extLst>
              <a:ext uri="{FF2B5EF4-FFF2-40B4-BE49-F238E27FC236}">
                <a16:creationId xmlns:a16="http://schemas.microsoft.com/office/drawing/2014/main" id="{573B5529-D305-D241-ACAF-2E98AB0E88BB}"/>
              </a:ext>
            </a:extLst>
          </p:cNvPr>
          <p:cNvGraphicFramePr>
            <a:graphicFrameLocks noGrp="1"/>
          </p:cNvGraphicFramePr>
          <p:nvPr>
            <p:extLst>
              <p:ext uri="{D42A27DB-BD31-4B8C-83A1-F6EECF244321}">
                <p14:modId xmlns:p14="http://schemas.microsoft.com/office/powerpoint/2010/main" val="41118283"/>
              </p:ext>
            </p:extLst>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7" name="Table 6">
            <a:extLst>
              <a:ext uri="{FF2B5EF4-FFF2-40B4-BE49-F238E27FC236}">
                <a16:creationId xmlns:a16="http://schemas.microsoft.com/office/drawing/2014/main" id="{316A022D-36FB-C841-AB4E-F30CF90B9102}"/>
              </a:ext>
            </a:extLst>
          </p:cNvPr>
          <p:cNvGraphicFramePr>
            <a:graphicFrameLocks noGrp="1"/>
          </p:cNvGraphicFramePr>
          <p:nvPr>
            <p:extLst>
              <p:ext uri="{D42A27DB-BD31-4B8C-83A1-F6EECF244321}">
                <p14:modId xmlns:p14="http://schemas.microsoft.com/office/powerpoint/2010/main" val="813916582"/>
              </p:ext>
            </p:extLst>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8" name="Table 7">
            <a:extLst>
              <a:ext uri="{FF2B5EF4-FFF2-40B4-BE49-F238E27FC236}">
                <a16:creationId xmlns:a16="http://schemas.microsoft.com/office/drawing/2014/main" id="{F1CC006D-BDB8-AA4E-88BE-FC9CB373A439}"/>
              </a:ext>
            </a:extLst>
          </p:cNvPr>
          <p:cNvGraphicFramePr>
            <a:graphicFrameLocks noGrp="1"/>
          </p:cNvGraphicFramePr>
          <p:nvPr>
            <p:extLst>
              <p:ext uri="{D42A27DB-BD31-4B8C-83A1-F6EECF244321}">
                <p14:modId xmlns:p14="http://schemas.microsoft.com/office/powerpoint/2010/main" val="1711053767"/>
              </p:ext>
            </p:extLst>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9" name="Table 8">
            <a:extLst>
              <a:ext uri="{FF2B5EF4-FFF2-40B4-BE49-F238E27FC236}">
                <a16:creationId xmlns:a16="http://schemas.microsoft.com/office/drawing/2014/main" id="{5CF9C193-87CB-4E4A-AE62-4D7FD535627A}"/>
              </a:ext>
            </a:extLst>
          </p:cNvPr>
          <p:cNvGraphicFramePr>
            <a:graphicFrameLocks noGrp="1"/>
          </p:cNvGraphicFramePr>
          <p:nvPr>
            <p:extLst>
              <p:ext uri="{D42A27DB-BD31-4B8C-83A1-F6EECF244321}">
                <p14:modId xmlns:p14="http://schemas.microsoft.com/office/powerpoint/2010/main" val="3108856987"/>
              </p:ext>
            </p:extLst>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2" name="Title 1">
            <a:extLst>
              <a:ext uri="{FF2B5EF4-FFF2-40B4-BE49-F238E27FC236}">
                <a16:creationId xmlns:a16="http://schemas.microsoft.com/office/drawing/2014/main" id="{F9E34465-2746-DEC5-5200-1F21672666BD}"/>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Understanding the Drivers of Quality of Overall Experience – Master’s Campus Continued</a:t>
            </a:r>
          </a:p>
        </p:txBody>
      </p:sp>
    </p:spTree>
    <p:extLst>
      <p:ext uri="{BB962C8B-B14F-4D97-AF65-F5344CB8AC3E}">
        <p14:creationId xmlns:p14="http://schemas.microsoft.com/office/powerpoint/2010/main" val="182459056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552449" y="447675"/>
            <a:ext cx="8100483" cy="457200"/>
          </a:xfrm>
        </p:spPr>
        <p:txBody>
          <a:bodyPr/>
          <a:lstStyle/>
          <a:p>
            <a:r>
              <a:rPr lang="en-US" dirty="0">
                <a:latin typeface="Arial" charset="0"/>
              </a:rPr>
              <a:t>Legend for Perception Improvement Analysis Chart – Master’s CAMPUS</a:t>
            </a:r>
          </a:p>
        </p:txBody>
      </p:sp>
      <p:graphicFrame>
        <p:nvGraphicFramePr>
          <p:cNvPr id="1931267" name="Group 3"/>
          <p:cNvGraphicFramePr>
            <a:graphicFrameLocks noGrp="1"/>
          </p:cNvGraphicFramePr>
          <p:nvPr>
            <p:ph idx="1"/>
            <p:extLst>
              <p:ext uri="{D42A27DB-BD31-4B8C-83A1-F6EECF244321}">
                <p14:modId xmlns:p14="http://schemas.microsoft.com/office/powerpoint/2010/main" val="746637176"/>
              </p:ext>
            </p:extLst>
          </p:nvPr>
        </p:nvGraphicFramePr>
        <p:xfrm>
          <a:off x="78872" y="1045500"/>
          <a:ext cx="8993471" cy="5044408"/>
        </p:xfrm>
        <a:graphic>
          <a:graphicData uri="http://schemas.openxmlformats.org/drawingml/2006/table">
            <a:tbl>
              <a:tblPr firstRow="1"/>
              <a:tblGrid>
                <a:gridCol w="325867">
                  <a:extLst>
                    <a:ext uri="{9D8B030D-6E8A-4147-A177-3AD203B41FA5}">
                      <a16:colId xmlns:a16="http://schemas.microsoft.com/office/drawing/2014/main" val="20000"/>
                    </a:ext>
                  </a:extLst>
                </a:gridCol>
                <a:gridCol w="4228294">
                  <a:extLst>
                    <a:ext uri="{9D8B030D-6E8A-4147-A177-3AD203B41FA5}">
                      <a16:colId xmlns:a16="http://schemas.microsoft.com/office/drawing/2014/main" val="20001"/>
                    </a:ext>
                  </a:extLst>
                </a:gridCol>
                <a:gridCol w="116840">
                  <a:extLst>
                    <a:ext uri="{9D8B030D-6E8A-4147-A177-3AD203B41FA5}">
                      <a16:colId xmlns:a16="http://schemas.microsoft.com/office/drawing/2014/main" val="20002"/>
                    </a:ext>
                  </a:extLst>
                </a:gridCol>
                <a:gridCol w="307779">
                  <a:extLst>
                    <a:ext uri="{9D8B030D-6E8A-4147-A177-3AD203B41FA5}">
                      <a16:colId xmlns:a16="http://schemas.microsoft.com/office/drawing/2014/main" val="20003"/>
                    </a:ext>
                  </a:extLst>
                </a:gridCol>
                <a:gridCol w="4014691">
                  <a:extLst>
                    <a:ext uri="{9D8B030D-6E8A-4147-A177-3AD203B41FA5}">
                      <a16:colId xmlns:a16="http://schemas.microsoft.com/office/drawing/2014/main" val="20004"/>
                    </a:ext>
                  </a:extLst>
                </a:gridCol>
              </a:tblGrid>
              <a:tr h="243808">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400" b="0" i="0" u="none" strike="noStrike" cap="none" normalizeH="0" baseline="0" dirty="0">
                        <a:ln>
                          <a:noFill/>
                        </a:ln>
                        <a:solidFill>
                          <a:schemeClr val="tx1"/>
                        </a:solidFill>
                        <a:effectLst/>
                        <a:latin typeface="+mn-lt"/>
                      </a:endParaRP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2024">
                <a:tc>
                  <a:txBody>
                    <a:bodyPr/>
                    <a:lstStyle/>
                    <a:p>
                      <a:pPr algn="ctr" fontAlgn="b"/>
                      <a:r>
                        <a:rPr lang="en-US" sz="1000" b="0" i="0" u="none" strike="noStrike" dirty="0">
                          <a:solidFill>
                            <a:srgbClr val="000000"/>
                          </a:solidFill>
                          <a:effectLst/>
                          <a:latin typeface="+mn-lt"/>
                        </a:rPr>
                        <a:t>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Effectiveness of orientation to understand process of completing degree</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Know where to get help in addressing issues with advisor</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2024">
                <a:tc>
                  <a:txBody>
                    <a:bodyPr/>
                    <a:lstStyle/>
                    <a:p>
                      <a:pPr algn="ctr" fontAlgn="b"/>
                      <a:r>
                        <a:rPr lang="en-US" sz="1000" b="0" i="0" u="none" strike="noStrike" dirty="0">
                          <a:solidFill>
                            <a:srgbClr val="000000"/>
                          </a:solidFill>
                          <a:effectLst/>
                          <a:latin typeface="+mn-lt"/>
                        </a:rPr>
                        <a:t>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for each other</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Advisor demonstrates concern for my personal well-being</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92024">
                <a:tc>
                  <a:txBody>
                    <a:bodyPr/>
                    <a:lstStyle/>
                    <a:p>
                      <a:pPr algn="ctr" fontAlgn="b"/>
                      <a:r>
                        <a:rPr lang="en-US" sz="1000" b="0" i="0" u="none" strike="noStrike" dirty="0">
                          <a:solidFill>
                            <a:srgbClr val="000000"/>
                          </a:solidFill>
                          <a:effectLst/>
                          <a:latin typeface="+mn-lt"/>
                        </a:rPr>
                        <a:t>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by faculty</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Comfort in speaking about personal issues impacting work</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92024">
                <a:tc>
                  <a:txBody>
                    <a:bodyPr/>
                    <a:lstStyle/>
                    <a:p>
                      <a:pPr algn="ctr" fontAlgn="b"/>
                      <a:r>
                        <a:rPr lang="en-US" sz="1000" b="0" i="0" u="none" strike="noStrike" dirty="0">
                          <a:solidFill>
                            <a:srgbClr val="000000"/>
                          </a:solidFill>
                          <a:effectLst/>
                          <a:latin typeface="+mn-lt"/>
                        </a:rPr>
                        <a:t>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professional development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Respectful and non-exploitative relationship with faculty</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92024">
                <a:tc>
                  <a:txBody>
                    <a:bodyPr/>
                    <a:lstStyle/>
                    <a:p>
                      <a:pPr algn="ctr" fontAlgn="b"/>
                      <a:r>
                        <a:rPr lang="en-US" sz="1000" b="0" i="0" u="none" strike="noStrike" dirty="0">
                          <a:solidFill>
                            <a:srgbClr val="000000"/>
                          </a:solidFill>
                          <a:effectLst/>
                          <a:latin typeface="+mn-lt"/>
                        </a:rPr>
                        <a:t>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social engagement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(NT) Mentoring on navigating systems/culture of graduate education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92024">
                <a:tc>
                  <a:txBody>
                    <a:bodyPr/>
                    <a:lstStyle/>
                    <a:p>
                      <a:pPr algn="ctr" fontAlgn="b"/>
                      <a:r>
                        <a:rPr lang="en-US" sz="1000" b="0" i="0" u="none" strike="noStrike" dirty="0">
                          <a:solidFill>
                            <a:srgbClr val="000000"/>
                          </a:solidFill>
                          <a:effectLst/>
                          <a:latin typeface="+mn-lt"/>
                        </a:rPr>
                        <a:t>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Program support for my personal commitments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(NT) Course selection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92024">
                <a:tc>
                  <a:txBody>
                    <a:bodyPr/>
                    <a:lstStyle/>
                    <a:p>
                      <a:pPr algn="ctr" fontAlgn="b"/>
                      <a:r>
                        <a:rPr lang="en-US" sz="1000" b="0" i="0" u="none" strike="noStrike" dirty="0">
                          <a:solidFill>
                            <a:srgbClr val="000000"/>
                          </a:solidFill>
                          <a:effectLst/>
                          <a:latin typeface="+mn-lt"/>
                        </a:rPr>
                        <a:t>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Program encourages informal mentoring from other students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(NT) Guidance on career options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92024">
                <a:tc>
                  <a:txBody>
                    <a:bodyPr/>
                    <a:lstStyle/>
                    <a:p>
                      <a:pPr algn="ctr" fontAlgn="b"/>
                      <a:r>
                        <a:rPr lang="en-US" sz="1000" b="0" i="0" u="none" strike="noStrike" dirty="0">
                          <a:solidFill>
                            <a:srgbClr val="000000"/>
                          </a:solidFill>
                          <a:effectLst/>
                          <a:latin typeface="+mn-lt"/>
                        </a:rPr>
                        <a:t>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Made aware of opportunities to interact across academic disciplines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algn="l" fontAlgn="b"/>
                      <a:r>
                        <a:rPr lang="en-US" sz="1000" b="0" i="0" u="none" strike="noStrike" dirty="0">
                          <a:solidFill>
                            <a:srgbClr val="000000"/>
                          </a:solidFill>
                          <a:effectLst/>
                          <a:latin typeface="+mn-lt"/>
                        </a:rPr>
                        <a:t>(NT) Timeliness of advice/assistance from program</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92024">
                <a:tc>
                  <a:txBody>
                    <a:bodyPr/>
                    <a:lstStyle/>
                    <a:p>
                      <a:pPr algn="ctr" fontAlgn="b"/>
                      <a:r>
                        <a:rPr lang="en-US" sz="1000" b="0" i="0" u="none" strike="noStrike" dirty="0">
                          <a:solidFill>
                            <a:srgbClr val="000000"/>
                          </a:solidFill>
                          <a:effectLst/>
                          <a:latin typeface="+mn-lt"/>
                        </a:rPr>
                        <a:t>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Confident that faculty care about my well-being</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Relevance of required courses to my professional objectives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92024">
                <a:tc>
                  <a:txBody>
                    <a:bodyPr/>
                    <a:lstStyle/>
                    <a:p>
                      <a:pPr algn="ctr" fontAlgn="b"/>
                      <a:r>
                        <a:rPr lang="en-US" sz="1000" b="0" i="0" u="none" strike="noStrike" dirty="0">
                          <a:solidFill>
                            <a:srgbClr val="000000"/>
                          </a:solidFill>
                          <a:effectLst/>
                          <a:latin typeface="+mn-lt"/>
                        </a:rPr>
                        <a:t>10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Students have opportunity to influence program decisions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Availability of courses I need to complete my degree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192024">
                <a:tc>
                  <a:txBody>
                    <a:bodyPr/>
                    <a:lstStyle/>
                    <a:p>
                      <a:pPr algn="ctr" fontAlgn="b"/>
                      <a:r>
                        <a:rPr lang="en-US" sz="1000" b="0" i="0" u="none" strike="noStrike" dirty="0">
                          <a:solidFill>
                            <a:srgbClr val="000000"/>
                          </a:solidFill>
                          <a:effectLst/>
                          <a:latin typeface="+mn-lt"/>
                        </a:rPr>
                        <a:t>11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Mentoring on navigating the systems/culture of graduate education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Quality of teaching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192024">
                <a:tc>
                  <a:txBody>
                    <a:bodyPr/>
                    <a:lstStyle/>
                    <a:p>
                      <a:pPr algn="ctr" fontAlgn="b"/>
                      <a:r>
                        <a:rPr lang="en-US" sz="1000" b="0" i="0" u="none" strike="noStrike" dirty="0">
                          <a:solidFill>
                            <a:srgbClr val="000000"/>
                          </a:solidFill>
                          <a:effectLst/>
                          <a:latin typeface="+mn-lt"/>
                        </a:rPr>
                        <a:t>12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Course selection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Clarity of graduation requirements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192024">
                <a:tc>
                  <a:txBody>
                    <a:bodyPr/>
                    <a:lstStyle/>
                    <a:p>
                      <a:pPr algn="ctr" fontAlgn="b"/>
                      <a:r>
                        <a:rPr lang="en-US" sz="1000" b="0" i="0" u="none" strike="noStrike" dirty="0">
                          <a:solidFill>
                            <a:srgbClr val="000000"/>
                          </a:solidFill>
                          <a:effectLst/>
                          <a:latin typeface="+mn-lt"/>
                        </a:rPr>
                        <a:t>13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Preparation for qualifying exams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Courses are up-to-date in my field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192024">
                <a:tc>
                  <a:txBody>
                    <a:bodyPr/>
                    <a:lstStyle/>
                    <a:p>
                      <a:pPr algn="ctr" fontAlgn="b"/>
                      <a:r>
                        <a:rPr lang="en-US" sz="1000" b="0" i="0" u="none" strike="noStrike" dirty="0">
                          <a:solidFill>
                            <a:schemeClr val="bg1"/>
                          </a:solidFill>
                          <a:effectLst/>
                          <a:latin typeface="+mn-lt"/>
                        </a:rPr>
                        <a:t>14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Selection of a thesis / guided project topic</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Adequate support for students with academic difficulties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192024">
                <a:tc>
                  <a:txBody>
                    <a:bodyPr/>
                    <a:lstStyle/>
                    <a:p>
                      <a:pPr algn="ctr" fontAlgn="b"/>
                      <a:r>
                        <a:rPr lang="en-US" sz="1000" b="0" i="0" u="none" strike="noStrike" dirty="0">
                          <a:solidFill>
                            <a:schemeClr val="bg1"/>
                          </a:solidFill>
                          <a:effectLst/>
                          <a:latin typeface="+mn-lt"/>
                        </a:rPr>
                        <a:t>15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Assistance with thesis / guided project topic proposal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Ph.D qualifying exams assess student's ability fairly</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192024">
                <a:tc>
                  <a:txBody>
                    <a:bodyPr/>
                    <a:lstStyle/>
                    <a:p>
                      <a:pPr algn="ctr" fontAlgn="b"/>
                      <a:r>
                        <a:rPr lang="en-US" sz="1000" b="0" i="0" u="none" strike="noStrike" dirty="0">
                          <a:solidFill>
                            <a:schemeClr val="bg1"/>
                          </a:solidFill>
                          <a:effectLst/>
                          <a:latin typeface="+mn-lt"/>
                        </a:rPr>
                        <a:t>16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research for my thesis / 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Information to pass Ph.D qualifying exams clearly conveyed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192024">
                <a:tc>
                  <a:txBody>
                    <a:bodyPr/>
                    <a:lstStyle/>
                    <a:p>
                      <a:pPr algn="ctr" fontAlgn="b"/>
                      <a:r>
                        <a:rPr lang="en-US" sz="1000" b="0" i="0" u="none" strike="noStrike" dirty="0">
                          <a:solidFill>
                            <a:schemeClr val="bg1"/>
                          </a:solidFill>
                          <a:effectLst/>
                          <a:latin typeface="+mn-lt"/>
                        </a:rPr>
                        <a:t>17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writing and revising the thesis / 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Sufficient feedback for students not passing Ph.D qualifying exams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192024">
                <a:tc>
                  <a:txBody>
                    <a:bodyPr/>
                    <a:lstStyle/>
                    <a:p>
                      <a:pPr algn="ctr" fontAlgn="b"/>
                      <a:r>
                        <a:rPr lang="en-US" sz="1000" b="0" i="0" u="none" strike="noStrike" dirty="0">
                          <a:solidFill>
                            <a:schemeClr val="bg1"/>
                          </a:solidFill>
                          <a:effectLst/>
                          <a:latin typeface="+mn-lt"/>
                        </a:rPr>
                        <a:t>18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writing and reviewing publications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Clarity in understanding cost-of-living prior to attendance</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192024">
                <a:tc>
                  <a:txBody>
                    <a:bodyPr/>
                    <a:lstStyle/>
                    <a:p>
                      <a:pPr algn="ctr" fontAlgn="b"/>
                      <a:r>
                        <a:rPr lang="en-US" sz="1000" b="0" i="0" u="none" strike="noStrike" dirty="0">
                          <a:solidFill>
                            <a:schemeClr val="bg1"/>
                          </a:solidFill>
                          <a:effectLst/>
                          <a:latin typeface="+mn-lt"/>
                        </a:rPr>
                        <a:t>19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Feedback on progress/next steps on my thesis/guided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Students are provided adequate information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192024">
                <a:tc>
                  <a:txBody>
                    <a:bodyPr/>
                    <a:lstStyle/>
                    <a:p>
                      <a:pPr algn="ctr" fontAlgn="b"/>
                      <a:r>
                        <a:rPr lang="en-US" sz="1000" b="0" i="0" u="none" strike="noStrike" dirty="0">
                          <a:solidFill>
                            <a:schemeClr val="bg1"/>
                          </a:solidFill>
                          <a:effectLst/>
                          <a:latin typeface="+mn-lt"/>
                        </a:rPr>
                        <a:t>20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Guidance on career options in academia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Comfort in approaching program/dept.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024">
                <a:tc>
                  <a:txBody>
                    <a:bodyPr/>
                    <a:lstStyle/>
                    <a:p>
                      <a:pPr algn="ctr" fontAlgn="b"/>
                      <a:r>
                        <a:rPr lang="en-US" sz="1000" b="0" i="0" u="none" strike="noStrike" dirty="0">
                          <a:solidFill>
                            <a:schemeClr val="bg1"/>
                          </a:solidFill>
                          <a:effectLst/>
                          <a:latin typeface="+mn-lt"/>
                        </a:rPr>
                        <a:t>21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Guidance on non-academic or other professional career options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Belief that I am getting paid fairly for program work</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r h="192024">
                <a:tc>
                  <a:txBody>
                    <a:bodyPr/>
                    <a:lstStyle/>
                    <a:p>
                      <a:pPr algn="ctr" fontAlgn="b"/>
                      <a:r>
                        <a:rPr lang="en-US" sz="1000" b="0" i="0" u="none" strike="noStrike" dirty="0">
                          <a:solidFill>
                            <a:schemeClr val="bg1"/>
                          </a:solidFill>
                          <a:effectLst/>
                          <a:latin typeface="+mn-lt"/>
                        </a:rPr>
                        <a:t>22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Project advisor treats me in a professional manner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Program/dept. has resources to find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2"/>
                  </a:ext>
                </a:extLst>
              </a:tr>
              <a:tr h="192024">
                <a:tc>
                  <a:txBody>
                    <a:bodyPr/>
                    <a:lstStyle/>
                    <a:p>
                      <a:pPr algn="ctr" fontAlgn="b"/>
                      <a:r>
                        <a:rPr lang="en-US" sz="1000" b="0" i="0" u="none" strike="noStrike" dirty="0">
                          <a:solidFill>
                            <a:schemeClr val="bg1"/>
                          </a:solidFill>
                          <a:effectLst/>
                          <a:latin typeface="+mn-lt"/>
                        </a:rPr>
                        <a:t>23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Satisfied with degree of access/interaction with project advisor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Compensation level is comparable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r h="192024">
                <a:tc>
                  <a:txBody>
                    <a:bodyPr/>
                    <a:lstStyle/>
                    <a:p>
                      <a:pPr algn="ctr" fontAlgn="b"/>
                      <a:r>
                        <a:rPr lang="en-US" sz="1000" b="0" i="0" u="none" strike="noStrike" dirty="0">
                          <a:solidFill>
                            <a:schemeClr val="bg1"/>
                          </a:solidFill>
                          <a:effectLst/>
                          <a:latin typeface="+mn-lt"/>
                        </a:rPr>
                        <a:t>24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Project advisor provides clear expectations</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Confident that I have funds to complete graduate education</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55739524"/>
                  </a:ext>
                </a:extLst>
              </a:tr>
              <a:tr h="192024">
                <a:tc>
                  <a:txBody>
                    <a:bodyPr/>
                    <a:lstStyle/>
                    <a:p>
                      <a:pPr algn="ctr" fontAlgn="b"/>
                      <a:r>
                        <a:rPr lang="en-US" sz="1000" b="0" i="0" u="none" strike="noStrike" dirty="0">
                          <a:solidFill>
                            <a:schemeClr val="bg1"/>
                          </a:solidFill>
                          <a:effectLst/>
                          <a:latin typeface="+mn-lt"/>
                        </a:rPr>
                        <a:t>25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Comfortable sharing professional goals with project advisor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50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Take home pay is competitive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4"/>
                  </a:ext>
                </a:extLst>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4148657031"/>
              </p:ext>
            </p:extLst>
          </p:nvPr>
        </p:nvGraphicFramePr>
        <p:xfrm>
          <a:off x="379413" y="63388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0" name="Table 9"/>
          <p:cNvGraphicFramePr>
            <a:graphicFrameLocks noGrp="1"/>
          </p:cNvGraphicFramePr>
          <p:nvPr>
            <p:extLst>
              <p:ext uri="{D42A27DB-BD31-4B8C-83A1-F6EECF244321}">
                <p14:modId xmlns:p14="http://schemas.microsoft.com/office/powerpoint/2010/main" val="3384041263"/>
              </p:ext>
            </p:extLst>
          </p:nvPr>
        </p:nvGraphicFramePr>
        <p:xfrm>
          <a:off x="2323194" y="63388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2019722619"/>
              </p:ext>
            </p:extLst>
          </p:nvPr>
        </p:nvGraphicFramePr>
        <p:xfrm>
          <a:off x="4621213" y="63388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val="3910874921"/>
              </p:ext>
            </p:extLst>
          </p:nvPr>
        </p:nvGraphicFramePr>
        <p:xfrm>
          <a:off x="7478713" y="63388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9298561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Perception improvement analysis for master's campus for program support, mentorship and advising, coursework and degree progress, and finances."/>
          <p:cNvGraphicFramePr/>
          <p:nvPr>
            <p:extLst>
              <p:ext uri="{D42A27DB-BD31-4B8C-83A1-F6EECF244321}">
                <p14:modId xmlns:p14="http://schemas.microsoft.com/office/powerpoint/2010/main" val="204039604"/>
              </p:ext>
            </p:extLst>
          </p:nvPr>
        </p:nvGraphicFramePr>
        <p:xfrm>
          <a:off x="256032" y="1051560"/>
          <a:ext cx="8686800" cy="5588000"/>
        </p:xfrm>
        <a:graphic>
          <a:graphicData uri="http://schemas.openxmlformats.org/drawingml/2006/chart">
            <c:chart xmlns:c="http://schemas.openxmlformats.org/drawingml/2006/chart" xmlns:r="http://schemas.openxmlformats.org/officeDocument/2006/relationships" r:id="rId3"/>
          </a:graphicData>
        </a:graphic>
      </p:graphicFrame>
      <p:cxnSp>
        <p:nvCxnSpPr>
          <p:cNvPr id="4" name="Straight Connector 3">
            <a:extLst>
              <a:ext uri="{C183D7F6-B498-43B3-948B-1728B52AA6E4}">
                <adec:decorative xmlns:adec="http://schemas.microsoft.com/office/drawing/2017/decorative" val="1"/>
              </a:ext>
            </a:extLst>
          </p:cNvPr>
          <p:cNvCxnSpPr/>
          <p:nvPr/>
        </p:nvCxnSpPr>
        <p:spPr bwMode="auto">
          <a:xfrm>
            <a:off x="1031876" y="3473443"/>
            <a:ext cx="7642225"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 name="Straight Connector 6">
            <a:extLst>
              <a:ext uri="{C183D7F6-B498-43B3-948B-1728B52AA6E4}">
                <adec:decorative xmlns:adec="http://schemas.microsoft.com/office/drawing/2017/decorative" val="1"/>
              </a:ext>
            </a:extLst>
          </p:cNvPr>
          <p:cNvCxnSpPr/>
          <p:nvPr/>
        </p:nvCxnSpPr>
        <p:spPr bwMode="auto">
          <a:xfrm flipV="1">
            <a:off x="5632423" y="1543050"/>
            <a:ext cx="0" cy="453390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3" name="Text Box 4"/>
          <p:cNvSpPr txBox="1">
            <a:spLocks noChangeArrowheads="1"/>
          </p:cNvSpPr>
          <p:nvPr/>
        </p:nvSpPr>
        <p:spPr bwMode="auto">
          <a:xfrm>
            <a:off x="1041400" y="1562100"/>
            <a:ext cx="14224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l">
              <a:spcBef>
                <a:spcPct val="50000"/>
              </a:spcBef>
            </a:pPr>
            <a:r>
              <a:rPr lang="en-US" sz="1000" b="1" dirty="0">
                <a:solidFill>
                  <a:srgbClr val="FE0000"/>
                </a:solidFill>
              </a:rPr>
              <a:t>Key Opportunities</a:t>
            </a:r>
          </a:p>
        </p:txBody>
      </p:sp>
      <p:sp>
        <p:nvSpPr>
          <p:cNvPr id="24" name="Text Box 5"/>
          <p:cNvSpPr txBox="1">
            <a:spLocks noChangeArrowheads="1"/>
          </p:cNvSpPr>
          <p:nvPr/>
        </p:nvSpPr>
        <p:spPr bwMode="auto">
          <a:xfrm>
            <a:off x="6832600" y="1562100"/>
            <a:ext cx="182880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r">
              <a:spcBef>
                <a:spcPct val="50000"/>
              </a:spcBef>
            </a:pPr>
            <a:r>
              <a:rPr lang="en-US" sz="1000" b="1" dirty="0">
                <a:solidFill>
                  <a:schemeClr val="accent2"/>
                </a:solidFill>
              </a:rPr>
              <a:t>Primary Strengths</a:t>
            </a:r>
          </a:p>
        </p:txBody>
      </p:sp>
      <p:sp>
        <p:nvSpPr>
          <p:cNvPr id="25" name="Text Box 6"/>
          <p:cNvSpPr txBox="1">
            <a:spLocks noChangeArrowheads="1"/>
          </p:cNvSpPr>
          <p:nvPr/>
        </p:nvSpPr>
        <p:spPr bwMode="auto">
          <a:xfrm>
            <a:off x="1041400" y="5791200"/>
            <a:ext cx="17780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nchor="b">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l">
              <a:spcBef>
                <a:spcPct val="50000"/>
              </a:spcBef>
            </a:pPr>
            <a:r>
              <a:rPr lang="en-US" sz="1000" b="1" dirty="0">
                <a:solidFill>
                  <a:schemeClr val="hlink"/>
                </a:solidFill>
              </a:rPr>
              <a:t>Secondary Opportunities</a:t>
            </a:r>
          </a:p>
        </p:txBody>
      </p:sp>
      <p:sp>
        <p:nvSpPr>
          <p:cNvPr id="26" name="Text Box 7"/>
          <p:cNvSpPr txBox="1">
            <a:spLocks noChangeArrowheads="1"/>
          </p:cNvSpPr>
          <p:nvPr/>
        </p:nvSpPr>
        <p:spPr bwMode="auto">
          <a:xfrm>
            <a:off x="6832600" y="5789454"/>
            <a:ext cx="182880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nchor="b">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r">
              <a:spcBef>
                <a:spcPct val="50000"/>
              </a:spcBef>
            </a:pPr>
            <a:r>
              <a:rPr lang="en-US" sz="1000" b="1" dirty="0">
                <a:solidFill>
                  <a:schemeClr val="accent2"/>
                </a:solidFill>
              </a:rPr>
              <a:t>Secondary Strengths</a:t>
            </a:r>
          </a:p>
        </p:txBody>
      </p:sp>
      <p:graphicFrame>
        <p:nvGraphicFramePr>
          <p:cNvPr id="10" name="Table 9"/>
          <p:cNvGraphicFramePr>
            <a:graphicFrameLocks noGrp="1"/>
          </p:cNvGraphicFramePr>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1" name="Table 10"/>
          <p:cNvGraphicFramePr>
            <a:graphicFrameLocks noGrp="1"/>
          </p:cNvGraphicFramePr>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3" name="Table 12"/>
          <p:cNvGraphicFramePr>
            <a:graphicFrameLocks noGrp="1"/>
          </p:cNvGraphicFramePr>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5" name="Title 4">
            <a:extLst>
              <a:ext uri="{FF2B5EF4-FFF2-40B4-BE49-F238E27FC236}">
                <a16:creationId xmlns:a16="http://schemas.microsoft.com/office/drawing/2014/main" id="{E17753DF-BB18-E58C-EB05-DF320F51F56F}"/>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Perception Improvement Analysis – Master’s Campus</a:t>
            </a:r>
          </a:p>
        </p:txBody>
      </p:sp>
    </p:spTree>
    <p:extLst>
      <p:ext uri="{BB962C8B-B14F-4D97-AF65-F5344CB8AC3E}">
        <p14:creationId xmlns:p14="http://schemas.microsoft.com/office/powerpoint/2010/main" val="1675825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552450" y="447675"/>
            <a:ext cx="8108950" cy="457200"/>
          </a:xfrm>
        </p:spPr>
        <p:txBody>
          <a:bodyPr/>
          <a:lstStyle/>
          <a:p>
            <a:r>
              <a:rPr lang="en-US" dirty="0">
                <a:latin typeface="Arial" charset="0"/>
              </a:rPr>
              <a:t>Summary of Perception Improvement Analysis – Master’s CAMPUS</a:t>
            </a:r>
          </a:p>
        </p:txBody>
      </p:sp>
      <p:graphicFrame>
        <p:nvGraphicFramePr>
          <p:cNvPr id="2" name="Table 1"/>
          <p:cNvGraphicFramePr>
            <a:graphicFrameLocks noGrp="1"/>
          </p:cNvGraphicFramePr>
          <p:nvPr>
            <p:extLst>
              <p:ext uri="{D42A27DB-BD31-4B8C-83A1-F6EECF244321}">
                <p14:modId xmlns:p14="http://schemas.microsoft.com/office/powerpoint/2010/main" val="2766680460"/>
              </p:ext>
            </p:extLst>
          </p:nvPr>
        </p:nvGraphicFramePr>
        <p:xfrm>
          <a:off x="219456" y="1009396"/>
          <a:ext cx="8704326" cy="5626608"/>
        </p:xfrm>
        <a:graphic>
          <a:graphicData uri="http://schemas.openxmlformats.org/drawingml/2006/table">
            <a:tbl>
              <a:tblPr firstRow="1" bandRow="1">
                <a:tableStyleId>{2D5ABB26-0587-4C30-8999-92F81FD0307C}</a:tableStyleId>
              </a:tblPr>
              <a:tblGrid>
                <a:gridCol w="25400">
                  <a:extLst>
                    <a:ext uri="{9D8B030D-6E8A-4147-A177-3AD203B41FA5}">
                      <a16:colId xmlns:a16="http://schemas.microsoft.com/office/drawing/2014/main" val="20000"/>
                    </a:ext>
                  </a:extLst>
                </a:gridCol>
                <a:gridCol w="257175">
                  <a:extLst>
                    <a:ext uri="{9D8B030D-6E8A-4147-A177-3AD203B41FA5}">
                      <a16:colId xmlns:a16="http://schemas.microsoft.com/office/drawing/2014/main" val="20001"/>
                    </a:ext>
                  </a:extLst>
                </a:gridCol>
                <a:gridCol w="4683125">
                  <a:extLst>
                    <a:ext uri="{9D8B030D-6E8A-4147-A177-3AD203B41FA5}">
                      <a16:colId xmlns:a16="http://schemas.microsoft.com/office/drawing/2014/main" val="20002"/>
                    </a:ext>
                  </a:extLst>
                </a:gridCol>
                <a:gridCol w="183896">
                  <a:extLst>
                    <a:ext uri="{9D8B030D-6E8A-4147-A177-3AD203B41FA5}">
                      <a16:colId xmlns:a16="http://schemas.microsoft.com/office/drawing/2014/main" val="20003"/>
                    </a:ext>
                  </a:extLst>
                </a:gridCol>
                <a:gridCol w="54229">
                  <a:extLst>
                    <a:ext uri="{9D8B030D-6E8A-4147-A177-3AD203B41FA5}">
                      <a16:colId xmlns:a16="http://schemas.microsoft.com/office/drawing/2014/main" val="20004"/>
                    </a:ext>
                  </a:extLst>
                </a:gridCol>
                <a:gridCol w="231521">
                  <a:extLst>
                    <a:ext uri="{9D8B030D-6E8A-4147-A177-3AD203B41FA5}">
                      <a16:colId xmlns:a16="http://schemas.microsoft.com/office/drawing/2014/main" val="20005"/>
                    </a:ext>
                  </a:extLst>
                </a:gridCol>
                <a:gridCol w="3213354">
                  <a:extLst>
                    <a:ext uri="{9D8B030D-6E8A-4147-A177-3AD203B41FA5}">
                      <a16:colId xmlns:a16="http://schemas.microsoft.com/office/drawing/2014/main" val="20006"/>
                    </a:ext>
                  </a:extLst>
                </a:gridCol>
                <a:gridCol w="55626">
                  <a:extLst>
                    <a:ext uri="{9D8B030D-6E8A-4147-A177-3AD203B41FA5}">
                      <a16:colId xmlns:a16="http://schemas.microsoft.com/office/drawing/2014/main" val="20007"/>
                    </a:ext>
                  </a:extLst>
                </a:gridCol>
              </a:tblGrid>
              <a:tr h="64008">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4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14469">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Key Opportunities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High Impact, Low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Primary Strengths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High Impact, High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2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2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2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Confident that faculty care about my well-being</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Support of students by faculty</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34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700" b="0" i="0" u="none" strike="noStrike" dirty="0">
                          <a:solidFill>
                            <a:srgbClr val="000000"/>
                          </a:solidFill>
                          <a:effectLst/>
                          <a:latin typeface="Calibri" panose="020F0502020204030204" pitchFamily="34" charset="0"/>
                        </a:rPr>
                        <a:t>Relevance of required courses to my professional objectives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36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700" b="0" i="0" u="none" strike="noStrike" dirty="0">
                          <a:solidFill>
                            <a:srgbClr val="000000"/>
                          </a:solidFill>
                          <a:effectLst/>
                          <a:latin typeface="Calibri" panose="020F0502020204030204" pitchFamily="34" charset="0"/>
                        </a:rPr>
                        <a:t>Quality of teaching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Program support for my personal commitments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41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700" b="0" i="0" u="none" strike="noStrike" dirty="0">
                          <a:solidFill>
                            <a:srgbClr val="000000"/>
                          </a:solidFill>
                          <a:effectLst/>
                          <a:latin typeface="Calibri" panose="020F0502020204030204" pitchFamily="34" charset="0"/>
                        </a:rPr>
                        <a:t>Information to pass Ph.D qualifying exams clearly conveyed</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40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700" b="0" i="0" u="none" strike="noStrike" dirty="0">
                          <a:solidFill>
                            <a:srgbClr val="000000"/>
                          </a:solidFill>
                          <a:effectLst/>
                          <a:latin typeface="Calibri" panose="020F0502020204030204" pitchFamily="34" charset="0"/>
                        </a:rPr>
                        <a:t>Ph.D qualifying exams assess student's ability fairly</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38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700" b="0" i="0" u="none" strike="noStrike" dirty="0">
                          <a:solidFill>
                            <a:srgbClr val="000000"/>
                          </a:solidFill>
                          <a:effectLst/>
                          <a:latin typeface="Calibri" panose="020F0502020204030204" pitchFamily="34" charset="0"/>
                        </a:rPr>
                        <a:t>Courses are up-to-date in my field</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10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Students have opportunity to influence program decisions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37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700" b="0" i="0" u="none" strike="noStrike" dirty="0">
                          <a:solidFill>
                            <a:srgbClr val="000000"/>
                          </a:solidFill>
                          <a:effectLst/>
                          <a:latin typeface="Calibri" panose="020F0502020204030204" pitchFamily="34" charset="0"/>
                        </a:rPr>
                        <a:t>Clarity of graduation requirements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33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(NT) Timeliness of advice/assistance from program</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Support of students for each other</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31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(NT) Course selection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25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Comfortable sharing professional goals with project advisor</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42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700" b="0" i="0" u="none" strike="noStrike" dirty="0">
                          <a:solidFill>
                            <a:srgbClr val="000000"/>
                          </a:solidFill>
                          <a:effectLst/>
                          <a:latin typeface="Calibri" panose="020F0502020204030204" pitchFamily="34" charset="0"/>
                        </a:rPr>
                        <a:t>Sufficient feedback for students not passing Ph.D qualifying exams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30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(NT) Mentoring on navigating systems/culture of graduate education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17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Advice on writing and revising the thesis / guided project topic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39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700" b="0" i="0" u="none" strike="noStrike" dirty="0">
                          <a:solidFill>
                            <a:srgbClr val="000000"/>
                          </a:solidFill>
                          <a:effectLst/>
                          <a:latin typeface="Calibri" panose="020F0502020204030204" pitchFamily="34" charset="0"/>
                        </a:rPr>
                        <a:t>Adequate support for students with academic difficulties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21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Guidance on non-academic or other professional career options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18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Advice on writing and reviewing publications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Effectiveness of orientation to understand process of completing degree</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Availability of professional development opportunities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20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Guidance on career options in academia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04619567"/>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12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Course selection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59810088"/>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32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(NT) Guidance on career options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27008292"/>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Program encourages informal mentoring from other students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72473664"/>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Made aware of opportunities to interact across academic disciplines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31388261"/>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rPr>
                        <a:t>11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rPr>
                        <a:t>Mentoring on navigating the systems/culture of graduate education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81496541"/>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14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Selection of a thesis / guided project topic</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1424976"/>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19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Feedback on progress/next steps on my thesis/guided project topic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28347194"/>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rPr>
                        <a:t>15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rPr>
                        <a:t>Assistance with thesis / guided project topic proposal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0">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Secondary Opportunities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Low Impact, Low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Secondary Strengths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Low Impact, High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2"/>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Availability of social engagement opportunities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cs typeface="Calibri" panose="020F0502020204030204" pitchFamily="34" charset="0"/>
                        </a:rPr>
                        <a:t>29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Respectful and non-exploitative relationship with faculty</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13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Preparation for qualifying exams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49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Confident that I have funds to complete graduate education</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4"/>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cs typeface="Calibri" panose="020F0502020204030204" pitchFamily="34" charset="0"/>
                        </a:rPr>
                        <a:t>16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Advice on research for my thesis / guided project topic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cs typeface="Calibri" panose="020F0502020204030204" pitchFamily="34" charset="0"/>
                        </a:rPr>
                        <a:t>22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Project advisor treats me in a professional manner</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5"/>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44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Students are provided adequate information about financial support</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43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Clarity in understanding cost-of-living prior to attendance</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6"/>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cs typeface="Calibri" panose="020F0502020204030204" pitchFamily="34" charset="0"/>
                        </a:rPr>
                        <a:t>35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Availability of courses I need to complete my degree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7"/>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cs typeface="Calibri" panose="020F0502020204030204" pitchFamily="34" charset="0"/>
                        </a:rPr>
                        <a:t>24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Project advisor provides clear expectations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8"/>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cs typeface="Calibri" panose="020F0502020204030204" pitchFamily="34" charset="0"/>
                        </a:rPr>
                        <a:t>28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Comfort in speaking about personal issues impacting work</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9"/>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45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Comfort in approaching program/dept. about financial support</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0"/>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47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Program/dept. has resources to find financial support</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1"/>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cs typeface="Calibri" panose="020F0502020204030204" pitchFamily="34" charset="0"/>
                        </a:rPr>
                        <a:t>27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Advisor demonstrates concern for my personal well-being</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chemeClr val="tx1"/>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2"/>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cs typeface="Calibri" panose="020F0502020204030204" pitchFamily="34" charset="0"/>
                        </a:rPr>
                        <a:t>23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Satisfied with degree of access/interaction with project advisor</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chemeClr val="tx1"/>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3"/>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chemeClr val="bg1"/>
                          </a:solidFill>
                          <a:effectLst/>
                          <a:latin typeface="Calibri" panose="020F0502020204030204" pitchFamily="34" charset="0"/>
                          <a:cs typeface="Calibri" panose="020F0502020204030204" pitchFamily="34" charset="0"/>
                        </a:rPr>
                        <a:t>26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Know where to get help in addressing issues with advisor</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4"/>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46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Belief that I am getting paid fairly for program work</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5"/>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50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Take home pay is competitive to that of comparable institutions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6"/>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700" b="0" i="0" u="none" strike="noStrike" dirty="0">
                          <a:solidFill>
                            <a:srgbClr val="000000"/>
                          </a:solidFill>
                          <a:effectLst/>
                          <a:latin typeface="Calibri" panose="020F0502020204030204" pitchFamily="34" charset="0"/>
                          <a:cs typeface="Calibri" panose="020F0502020204030204" pitchFamily="34" charset="0"/>
                        </a:rPr>
                        <a:t>48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700" b="0" i="0" u="none" strike="noStrike" dirty="0">
                          <a:solidFill>
                            <a:srgbClr val="000000"/>
                          </a:solidFill>
                          <a:effectLst/>
                          <a:latin typeface="Calibri" panose="020F0502020204030204" pitchFamily="34" charset="0"/>
                          <a:cs typeface="Calibri" panose="020F0502020204030204" pitchFamily="34" charset="0"/>
                        </a:rPr>
                        <a:t>Compensation level is comparable to that of comparable institutions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7"/>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9"/>
                  </a:ext>
                </a:extLst>
              </a:tr>
            </a:tbl>
          </a:graphicData>
        </a:graphic>
      </p:graphicFrame>
      <p:sp>
        <p:nvSpPr>
          <p:cNvPr id="106" name="Rectangle 95"/>
          <p:cNvSpPr>
            <a:spLocks noChangeArrowheads="1"/>
          </p:cNvSpPr>
          <p:nvPr/>
        </p:nvSpPr>
        <p:spPr bwMode="auto">
          <a:xfrm>
            <a:off x="220663" y="6664074"/>
            <a:ext cx="3895297" cy="107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700" dirty="0">
                <a:solidFill>
                  <a:srgbClr val="000000"/>
                </a:solidFill>
              </a:rPr>
              <a:t>NOTE : Attributes in each quadrant are listed in descending order of Derived Importance (Impact).</a:t>
            </a:r>
            <a:endParaRPr lang="en-US" sz="700" dirty="0"/>
          </a:p>
        </p:txBody>
      </p:sp>
    </p:spTree>
    <p:extLst>
      <p:ext uri="{BB962C8B-B14F-4D97-AF65-F5344CB8AC3E}">
        <p14:creationId xmlns:p14="http://schemas.microsoft.com/office/powerpoint/2010/main" val="18167259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KEY METRICS</a:t>
            </a:r>
          </a:p>
        </p:txBody>
      </p:sp>
    </p:spTree>
    <p:extLst>
      <p:ext uri="{BB962C8B-B14F-4D97-AF65-F5344CB8AC3E}">
        <p14:creationId xmlns:p14="http://schemas.microsoft.com/office/powerpoint/2010/main" val="340972713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70324" cy="457200"/>
          </a:xfrm>
        </p:spPr>
        <p:txBody>
          <a:bodyPr/>
          <a:lstStyle/>
          <a:p>
            <a:r>
              <a:rPr lang="en-US" dirty="0">
                <a:latin typeface="Arial" charset="0"/>
              </a:rPr>
              <a:t>PERCEPTION IMPROVEMENT ANALYSIS – MASTER’S ONLINE</a:t>
            </a:r>
          </a:p>
        </p:txBody>
      </p:sp>
    </p:spTree>
    <p:extLst>
      <p:ext uri="{BB962C8B-B14F-4D97-AF65-F5344CB8AC3E}">
        <p14:creationId xmlns:p14="http://schemas.microsoft.com/office/powerpoint/2010/main" val="297872780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descr="Perception improvement analysis for master's campus for program support, mentorship and advising, coursework and degree progress, and finances."/>
          <p:cNvGraphicFramePr/>
          <p:nvPr>
            <p:extLst>
              <p:ext uri="{D42A27DB-BD31-4B8C-83A1-F6EECF244321}">
                <p14:modId xmlns:p14="http://schemas.microsoft.com/office/powerpoint/2010/main" val="4196082564"/>
              </p:ext>
            </p:extLst>
          </p:nvPr>
        </p:nvGraphicFramePr>
        <p:xfrm>
          <a:off x="203200" y="1054099"/>
          <a:ext cx="8686800" cy="54906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5">
            <a:extLst>
              <a:ext uri="{FF2B5EF4-FFF2-40B4-BE49-F238E27FC236}">
                <a16:creationId xmlns:a16="http://schemas.microsoft.com/office/drawing/2014/main" id="{8D964568-3C62-454E-98FD-4AA2424DF447}"/>
              </a:ext>
            </a:extLst>
          </p:cNvPr>
          <p:cNvGraphicFramePr>
            <a:graphicFrameLocks noGrp="1"/>
          </p:cNvGraphicFramePr>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7" name="Table 6">
            <a:extLst>
              <a:ext uri="{FF2B5EF4-FFF2-40B4-BE49-F238E27FC236}">
                <a16:creationId xmlns:a16="http://schemas.microsoft.com/office/drawing/2014/main" id="{C184BD52-D2CF-4741-BC63-8AEE55BFB25B}"/>
              </a:ext>
            </a:extLst>
          </p:cNvPr>
          <p:cNvGraphicFramePr>
            <a:graphicFrameLocks noGrp="1"/>
          </p:cNvGraphicFramePr>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8" name="Table 7">
            <a:extLst>
              <a:ext uri="{FF2B5EF4-FFF2-40B4-BE49-F238E27FC236}">
                <a16:creationId xmlns:a16="http://schemas.microsoft.com/office/drawing/2014/main" id="{64743F0A-CC2E-C64E-8F92-DA7FD274D875}"/>
              </a:ext>
            </a:extLst>
          </p:cNvPr>
          <p:cNvGraphicFramePr>
            <a:graphicFrameLocks noGrp="1"/>
          </p:cNvGraphicFramePr>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9" name="Table 8">
            <a:extLst>
              <a:ext uri="{FF2B5EF4-FFF2-40B4-BE49-F238E27FC236}">
                <a16:creationId xmlns:a16="http://schemas.microsoft.com/office/drawing/2014/main" id="{300366C0-8EB2-FD47-B8A8-BFFC5F1968BB}"/>
              </a:ext>
            </a:extLst>
          </p:cNvPr>
          <p:cNvGraphicFramePr>
            <a:graphicFrameLocks noGrp="1"/>
          </p:cNvGraphicFramePr>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2" name="Title 1">
            <a:extLst>
              <a:ext uri="{FF2B5EF4-FFF2-40B4-BE49-F238E27FC236}">
                <a16:creationId xmlns:a16="http://schemas.microsoft.com/office/drawing/2014/main" id="{0B7E8B04-691C-453C-0246-A3A19A302877}"/>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Understanding the Drivers of Quality of Overall Experience – Master’s Online</a:t>
            </a:r>
          </a:p>
        </p:txBody>
      </p:sp>
    </p:spTree>
    <p:extLst>
      <p:ext uri="{BB962C8B-B14F-4D97-AF65-F5344CB8AC3E}">
        <p14:creationId xmlns:p14="http://schemas.microsoft.com/office/powerpoint/2010/main" val="83294548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descr="Bar graph on understanding the drivers (program support, mentoring and advising, coursework and degree progress , and finances) of quality of overall experience - derived importance for master's online."/>
          <p:cNvGraphicFramePr/>
          <p:nvPr>
            <p:extLst>
              <p:ext uri="{D42A27DB-BD31-4B8C-83A1-F6EECF244321}">
                <p14:modId xmlns:p14="http://schemas.microsoft.com/office/powerpoint/2010/main" val="3701060081"/>
              </p:ext>
            </p:extLst>
          </p:nvPr>
        </p:nvGraphicFramePr>
        <p:xfrm>
          <a:off x="203200" y="1054099"/>
          <a:ext cx="8686800" cy="54906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5">
            <a:extLst>
              <a:ext uri="{FF2B5EF4-FFF2-40B4-BE49-F238E27FC236}">
                <a16:creationId xmlns:a16="http://schemas.microsoft.com/office/drawing/2014/main" id="{B6B5FD77-E9E0-364B-A54C-2D9C081FA6AF}"/>
              </a:ext>
            </a:extLst>
          </p:cNvPr>
          <p:cNvGraphicFramePr>
            <a:graphicFrameLocks noGrp="1"/>
          </p:cNvGraphicFramePr>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7" name="Table 6">
            <a:extLst>
              <a:ext uri="{FF2B5EF4-FFF2-40B4-BE49-F238E27FC236}">
                <a16:creationId xmlns:a16="http://schemas.microsoft.com/office/drawing/2014/main" id="{7E6DE980-5574-EA4E-B06C-5D3D58CE86F9}"/>
              </a:ext>
            </a:extLst>
          </p:cNvPr>
          <p:cNvGraphicFramePr>
            <a:graphicFrameLocks noGrp="1"/>
          </p:cNvGraphicFramePr>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8" name="Table 7">
            <a:extLst>
              <a:ext uri="{FF2B5EF4-FFF2-40B4-BE49-F238E27FC236}">
                <a16:creationId xmlns:a16="http://schemas.microsoft.com/office/drawing/2014/main" id="{41B12DDC-6BBB-8045-9187-79FB93ECB19C}"/>
              </a:ext>
            </a:extLst>
          </p:cNvPr>
          <p:cNvGraphicFramePr>
            <a:graphicFrameLocks noGrp="1"/>
          </p:cNvGraphicFramePr>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9" name="Table 8">
            <a:extLst>
              <a:ext uri="{FF2B5EF4-FFF2-40B4-BE49-F238E27FC236}">
                <a16:creationId xmlns:a16="http://schemas.microsoft.com/office/drawing/2014/main" id="{8A2A7B81-9CD5-CE4F-8CAD-2E9AEB195796}"/>
              </a:ext>
            </a:extLst>
          </p:cNvPr>
          <p:cNvGraphicFramePr>
            <a:graphicFrameLocks noGrp="1"/>
          </p:cNvGraphicFramePr>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2" name="Title 1">
            <a:extLst>
              <a:ext uri="{FF2B5EF4-FFF2-40B4-BE49-F238E27FC236}">
                <a16:creationId xmlns:a16="http://schemas.microsoft.com/office/drawing/2014/main" id="{D5CA5B3D-CB98-E617-8922-17ABD7736063}"/>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Understanding the Drivers of Quality of Overall Experience – Master’s Online Continued</a:t>
            </a:r>
          </a:p>
        </p:txBody>
      </p:sp>
    </p:spTree>
    <p:extLst>
      <p:ext uri="{BB962C8B-B14F-4D97-AF65-F5344CB8AC3E}">
        <p14:creationId xmlns:p14="http://schemas.microsoft.com/office/powerpoint/2010/main" val="390642939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552449" y="447675"/>
            <a:ext cx="8100483" cy="457200"/>
          </a:xfrm>
        </p:spPr>
        <p:txBody>
          <a:bodyPr/>
          <a:lstStyle/>
          <a:p>
            <a:r>
              <a:rPr lang="en-US" dirty="0">
                <a:latin typeface="Arial" charset="0"/>
              </a:rPr>
              <a:t>Legend for Perception Improvement Analysis Chart – Master’s ONLINE</a:t>
            </a:r>
          </a:p>
        </p:txBody>
      </p:sp>
      <p:graphicFrame>
        <p:nvGraphicFramePr>
          <p:cNvPr id="1931267" name="Group 3"/>
          <p:cNvGraphicFramePr>
            <a:graphicFrameLocks noGrp="1"/>
          </p:cNvGraphicFramePr>
          <p:nvPr>
            <p:ph idx="1"/>
            <p:extLst>
              <p:ext uri="{D42A27DB-BD31-4B8C-83A1-F6EECF244321}">
                <p14:modId xmlns:p14="http://schemas.microsoft.com/office/powerpoint/2010/main" val="1025317850"/>
              </p:ext>
            </p:extLst>
          </p:nvPr>
        </p:nvGraphicFramePr>
        <p:xfrm>
          <a:off x="66840" y="1045500"/>
          <a:ext cx="8993471" cy="5044408"/>
        </p:xfrm>
        <a:graphic>
          <a:graphicData uri="http://schemas.openxmlformats.org/drawingml/2006/table">
            <a:tbl>
              <a:tblPr firstRow="1"/>
              <a:tblGrid>
                <a:gridCol w="325867">
                  <a:extLst>
                    <a:ext uri="{9D8B030D-6E8A-4147-A177-3AD203B41FA5}">
                      <a16:colId xmlns:a16="http://schemas.microsoft.com/office/drawing/2014/main" val="20000"/>
                    </a:ext>
                  </a:extLst>
                </a:gridCol>
                <a:gridCol w="4228294">
                  <a:extLst>
                    <a:ext uri="{9D8B030D-6E8A-4147-A177-3AD203B41FA5}">
                      <a16:colId xmlns:a16="http://schemas.microsoft.com/office/drawing/2014/main" val="20001"/>
                    </a:ext>
                  </a:extLst>
                </a:gridCol>
                <a:gridCol w="116840">
                  <a:extLst>
                    <a:ext uri="{9D8B030D-6E8A-4147-A177-3AD203B41FA5}">
                      <a16:colId xmlns:a16="http://schemas.microsoft.com/office/drawing/2014/main" val="20002"/>
                    </a:ext>
                  </a:extLst>
                </a:gridCol>
                <a:gridCol w="307779">
                  <a:extLst>
                    <a:ext uri="{9D8B030D-6E8A-4147-A177-3AD203B41FA5}">
                      <a16:colId xmlns:a16="http://schemas.microsoft.com/office/drawing/2014/main" val="20003"/>
                    </a:ext>
                  </a:extLst>
                </a:gridCol>
                <a:gridCol w="4014691">
                  <a:extLst>
                    <a:ext uri="{9D8B030D-6E8A-4147-A177-3AD203B41FA5}">
                      <a16:colId xmlns:a16="http://schemas.microsoft.com/office/drawing/2014/main" val="20004"/>
                    </a:ext>
                  </a:extLst>
                </a:gridCol>
              </a:tblGrid>
              <a:tr h="243808">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400" b="0" i="0" u="none" strike="noStrike" cap="none" normalizeH="0" baseline="0" dirty="0">
                        <a:ln>
                          <a:noFill/>
                        </a:ln>
                        <a:solidFill>
                          <a:schemeClr val="tx1"/>
                        </a:solidFill>
                        <a:effectLst/>
                        <a:latin typeface="+mn-lt"/>
                      </a:endParaRP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2024">
                <a:tc>
                  <a:txBody>
                    <a:bodyPr/>
                    <a:lstStyle/>
                    <a:p>
                      <a:pPr algn="ctr" fontAlgn="b"/>
                      <a:r>
                        <a:rPr lang="en-US" sz="1000" b="0" i="0" u="none" strike="noStrike" dirty="0">
                          <a:solidFill>
                            <a:srgbClr val="000000"/>
                          </a:solidFill>
                          <a:effectLst/>
                          <a:latin typeface="+mn-lt"/>
                        </a:rPr>
                        <a:t>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Effectiveness of orientation to understand process of completing degree</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2024">
                <a:tc>
                  <a:txBody>
                    <a:bodyPr/>
                    <a:lstStyle/>
                    <a:p>
                      <a:pPr algn="ctr" fontAlgn="b"/>
                      <a:r>
                        <a:rPr lang="en-US" sz="1000" b="0" i="0" u="none" strike="noStrike" dirty="0">
                          <a:solidFill>
                            <a:srgbClr val="000000"/>
                          </a:solidFill>
                          <a:effectLst/>
                          <a:latin typeface="+mn-lt"/>
                        </a:rPr>
                        <a:t>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for each other</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92024">
                <a:tc>
                  <a:txBody>
                    <a:bodyPr/>
                    <a:lstStyle/>
                    <a:p>
                      <a:pPr algn="ctr" fontAlgn="b"/>
                      <a:r>
                        <a:rPr lang="en-US" sz="1000" b="0" i="0" u="none" strike="noStrike" dirty="0">
                          <a:solidFill>
                            <a:srgbClr val="000000"/>
                          </a:solidFill>
                          <a:effectLst/>
                          <a:latin typeface="+mn-lt"/>
                        </a:rPr>
                        <a:t>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by faculty</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92024">
                <a:tc>
                  <a:txBody>
                    <a:bodyPr/>
                    <a:lstStyle/>
                    <a:p>
                      <a:pPr algn="ctr" fontAlgn="b"/>
                      <a:r>
                        <a:rPr lang="en-US" sz="1000" b="0" i="0" u="none" strike="noStrike" dirty="0">
                          <a:solidFill>
                            <a:srgbClr val="000000"/>
                          </a:solidFill>
                          <a:effectLst/>
                          <a:latin typeface="+mn-lt"/>
                        </a:rPr>
                        <a:t>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professional development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92024">
                <a:tc>
                  <a:txBody>
                    <a:bodyPr/>
                    <a:lstStyle/>
                    <a:p>
                      <a:pPr algn="ctr" fontAlgn="b"/>
                      <a:r>
                        <a:rPr lang="en-US" sz="1000" b="0" i="0" u="none" strike="noStrike" dirty="0">
                          <a:solidFill>
                            <a:srgbClr val="000000"/>
                          </a:solidFill>
                          <a:effectLst/>
                          <a:latin typeface="+mn-lt"/>
                        </a:rPr>
                        <a:t>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social engagement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(NT) Mentoring on navigating systems/culture of graduate education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92024">
                <a:tc>
                  <a:txBody>
                    <a:bodyPr/>
                    <a:lstStyle/>
                    <a:p>
                      <a:pPr algn="ctr" fontAlgn="b"/>
                      <a:r>
                        <a:rPr lang="en-US" sz="1000" b="0" i="0" u="none" strike="noStrike" dirty="0">
                          <a:solidFill>
                            <a:srgbClr val="000000"/>
                          </a:solidFill>
                          <a:effectLst/>
                          <a:latin typeface="+mn-lt"/>
                        </a:rPr>
                        <a:t>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Program support for my personal commitments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(NT) Course selection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92024">
                <a:tc>
                  <a:txBody>
                    <a:bodyPr/>
                    <a:lstStyle/>
                    <a:p>
                      <a:pPr algn="ctr" fontAlgn="b"/>
                      <a:r>
                        <a:rPr lang="en-US" sz="1000" b="0" i="0" u="none" strike="noStrike" dirty="0">
                          <a:solidFill>
                            <a:srgbClr val="000000"/>
                          </a:solidFill>
                          <a:effectLst/>
                          <a:latin typeface="+mn-lt"/>
                        </a:rPr>
                        <a:t>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endParaRPr lang="en-US" sz="1000" b="0" i="0" u="none" strike="noStrike" dirty="0">
                        <a:solidFill>
                          <a:srgbClr val="000000"/>
                        </a:solidFill>
                        <a:effectLst/>
                        <a:latin typeface="+mn-lt"/>
                      </a:endParaRP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(NT) Guidance on career options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92024">
                <a:tc>
                  <a:txBody>
                    <a:bodyPr/>
                    <a:lstStyle/>
                    <a:p>
                      <a:pPr algn="ctr" fontAlgn="b"/>
                      <a:r>
                        <a:rPr lang="en-US" sz="1000" b="0" i="0" u="none" strike="noStrike" dirty="0">
                          <a:solidFill>
                            <a:srgbClr val="000000"/>
                          </a:solidFill>
                          <a:effectLst/>
                          <a:latin typeface="+mn-lt"/>
                        </a:rPr>
                        <a:t>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Made aware of opportunities to interact across academic disciplines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algn="l" fontAlgn="b"/>
                      <a:r>
                        <a:rPr lang="en-US" sz="1000" b="0" i="0" u="none" strike="noStrike" dirty="0">
                          <a:solidFill>
                            <a:srgbClr val="000000"/>
                          </a:solidFill>
                          <a:effectLst/>
                          <a:latin typeface="+mn-lt"/>
                        </a:rPr>
                        <a:t>(NT) Timeliness of advice/assistance from program</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92024">
                <a:tc>
                  <a:txBody>
                    <a:bodyPr/>
                    <a:lstStyle/>
                    <a:p>
                      <a:pPr algn="ctr" fontAlgn="b"/>
                      <a:r>
                        <a:rPr lang="en-US" sz="1000" b="0" i="0" u="none" strike="noStrike" dirty="0">
                          <a:solidFill>
                            <a:srgbClr val="000000"/>
                          </a:solidFill>
                          <a:effectLst/>
                          <a:latin typeface="+mn-lt"/>
                        </a:rPr>
                        <a:t>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Confident that faculty care about my well-being</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Relevance of required courses to my professional objectives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92024">
                <a:tc>
                  <a:txBody>
                    <a:bodyPr/>
                    <a:lstStyle/>
                    <a:p>
                      <a:pPr algn="ctr" fontAlgn="b"/>
                      <a:r>
                        <a:rPr lang="en-US" sz="1000" b="0" i="0" u="none" strike="noStrike" dirty="0">
                          <a:solidFill>
                            <a:srgbClr val="000000"/>
                          </a:solidFill>
                          <a:effectLst/>
                          <a:latin typeface="+mn-lt"/>
                        </a:rPr>
                        <a:t>10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Students have opportunity to influence program decisions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Availability of courses I need to complete my degree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192024">
                <a:tc>
                  <a:txBody>
                    <a:bodyPr/>
                    <a:lstStyle/>
                    <a:p>
                      <a:pPr algn="ctr" fontAlgn="b"/>
                      <a:r>
                        <a:rPr lang="en-US" sz="1000" b="0" i="0" u="none" strike="noStrike" dirty="0">
                          <a:solidFill>
                            <a:srgbClr val="000000"/>
                          </a:solidFill>
                          <a:effectLst/>
                          <a:latin typeface="+mn-lt"/>
                        </a:rPr>
                        <a:t>11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endParaRPr lang="en-US" sz="1000" b="0" i="0" u="none" strike="noStrike" dirty="0">
                        <a:solidFill>
                          <a:srgbClr val="000000"/>
                        </a:solidFill>
                        <a:effectLst/>
                        <a:latin typeface="+mn-lt"/>
                      </a:endParaRP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Quality of teaching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192024">
                <a:tc>
                  <a:txBody>
                    <a:bodyPr/>
                    <a:lstStyle/>
                    <a:p>
                      <a:pPr algn="ctr" fontAlgn="b"/>
                      <a:r>
                        <a:rPr lang="en-US" sz="1000" b="0" i="0" u="none" strike="noStrike" dirty="0">
                          <a:solidFill>
                            <a:srgbClr val="000000"/>
                          </a:solidFill>
                          <a:effectLst/>
                          <a:latin typeface="+mn-lt"/>
                        </a:rPr>
                        <a:t>12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endParaRPr lang="en-US" sz="1000" b="0" i="0" u="none" strike="noStrike" dirty="0">
                        <a:solidFill>
                          <a:srgbClr val="000000"/>
                        </a:solidFill>
                        <a:effectLst/>
                        <a:latin typeface="+mn-lt"/>
                      </a:endParaRP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Clarity of graduation requirements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192024">
                <a:tc>
                  <a:txBody>
                    <a:bodyPr/>
                    <a:lstStyle/>
                    <a:p>
                      <a:pPr algn="ctr" fontAlgn="b"/>
                      <a:r>
                        <a:rPr lang="en-US" sz="1000" b="0" i="0" u="none" strike="noStrike" dirty="0">
                          <a:solidFill>
                            <a:srgbClr val="000000"/>
                          </a:solidFill>
                          <a:effectLst/>
                          <a:latin typeface="+mn-lt"/>
                        </a:rPr>
                        <a:t>13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endParaRPr lang="en-US" sz="1000" b="0" i="0" u="none" strike="noStrike" dirty="0">
                        <a:solidFill>
                          <a:srgbClr val="000000"/>
                        </a:solidFill>
                        <a:effectLst/>
                        <a:latin typeface="+mn-lt"/>
                      </a:endParaRP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Courses are up-to-date in my field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192024">
                <a:tc>
                  <a:txBody>
                    <a:bodyPr/>
                    <a:lstStyle/>
                    <a:p>
                      <a:pPr algn="ctr" fontAlgn="b"/>
                      <a:r>
                        <a:rPr lang="en-US" sz="1000" b="0" i="0" u="none" strike="noStrike" dirty="0">
                          <a:solidFill>
                            <a:schemeClr val="bg1"/>
                          </a:solidFill>
                          <a:effectLst/>
                          <a:latin typeface="+mn-lt"/>
                        </a:rPr>
                        <a:t>14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Adequate support for students with academic difficulties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192024">
                <a:tc>
                  <a:txBody>
                    <a:bodyPr/>
                    <a:lstStyle/>
                    <a:p>
                      <a:pPr algn="ctr" fontAlgn="b"/>
                      <a:r>
                        <a:rPr lang="en-US" sz="1000" b="0" i="0" u="none" strike="noStrike" dirty="0">
                          <a:solidFill>
                            <a:schemeClr val="bg1"/>
                          </a:solidFill>
                          <a:effectLst/>
                          <a:latin typeface="+mn-lt"/>
                        </a:rPr>
                        <a:t>15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Ph.D qualifying exams assess student's ability fairly</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192024">
                <a:tc>
                  <a:txBody>
                    <a:bodyPr/>
                    <a:lstStyle/>
                    <a:p>
                      <a:pPr algn="ctr" fontAlgn="b"/>
                      <a:r>
                        <a:rPr lang="en-US" sz="1000" b="0" i="0" u="none" strike="noStrike" dirty="0">
                          <a:solidFill>
                            <a:schemeClr val="bg1"/>
                          </a:solidFill>
                          <a:effectLst/>
                          <a:latin typeface="+mn-lt"/>
                        </a:rPr>
                        <a:t>16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Information to pass Ph.D qualifying exams clearly conveyed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192024">
                <a:tc>
                  <a:txBody>
                    <a:bodyPr/>
                    <a:lstStyle/>
                    <a:p>
                      <a:pPr algn="ctr" fontAlgn="b"/>
                      <a:r>
                        <a:rPr lang="en-US" sz="1000" b="0" i="0" u="none" strike="noStrike" dirty="0">
                          <a:solidFill>
                            <a:schemeClr val="bg1"/>
                          </a:solidFill>
                          <a:effectLst/>
                          <a:latin typeface="+mn-lt"/>
                        </a:rPr>
                        <a:t>17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Sufficient feedback for students not passing Ph.D qualifying exams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192024">
                <a:tc>
                  <a:txBody>
                    <a:bodyPr/>
                    <a:lstStyle/>
                    <a:p>
                      <a:pPr algn="ctr" fontAlgn="b"/>
                      <a:r>
                        <a:rPr lang="en-US" sz="1000" b="0" i="0" u="none" strike="noStrike" dirty="0">
                          <a:solidFill>
                            <a:schemeClr val="bg1"/>
                          </a:solidFill>
                          <a:effectLst/>
                          <a:latin typeface="+mn-lt"/>
                        </a:rPr>
                        <a:t>18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Clarity in understanding cost-of-living prior to attendance</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192024">
                <a:tc>
                  <a:txBody>
                    <a:bodyPr/>
                    <a:lstStyle/>
                    <a:p>
                      <a:pPr algn="ctr" fontAlgn="b"/>
                      <a:r>
                        <a:rPr lang="en-US" sz="1000" b="0" i="0" u="none" strike="noStrike" dirty="0">
                          <a:solidFill>
                            <a:schemeClr val="bg1"/>
                          </a:solidFill>
                          <a:effectLst/>
                          <a:latin typeface="+mn-lt"/>
                        </a:rPr>
                        <a:t>19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Students are provided adequate information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192024">
                <a:tc>
                  <a:txBody>
                    <a:bodyPr/>
                    <a:lstStyle/>
                    <a:p>
                      <a:pPr algn="ctr" fontAlgn="b"/>
                      <a:r>
                        <a:rPr lang="en-US" sz="1000" b="0" i="0" u="none" strike="noStrike" dirty="0">
                          <a:solidFill>
                            <a:schemeClr val="bg1"/>
                          </a:solidFill>
                          <a:effectLst/>
                          <a:latin typeface="+mn-lt"/>
                        </a:rPr>
                        <a:t>20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Comfort in approaching program/dept.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024">
                <a:tc>
                  <a:txBody>
                    <a:bodyPr/>
                    <a:lstStyle/>
                    <a:p>
                      <a:pPr algn="ctr" fontAlgn="b"/>
                      <a:r>
                        <a:rPr lang="en-US" sz="1000" b="0" i="0" u="none" strike="noStrike" dirty="0">
                          <a:solidFill>
                            <a:schemeClr val="bg1"/>
                          </a:solidFill>
                          <a:effectLst/>
                          <a:latin typeface="+mn-lt"/>
                        </a:rPr>
                        <a:t>21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Belief that I am getting paid fairly for program work</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r h="192024">
                <a:tc>
                  <a:txBody>
                    <a:bodyPr/>
                    <a:lstStyle/>
                    <a:p>
                      <a:pPr algn="ctr" fontAlgn="b"/>
                      <a:r>
                        <a:rPr lang="en-US" sz="1000" b="0" i="0" u="none" strike="noStrike" dirty="0">
                          <a:solidFill>
                            <a:schemeClr val="bg1"/>
                          </a:solidFill>
                          <a:effectLst/>
                          <a:latin typeface="+mn-lt"/>
                        </a:rPr>
                        <a:t>22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Program/dept. has resources to find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2"/>
                  </a:ext>
                </a:extLst>
              </a:tr>
              <a:tr h="192024">
                <a:tc>
                  <a:txBody>
                    <a:bodyPr/>
                    <a:lstStyle/>
                    <a:p>
                      <a:pPr algn="ctr" fontAlgn="b"/>
                      <a:r>
                        <a:rPr lang="en-US" sz="1000" b="0" i="0" u="none" strike="noStrike" dirty="0">
                          <a:solidFill>
                            <a:schemeClr val="bg1"/>
                          </a:solidFill>
                          <a:effectLst/>
                          <a:latin typeface="+mn-lt"/>
                        </a:rPr>
                        <a:t>23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Compensation level is comparable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r h="192024">
                <a:tc>
                  <a:txBody>
                    <a:bodyPr/>
                    <a:lstStyle/>
                    <a:p>
                      <a:pPr algn="ctr" fontAlgn="b"/>
                      <a:r>
                        <a:rPr lang="en-US" sz="1000" b="0" i="0" u="none" strike="noStrike" dirty="0">
                          <a:solidFill>
                            <a:schemeClr val="bg1"/>
                          </a:solidFill>
                          <a:effectLst/>
                          <a:latin typeface="+mn-lt"/>
                        </a:rPr>
                        <a:t>24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Confident that I have funds to complete graduate education</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55739524"/>
                  </a:ext>
                </a:extLst>
              </a:tr>
              <a:tr h="192024">
                <a:tc>
                  <a:txBody>
                    <a:bodyPr/>
                    <a:lstStyle/>
                    <a:p>
                      <a:pPr algn="ctr" fontAlgn="b"/>
                      <a:r>
                        <a:rPr lang="en-US" sz="1000" b="0" i="0" u="none" strike="noStrike" dirty="0">
                          <a:solidFill>
                            <a:schemeClr val="bg1"/>
                          </a:solidFill>
                          <a:effectLst/>
                          <a:latin typeface="+mn-lt"/>
                        </a:rPr>
                        <a:t>25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50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Take home pay is competitive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4"/>
                  </a:ext>
                </a:extLst>
              </a:tr>
            </a:tbl>
          </a:graphicData>
        </a:graphic>
      </p:graphicFrame>
      <p:graphicFrame>
        <p:nvGraphicFramePr>
          <p:cNvPr id="9" name="Table 8"/>
          <p:cNvGraphicFramePr>
            <a:graphicFrameLocks noGrp="1"/>
          </p:cNvGraphicFramePr>
          <p:nvPr/>
        </p:nvGraphicFramePr>
        <p:xfrm>
          <a:off x="379413" y="63388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0" name="Table 9"/>
          <p:cNvGraphicFramePr>
            <a:graphicFrameLocks noGrp="1"/>
          </p:cNvGraphicFramePr>
          <p:nvPr/>
        </p:nvGraphicFramePr>
        <p:xfrm>
          <a:off x="2323194" y="63388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1" name="Table 10"/>
          <p:cNvGraphicFramePr>
            <a:graphicFrameLocks noGrp="1"/>
          </p:cNvGraphicFramePr>
          <p:nvPr/>
        </p:nvGraphicFramePr>
        <p:xfrm>
          <a:off x="4621213" y="63388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nvGraphicFramePr>
        <p:xfrm>
          <a:off x="7478713" y="63388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5001487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Perception improvement analysis for master's campus for program support, mentorship and advising, coursework and degree progress, and finances."/>
          <p:cNvGraphicFramePr/>
          <p:nvPr>
            <p:extLst>
              <p:ext uri="{D42A27DB-BD31-4B8C-83A1-F6EECF244321}">
                <p14:modId xmlns:p14="http://schemas.microsoft.com/office/powerpoint/2010/main" val="3542684047"/>
              </p:ext>
            </p:extLst>
          </p:nvPr>
        </p:nvGraphicFramePr>
        <p:xfrm>
          <a:off x="256032" y="1051560"/>
          <a:ext cx="8686800" cy="5588000"/>
        </p:xfrm>
        <a:graphic>
          <a:graphicData uri="http://schemas.openxmlformats.org/drawingml/2006/chart">
            <c:chart xmlns:c="http://schemas.openxmlformats.org/drawingml/2006/chart" xmlns:r="http://schemas.openxmlformats.org/officeDocument/2006/relationships" r:id="rId3"/>
          </a:graphicData>
        </a:graphic>
      </p:graphicFrame>
      <p:cxnSp>
        <p:nvCxnSpPr>
          <p:cNvPr id="4" name="Straight Connector 3">
            <a:extLst>
              <a:ext uri="{C183D7F6-B498-43B3-948B-1728B52AA6E4}">
                <adec:decorative xmlns:adec="http://schemas.microsoft.com/office/drawing/2017/decorative" val="1"/>
              </a:ext>
            </a:extLst>
          </p:cNvPr>
          <p:cNvCxnSpPr/>
          <p:nvPr/>
        </p:nvCxnSpPr>
        <p:spPr bwMode="auto">
          <a:xfrm>
            <a:off x="1031876" y="3473443"/>
            <a:ext cx="7642225"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 name="Straight Connector 6">
            <a:extLst>
              <a:ext uri="{C183D7F6-B498-43B3-948B-1728B52AA6E4}">
                <adec:decorative xmlns:adec="http://schemas.microsoft.com/office/drawing/2017/decorative" val="1"/>
              </a:ext>
            </a:extLst>
          </p:cNvPr>
          <p:cNvCxnSpPr/>
          <p:nvPr/>
        </p:nvCxnSpPr>
        <p:spPr bwMode="auto">
          <a:xfrm flipV="1">
            <a:off x="5632423" y="1536700"/>
            <a:ext cx="0" cy="453390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3" name="Text Box 4"/>
          <p:cNvSpPr txBox="1">
            <a:spLocks noChangeArrowheads="1"/>
          </p:cNvSpPr>
          <p:nvPr/>
        </p:nvSpPr>
        <p:spPr bwMode="auto">
          <a:xfrm>
            <a:off x="1041400" y="1562100"/>
            <a:ext cx="14224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l">
              <a:spcBef>
                <a:spcPct val="50000"/>
              </a:spcBef>
            </a:pPr>
            <a:r>
              <a:rPr lang="en-US" sz="1000" b="1" dirty="0">
                <a:solidFill>
                  <a:srgbClr val="FE0000"/>
                </a:solidFill>
              </a:rPr>
              <a:t>Key Opportunities</a:t>
            </a:r>
          </a:p>
        </p:txBody>
      </p:sp>
      <p:sp>
        <p:nvSpPr>
          <p:cNvPr id="24" name="Text Box 5"/>
          <p:cNvSpPr txBox="1">
            <a:spLocks noChangeArrowheads="1"/>
          </p:cNvSpPr>
          <p:nvPr/>
        </p:nvSpPr>
        <p:spPr bwMode="auto">
          <a:xfrm>
            <a:off x="6832600" y="1562100"/>
            <a:ext cx="182880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r">
              <a:spcBef>
                <a:spcPct val="50000"/>
              </a:spcBef>
            </a:pPr>
            <a:r>
              <a:rPr lang="en-US" sz="1000" b="1" dirty="0">
                <a:solidFill>
                  <a:schemeClr val="accent2"/>
                </a:solidFill>
              </a:rPr>
              <a:t>Primary Strengths</a:t>
            </a:r>
          </a:p>
        </p:txBody>
      </p:sp>
      <p:sp>
        <p:nvSpPr>
          <p:cNvPr id="25" name="Text Box 6"/>
          <p:cNvSpPr txBox="1">
            <a:spLocks noChangeArrowheads="1"/>
          </p:cNvSpPr>
          <p:nvPr/>
        </p:nvSpPr>
        <p:spPr bwMode="auto">
          <a:xfrm>
            <a:off x="1041400" y="5791200"/>
            <a:ext cx="17780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nchor="b">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l">
              <a:spcBef>
                <a:spcPct val="50000"/>
              </a:spcBef>
            </a:pPr>
            <a:r>
              <a:rPr lang="en-US" sz="1000" b="1" dirty="0">
                <a:solidFill>
                  <a:schemeClr val="hlink"/>
                </a:solidFill>
              </a:rPr>
              <a:t>Secondary Opportunities</a:t>
            </a:r>
          </a:p>
        </p:txBody>
      </p:sp>
      <p:sp>
        <p:nvSpPr>
          <p:cNvPr id="26" name="Text Box 7"/>
          <p:cNvSpPr txBox="1">
            <a:spLocks noChangeArrowheads="1"/>
          </p:cNvSpPr>
          <p:nvPr/>
        </p:nvSpPr>
        <p:spPr bwMode="auto">
          <a:xfrm>
            <a:off x="6832600" y="5789454"/>
            <a:ext cx="182880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nchor="b">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r">
              <a:spcBef>
                <a:spcPct val="50000"/>
              </a:spcBef>
            </a:pPr>
            <a:r>
              <a:rPr lang="en-US" sz="1000" b="1" dirty="0">
                <a:solidFill>
                  <a:schemeClr val="accent2"/>
                </a:solidFill>
              </a:rPr>
              <a:t>Secondary Strengths</a:t>
            </a:r>
          </a:p>
        </p:txBody>
      </p:sp>
      <p:graphicFrame>
        <p:nvGraphicFramePr>
          <p:cNvPr id="10" name="Table 9"/>
          <p:cNvGraphicFramePr>
            <a:graphicFrameLocks noGrp="1"/>
          </p:cNvGraphicFramePr>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1" name="Table 10"/>
          <p:cNvGraphicFramePr>
            <a:graphicFrameLocks noGrp="1"/>
          </p:cNvGraphicFramePr>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3" name="Table 12"/>
          <p:cNvGraphicFramePr>
            <a:graphicFrameLocks noGrp="1"/>
          </p:cNvGraphicFramePr>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3" name="Title 2">
            <a:extLst>
              <a:ext uri="{FF2B5EF4-FFF2-40B4-BE49-F238E27FC236}">
                <a16:creationId xmlns:a16="http://schemas.microsoft.com/office/drawing/2014/main" id="{0FB21598-AF26-1D51-5119-5D22703BD083}"/>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latin typeface="Arial" charset="0"/>
              </a:rPr>
              <a:t>Perception Improvement Analysis </a:t>
            </a:r>
            <a:r>
              <a:rPr lang="en-US" dirty="0"/>
              <a:t>– Master’s Online</a:t>
            </a:r>
          </a:p>
        </p:txBody>
      </p:sp>
    </p:spTree>
    <p:extLst>
      <p:ext uri="{BB962C8B-B14F-4D97-AF65-F5344CB8AC3E}">
        <p14:creationId xmlns:p14="http://schemas.microsoft.com/office/powerpoint/2010/main" val="333313384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552450" y="447675"/>
            <a:ext cx="8108950" cy="457200"/>
          </a:xfrm>
        </p:spPr>
        <p:txBody>
          <a:bodyPr/>
          <a:lstStyle/>
          <a:p>
            <a:r>
              <a:rPr lang="en-US" dirty="0">
                <a:latin typeface="Arial" charset="0"/>
              </a:rPr>
              <a:t>Summary of Perception Improvement Analysis – Master’s ONLINE</a:t>
            </a:r>
          </a:p>
        </p:txBody>
      </p:sp>
      <p:graphicFrame>
        <p:nvGraphicFramePr>
          <p:cNvPr id="2" name="Table 1"/>
          <p:cNvGraphicFramePr>
            <a:graphicFrameLocks noGrp="1"/>
          </p:cNvGraphicFramePr>
          <p:nvPr>
            <p:extLst>
              <p:ext uri="{D42A27DB-BD31-4B8C-83A1-F6EECF244321}">
                <p14:modId xmlns:p14="http://schemas.microsoft.com/office/powerpoint/2010/main" val="1013140547"/>
              </p:ext>
            </p:extLst>
          </p:nvPr>
        </p:nvGraphicFramePr>
        <p:xfrm>
          <a:off x="219456" y="1009396"/>
          <a:ext cx="8704326" cy="4593336"/>
        </p:xfrm>
        <a:graphic>
          <a:graphicData uri="http://schemas.openxmlformats.org/drawingml/2006/table">
            <a:tbl>
              <a:tblPr firstRow="1" bandRow="1">
                <a:tableStyleId>{2D5ABB26-0587-4C30-8999-92F81FD0307C}</a:tableStyleId>
              </a:tblPr>
              <a:tblGrid>
                <a:gridCol w="25400">
                  <a:extLst>
                    <a:ext uri="{9D8B030D-6E8A-4147-A177-3AD203B41FA5}">
                      <a16:colId xmlns:a16="http://schemas.microsoft.com/office/drawing/2014/main" val="20000"/>
                    </a:ext>
                  </a:extLst>
                </a:gridCol>
                <a:gridCol w="257175">
                  <a:extLst>
                    <a:ext uri="{9D8B030D-6E8A-4147-A177-3AD203B41FA5}">
                      <a16:colId xmlns:a16="http://schemas.microsoft.com/office/drawing/2014/main" val="20001"/>
                    </a:ext>
                  </a:extLst>
                </a:gridCol>
                <a:gridCol w="4683125">
                  <a:extLst>
                    <a:ext uri="{9D8B030D-6E8A-4147-A177-3AD203B41FA5}">
                      <a16:colId xmlns:a16="http://schemas.microsoft.com/office/drawing/2014/main" val="20002"/>
                    </a:ext>
                  </a:extLst>
                </a:gridCol>
                <a:gridCol w="183896">
                  <a:extLst>
                    <a:ext uri="{9D8B030D-6E8A-4147-A177-3AD203B41FA5}">
                      <a16:colId xmlns:a16="http://schemas.microsoft.com/office/drawing/2014/main" val="20003"/>
                    </a:ext>
                  </a:extLst>
                </a:gridCol>
                <a:gridCol w="54229">
                  <a:extLst>
                    <a:ext uri="{9D8B030D-6E8A-4147-A177-3AD203B41FA5}">
                      <a16:colId xmlns:a16="http://schemas.microsoft.com/office/drawing/2014/main" val="20004"/>
                    </a:ext>
                  </a:extLst>
                </a:gridCol>
                <a:gridCol w="231521">
                  <a:extLst>
                    <a:ext uri="{9D8B030D-6E8A-4147-A177-3AD203B41FA5}">
                      <a16:colId xmlns:a16="http://schemas.microsoft.com/office/drawing/2014/main" val="20005"/>
                    </a:ext>
                  </a:extLst>
                </a:gridCol>
                <a:gridCol w="3213354">
                  <a:extLst>
                    <a:ext uri="{9D8B030D-6E8A-4147-A177-3AD203B41FA5}">
                      <a16:colId xmlns:a16="http://schemas.microsoft.com/office/drawing/2014/main" val="20006"/>
                    </a:ext>
                  </a:extLst>
                </a:gridCol>
                <a:gridCol w="55626">
                  <a:extLst>
                    <a:ext uri="{9D8B030D-6E8A-4147-A177-3AD203B41FA5}">
                      <a16:colId xmlns:a16="http://schemas.microsoft.com/office/drawing/2014/main" val="20007"/>
                    </a:ext>
                  </a:extLst>
                </a:gridCol>
              </a:tblGrid>
              <a:tr h="64008">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4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14469">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Key Opportunities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High Impact, Low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Primary Strengths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High Impact, High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2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2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2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Confident that faculty care about my well-being</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36</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gridSpan="2">
                  <a:txBody>
                    <a:bodyPr/>
                    <a:lstStyle/>
                    <a:p>
                      <a:pPr algn="l" fontAlgn="b"/>
                      <a:r>
                        <a:rPr lang="en-US" sz="800" b="0" i="0" u="none" strike="noStrike" dirty="0">
                          <a:solidFill>
                            <a:srgbClr val="000000"/>
                          </a:solidFill>
                          <a:effectLst/>
                          <a:latin typeface="Calibri" panose="020F0502020204030204" pitchFamily="34" charset="0"/>
                        </a:rPr>
                        <a:t>Quality of teaching </a:t>
                      </a:r>
                    </a:p>
                  </a:txBody>
                  <a:tcPr marL="9525" marR="9525" marT="9525" marB="0" anchor="b">
                    <a:lnL w="9525"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Program support for my personal commitments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3</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gridSpan="2">
                  <a:txBody>
                    <a:bodyPr/>
                    <a:lstStyle/>
                    <a:p>
                      <a:pPr algn="l" fontAlgn="b"/>
                      <a:r>
                        <a:rPr lang="en-US" sz="800" b="0" i="0" u="none" strike="noStrike" dirty="0">
                          <a:solidFill>
                            <a:srgbClr val="000000"/>
                          </a:solidFill>
                          <a:effectLst/>
                          <a:latin typeface="Calibri" panose="020F0502020204030204" pitchFamily="34" charset="0"/>
                        </a:rPr>
                        <a:t>Support of students by faculty</a:t>
                      </a:r>
                    </a:p>
                  </a:txBody>
                  <a:tcPr marL="9525" marR="9525" marT="9525" marB="0" anchor="b">
                    <a:lnL w="9525"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Adequate support for students with academic difficulties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34</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gridSpan="2">
                  <a:txBody>
                    <a:bodyPr/>
                    <a:lstStyle/>
                    <a:p>
                      <a:pPr algn="l" fontAlgn="b"/>
                      <a:r>
                        <a:rPr lang="en-US" sz="800" b="0" i="0" u="none" strike="noStrike" dirty="0">
                          <a:solidFill>
                            <a:srgbClr val="000000"/>
                          </a:solidFill>
                          <a:effectLst/>
                          <a:latin typeface="Calibri" panose="020F0502020204030204" pitchFamily="34" charset="0"/>
                        </a:rPr>
                        <a:t>Relevance of required courses to my professional objectives </a:t>
                      </a:r>
                    </a:p>
                  </a:txBody>
                  <a:tcPr marL="9525" marR="9525" marT="9525" marB="0" anchor="b">
                    <a:lnL w="9525"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10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Students have opportunity to influence program decisions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2</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gridSpan="2">
                  <a:txBody>
                    <a:bodyPr/>
                    <a:lstStyle/>
                    <a:p>
                      <a:pPr algn="l" fontAlgn="b"/>
                      <a:r>
                        <a:rPr lang="en-US" sz="800" b="0" i="0" u="none" strike="noStrike" dirty="0">
                          <a:solidFill>
                            <a:srgbClr val="000000"/>
                          </a:solidFill>
                          <a:effectLst/>
                          <a:latin typeface="Calibri" panose="020F0502020204030204" pitchFamily="34" charset="0"/>
                        </a:rPr>
                        <a:t>Support of students for each other</a:t>
                      </a:r>
                    </a:p>
                  </a:txBody>
                  <a:tcPr marL="9525" marR="9525" marT="9525" marB="0" anchor="b">
                    <a:lnL w="9525"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(NT) Timeliness of advice/assistance from program</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38</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gridSpan="2">
                  <a:txBody>
                    <a:bodyPr/>
                    <a:lstStyle/>
                    <a:p>
                      <a:pPr algn="l" fontAlgn="b"/>
                      <a:r>
                        <a:rPr lang="en-US" sz="800" b="0" i="0" u="none" strike="noStrike" dirty="0">
                          <a:solidFill>
                            <a:srgbClr val="000000"/>
                          </a:solidFill>
                          <a:effectLst/>
                          <a:latin typeface="Calibri" panose="020F0502020204030204" pitchFamily="34" charset="0"/>
                        </a:rPr>
                        <a:t>Courses are up-to-date in my field</a:t>
                      </a:r>
                    </a:p>
                  </a:txBody>
                  <a:tcPr marL="9525" marR="9525" marT="9525" marB="0" anchor="b">
                    <a:lnL w="9525"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Made aware of opportunities to interact across academic disciplines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(NT) Mentoring on navigating systems/culture of graduate education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Availability of professional development opportunities</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Effectiveness of orientation to understand process of completing degree</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(NT) Guidance on career options </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1424976"/>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28347194"/>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0">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Secondary Opportunities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Low Impact, Low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Secondary Strengths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Low Impact, High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2"/>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31</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(NT) Course selection </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37</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Clarity of graduation requirements </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35</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Availability of courses I need to complete my degree </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50</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Take home pay is competitive to that of comparable institutions</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4"/>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5</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Availability of social engagement opportunities</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43</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Clarity in understanding cost-of-living prior to attendance</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5"/>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45</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Comfort in approaching program/dept. about financial support</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49</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Confident that I have funds to complete graduate education</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6"/>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42</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Sufficient feedback for students not passing Ph.D qualifying exams</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7"/>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44</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Students are provided adequate information about financial support</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8"/>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41</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Information to pass Ph.D qualifying exams clearly conveyed</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9"/>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40</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Ph.D qualifying exams assess student's ability fairly</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0"/>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47</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Program/dept. has resources to find financial support</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1"/>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46</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Belief that I am getting paid fairly for program work</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chemeClr val="tx1"/>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2"/>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48</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Compensation level is comparable to that of comparable institutions</a:t>
                      </a: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chemeClr val="tx1"/>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3"/>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4"/>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5"/>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6"/>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7"/>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9"/>
                  </a:ext>
                </a:extLst>
              </a:tr>
            </a:tbl>
          </a:graphicData>
        </a:graphic>
      </p:graphicFrame>
      <p:sp>
        <p:nvSpPr>
          <p:cNvPr id="106" name="Rectangle 95"/>
          <p:cNvSpPr>
            <a:spLocks noChangeArrowheads="1"/>
          </p:cNvSpPr>
          <p:nvPr/>
        </p:nvSpPr>
        <p:spPr bwMode="auto">
          <a:xfrm>
            <a:off x="220663" y="6664074"/>
            <a:ext cx="3895297" cy="107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700" dirty="0">
                <a:solidFill>
                  <a:srgbClr val="000000"/>
                </a:solidFill>
              </a:rPr>
              <a:t>NOTE : Attributes in each quadrant are listed in descending order of Derived Importance (Impact).</a:t>
            </a:r>
            <a:endParaRPr lang="en-US" sz="700" dirty="0"/>
          </a:p>
        </p:txBody>
      </p:sp>
    </p:spTree>
    <p:extLst>
      <p:ext uri="{BB962C8B-B14F-4D97-AF65-F5344CB8AC3E}">
        <p14:creationId xmlns:p14="http://schemas.microsoft.com/office/powerpoint/2010/main" val="133110140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PERCEPTION IMPROVEMENT ANALYSIS – Ph.D</a:t>
            </a:r>
          </a:p>
        </p:txBody>
      </p:sp>
    </p:spTree>
    <p:extLst>
      <p:ext uri="{BB962C8B-B14F-4D97-AF65-F5344CB8AC3E}">
        <p14:creationId xmlns:p14="http://schemas.microsoft.com/office/powerpoint/2010/main" val="78322999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descr="Bar graph on understanding the drivers (program support, mentoring and advising, coursework and degree progress , and finances) of quality of overall experience - derived importance for Ph.D. students."/>
          <p:cNvGraphicFramePr/>
          <p:nvPr>
            <p:extLst>
              <p:ext uri="{D42A27DB-BD31-4B8C-83A1-F6EECF244321}">
                <p14:modId xmlns:p14="http://schemas.microsoft.com/office/powerpoint/2010/main" val="3000860028"/>
              </p:ext>
            </p:extLst>
          </p:nvPr>
        </p:nvGraphicFramePr>
        <p:xfrm>
          <a:off x="203200" y="1054099"/>
          <a:ext cx="8686800" cy="54906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5">
            <a:extLst>
              <a:ext uri="{FF2B5EF4-FFF2-40B4-BE49-F238E27FC236}">
                <a16:creationId xmlns:a16="http://schemas.microsoft.com/office/drawing/2014/main" id="{F43EA463-572E-B04D-AEED-98B35A3F2535}"/>
              </a:ext>
            </a:extLst>
          </p:cNvPr>
          <p:cNvGraphicFramePr>
            <a:graphicFrameLocks noGrp="1"/>
          </p:cNvGraphicFramePr>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7" name="Table 6">
            <a:extLst>
              <a:ext uri="{FF2B5EF4-FFF2-40B4-BE49-F238E27FC236}">
                <a16:creationId xmlns:a16="http://schemas.microsoft.com/office/drawing/2014/main" id="{D08472C6-8B88-2347-8A4D-8F92F1850161}"/>
              </a:ext>
            </a:extLst>
          </p:cNvPr>
          <p:cNvGraphicFramePr>
            <a:graphicFrameLocks noGrp="1"/>
          </p:cNvGraphicFramePr>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8" name="Table 7">
            <a:extLst>
              <a:ext uri="{FF2B5EF4-FFF2-40B4-BE49-F238E27FC236}">
                <a16:creationId xmlns:a16="http://schemas.microsoft.com/office/drawing/2014/main" id="{8504AE48-E3E6-344C-A984-BEE8A49ECB1C}"/>
              </a:ext>
            </a:extLst>
          </p:cNvPr>
          <p:cNvGraphicFramePr>
            <a:graphicFrameLocks noGrp="1"/>
          </p:cNvGraphicFramePr>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9" name="Table 8">
            <a:extLst>
              <a:ext uri="{FF2B5EF4-FFF2-40B4-BE49-F238E27FC236}">
                <a16:creationId xmlns:a16="http://schemas.microsoft.com/office/drawing/2014/main" id="{34CAABE3-EAE7-0F42-BB96-88DA7D3F0BE6}"/>
              </a:ext>
            </a:extLst>
          </p:cNvPr>
          <p:cNvGraphicFramePr>
            <a:graphicFrameLocks noGrp="1"/>
          </p:cNvGraphicFramePr>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2" name="Title 1">
            <a:extLst>
              <a:ext uri="{FF2B5EF4-FFF2-40B4-BE49-F238E27FC236}">
                <a16:creationId xmlns:a16="http://schemas.microsoft.com/office/drawing/2014/main" id="{D41A9C9C-CAA0-9247-E08A-93841503FEF6}"/>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Understanding the Drivers of Quality of Overall Experience – Ph.D.</a:t>
            </a:r>
          </a:p>
        </p:txBody>
      </p:sp>
    </p:spTree>
    <p:extLst>
      <p:ext uri="{BB962C8B-B14F-4D97-AF65-F5344CB8AC3E}">
        <p14:creationId xmlns:p14="http://schemas.microsoft.com/office/powerpoint/2010/main" val="2766267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descr="Bar graph on understanding the drivers (program support, mentoring and advising, coursework and degree progress , and finances) of quality of overall experience - derived importance for master's online."/>
          <p:cNvGraphicFramePr/>
          <p:nvPr>
            <p:extLst>
              <p:ext uri="{D42A27DB-BD31-4B8C-83A1-F6EECF244321}">
                <p14:modId xmlns:p14="http://schemas.microsoft.com/office/powerpoint/2010/main" val="3917848762"/>
              </p:ext>
            </p:extLst>
          </p:nvPr>
        </p:nvGraphicFramePr>
        <p:xfrm>
          <a:off x="203200" y="1054099"/>
          <a:ext cx="8686800" cy="54906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5">
            <a:extLst>
              <a:ext uri="{FF2B5EF4-FFF2-40B4-BE49-F238E27FC236}">
                <a16:creationId xmlns:a16="http://schemas.microsoft.com/office/drawing/2014/main" id="{63802022-392E-6246-86FF-2682F780FE77}"/>
              </a:ext>
            </a:extLst>
          </p:cNvPr>
          <p:cNvGraphicFramePr>
            <a:graphicFrameLocks noGrp="1"/>
          </p:cNvGraphicFramePr>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7" name="Table 6">
            <a:extLst>
              <a:ext uri="{FF2B5EF4-FFF2-40B4-BE49-F238E27FC236}">
                <a16:creationId xmlns:a16="http://schemas.microsoft.com/office/drawing/2014/main" id="{C83142E8-0804-704D-B109-AB783765FE1E}"/>
              </a:ext>
            </a:extLst>
          </p:cNvPr>
          <p:cNvGraphicFramePr>
            <a:graphicFrameLocks noGrp="1"/>
          </p:cNvGraphicFramePr>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8" name="Table 7">
            <a:extLst>
              <a:ext uri="{FF2B5EF4-FFF2-40B4-BE49-F238E27FC236}">
                <a16:creationId xmlns:a16="http://schemas.microsoft.com/office/drawing/2014/main" id="{D02AFB8F-F713-F14C-A841-7349CAD089CA}"/>
              </a:ext>
            </a:extLst>
          </p:cNvPr>
          <p:cNvGraphicFramePr>
            <a:graphicFrameLocks noGrp="1"/>
          </p:cNvGraphicFramePr>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9" name="Table 8">
            <a:extLst>
              <a:ext uri="{FF2B5EF4-FFF2-40B4-BE49-F238E27FC236}">
                <a16:creationId xmlns:a16="http://schemas.microsoft.com/office/drawing/2014/main" id="{77829CDC-D5E3-6A41-B34D-1AD0409AC2BF}"/>
              </a:ext>
            </a:extLst>
          </p:cNvPr>
          <p:cNvGraphicFramePr>
            <a:graphicFrameLocks noGrp="1"/>
          </p:cNvGraphicFramePr>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2" name="Title 1">
            <a:extLst>
              <a:ext uri="{FF2B5EF4-FFF2-40B4-BE49-F238E27FC236}">
                <a16:creationId xmlns:a16="http://schemas.microsoft.com/office/drawing/2014/main" id="{C5D4A9B4-20C4-DF4C-C0E7-7CA4C8D13E55}"/>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Understanding the Drivers of Quality of Overall Experience – Ph.D. Continued</a:t>
            </a:r>
          </a:p>
        </p:txBody>
      </p:sp>
    </p:spTree>
    <p:extLst>
      <p:ext uri="{BB962C8B-B14F-4D97-AF65-F5344CB8AC3E}">
        <p14:creationId xmlns:p14="http://schemas.microsoft.com/office/powerpoint/2010/main" val="116761134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552449" y="447675"/>
            <a:ext cx="8100483" cy="457200"/>
          </a:xfrm>
        </p:spPr>
        <p:txBody>
          <a:bodyPr/>
          <a:lstStyle/>
          <a:p>
            <a:r>
              <a:rPr lang="en-US" dirty="0">
                <a:latin typeface="Arial" charset="0"/>
              </a:rPr>
              <a:t>Legend for Perception Improvement Analysis Chart – Ph.D</a:t>
            </a:r>
          </a:p>
        </p:txBody>
      </p:sp>
      <p:graphicFrame>
        <p:nvGraphicFramePr>
          <p:cNvPr id="1931267" name="Group 3"/>
          <p:cNvGraphicFramePr>
            <a:graphicFrameLocks noGrp="1"/>
          </p:cNvGraphicFramePr>
          <p:nvPr>
            <p:ph idx="1"/>
            <p:extLst>
              <p:ext uri="{D42A27DB-BD31-4B8C-83A1-F6EECF244321}">
                <p14:modId xmlns:p14="http://schemas.microsoft.com/office/powerpoint/2010/main" val="490418494"/>
              </p:ext>
            </p:extLst>
          </p:nvPr>
        </p:nvGraphicFramePr>
        <p:xfrm>
          <a:off x="66840" y="1045500"/>
          <a:ext cx="8993471" cy="5044408"/>
        </p:xfrm>
        <a:graphic>
          <a:graphicData uri="http://schemas.openxmlformats.org/drawingml/2006/table">
            <a:tbl>
              <a:tblPr firstRow="1"/>
              <a:tblGrid>
                <a:gridCol w="325867">
                  <a:extLst>
                    <a:ext uri="{9D8B030D-6E8A-4147-A177-3AD203B41FA5}">
                      <a16:colId xmlns:a16="http://schemas.microsoft.com/office/drawing/2014/main" val="20000"/>
                    </a:ext>
                  </a:extLst>
                </a:gridCol>
                <a:gridCol w="4228294">
                  <a:extLst>
                    <a:ext uri="{9D8B030D-6E8A-4147-A177-3AD203B41FA5}">
                      <a16:colId xmlns:a16="http://schemas.microsoft.com/office/drawing/2014/main" val="20001"/>
                    </a:ext>
                  </a:extLst>
                </a:gridCol>
                <a:gridCol w="116840">
                  <a:extLst>
                    <a:ext uri="{9D8B030D-6E8A-4147-A177-3AD203B41FA5}">
                      <a16:colId xmlns:a16="http://schemas.microsoft.com/office/drawing/2014/main" val="20002"/>
                    </a:ext>
                  </a:extLst>
                </a:gridCol>
                <a:gridCol w="307779">
                  <a:extLst>
                    <a:ext uri="{9D8B030D-6E8A-4147-A177-3AD203B41FA5}">
                      <a16:colId xmlns:a16="http://schemas.microsoft.com/office/drawing/2014/main" val="20003"/>
                    </a:ext>
                  </a:extLst>
                </a:gridCol>
                <a:gridCol w="4014691">
                  <a:extLst>
                    <a:ext uri="{9D8B030D-6E8A-4147-A177-3AD203B41FA5}">
                      <a16:colId xmlns:a16="http://schemas.microsoft.com/office/drawing/2014/main" val="20004"/>
                    </a:ext>
                  </a:extLst>
                </a:gridCol>
              </a:tblGrid>
              <a:tr h="243808">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400" b="0" i="0" u="none" strike="noStrike" cap="none" normalizeH="0" baseline="0" dirty="0">
                        <a:ln>
                          <a:noFill/>
                        </a:ln>
                        <a:solidFill>
                          <a:schemeClr val="tx1"/>
                        </a:solidFill>
                        <a:effectLst/>
                        <a:latin typeface="+mn-lt"/>
                      </a:endParaRP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2024">
                <a:tc>
                  <a:txBody>
                    <a:bodyPr/>
                    <a:lstStyle/>
                    <a:p>
                      <a:pPr algn="ctr" fontAlgn="b"/>
                      <a:r>
                        <a:rPr lang="en-US" sz="1000" b="0" i="0" u="none" strike="noStrike" dirty="0">
                          <a:solidFill>
                            <a:srgbClr val="000000"/>
                          </a:solidFill>
                          <a:effectLst/>
                          <a:latin typeface="+mn-lt"/>
                        </a:rPr>
                        <a:t>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Effectiveness of orientation to understand process of completing degree</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Know where to get help in addressing issues with advisor</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2024">
                <a:tc>
                  <a:txBody>
                    <a:bodyPr/>
                    <a:lstStyle/>
                    <a:p>
                      <a:pPr algn="ctr" fontAlgn="b"/>
                      <a:r>
                        <a:rPr lang="en-US" sz="1000" b="0" i="0" u="none" strike="noStrike" dirty="0">
                          <a:solidFill>
                            <a:srgbClr val="000000"/>
                          </a:solidFill>
                          <a:effectLst/>
                          <a:latin typeface="+mn-lt"/>
                        </a:rPr>
                        <a:t>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for each other</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Advisor demonstrates concern for my personal well-being</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92024">
                <a:tc>
                  <a:txBody>
                    <a:bodyPr/>
                    <a:lstStyle/>
                    <a:p>
                      <a:pPr algn="ctr" fontAlgn="b"/>
                      <a:r>
                        <a:rPr lang="en-US" sz="1000" b="0" i="0" u="none" strike="noStrike" dirty="0">
                          <a:solidFill>
                            <a:srgbClr val="000000"/>
                          </a:solidFill>
                          <a:effectLst/>
                          <a:latin typeface="+mn-lt"/>
                        </a:rPr>
                        <a:t>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by faculty</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Comfort in speaking about personal issues impacting work</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92024">
                <a:tc>
                  <a:txBody>
                    <a:bodyPr/>
                    <a:lstStyle/>
                    <a:p>
                      <a:pPr algn="ctr" fontAlgn="b"/>
                      <a:r>
                        <a:rPr lang="en-US" sz="1000" b="0" i="0" u="none" strike="noStrike" dirty="0">
                          <a:solidFill>
                            <a:srgbClr val="000000"/>
                          </a:solidFill>
                          <a:effectLst/>
                          <a:latin typeface="+mn-lt"/>
                        </a:rPr>
                        <a:t>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professional development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Respectful and non-exploitative relationship with faculty</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92024">
                <a:tc>
                  <a:txBody>
                    <a:bodyPr/>
                    <a:lstStyle/>
                    <a:p>
                      <a:pPr algn="ctr" fontAlgn="b"/>
                      <a:r>
                        <a:rPr lang="en-US" sz="1000" b="0" i="0" u="none" strike="noStrike" dirty="0">
                          <a:solidFill>
                            <a:srgbClr val="000000"/>
                          </a:solidFill>
                          <a:effectLst/>
                          <a:latin typeface="+mn-lt"/>
                        </a:rPr>
                        <a:t>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social engagement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92024">
                <a:tc>
                  <a:txBody>
                    <a:bodyPr/>
                    <a:lstStyle/>
                    <a:p>
                      <a:pPr algn="ctr" fontAlgn="b"/>
                      <a:r>
                        <a:rPr lang="en-US" sz="1000" b="0" i="0" u="none" strike="noStrike" dirty="0">
                          <a:solidFill>
                            <a:srgbClr val="000000"/>
                          </a:solidFill>
                          <a:effectLst/>
                          <a:latin typeface="+mn-lt"/>
                        </a:rPr>
                        <a:t>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Program support for my personal commitments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92024">
                <a:tc>
                  <a:txBody>
                    <a:bodyPr/>
                    <a:lstStyle/>
                    <a:p>
                      <a:pPr algn="ctr" fontAlgn="b"/>
                      <a:r>
                        <a:rPr lang="en-US" sz="1000" b="0" i="0" u="none" strike="noStrike" dirty="0">
                          <a:solidFill>
                            <a:srgbClr val="000000"/>
                          </a:solidFill>
                          <a:effectLst/>
                          <a:latin typeface="+mn-lt"/>
                        </a:rPr>
                        <a:t>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Program encourages informal mentoring from other students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92024">
                <a:tc>
                  <a:txBody>
                    <a:bodyPr/>
                    <a:lstStyle/>
                    <a:p>
                      <a:pPr algn="ctr" fontAlgn="b"/>
                      <a:r>
                        <a:rPr lang="en-US" sz="1000" b="0" i="0" u="none" strike="noStrike" dirty="0">
                          <a:solidFill>
                            <a:srgbClr val="000000"/>
                          </a:solidFill>
                          <a:effectLst/>
                          <a:latin typeface="+mn-lt"/>
                        </a:rPr>
                        <a:t>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Made aware of opportunities to interact across academic disciplines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92024">
                <a:tc>
                  <a:txBody>
                    <a:bodyPr/>
                    <a:lstStyle/>
                    <a:p>
                      <a:pPr algn="ctr" fontAlgn="b"/>
                      <a:r>
                        <a:rPr lang="en-US" sz="1000" b="0" i="0" u="none" strike="noStrike" dirty="0">
                          <a:solidFill>
                            <a:srgbClr val="000000"/>
                          </a:solidFill>
                          <a:effectLst/>
                          <a:latin typeface="+mn-lt"/>
                        </a:rPr>
                        <a:t>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Confident that faculty care about my well-being</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Relevance of required courses to my professional objectives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92024">
                <a:tc>
                  <a:txBody>
                    <a:bodyPr/>
                    <a:lstStyle/>
                    <a:p>
                      <a:pPr algn="ctr" fontAlgn="b"/>
                      <a:r>
                        <a:rPr lang="en-US" sz="1000" b="0" i="0" u="none" strike="noStrike" dirty="0">
                          <a:solidFill>
                            <a:srgbClr val="000000"/>
                          </a:solidFill>
                          <a:effectLst/>
                          <a:latin typeface="+mn-lt"/>
                        </a:rPr>
                        <a:t>10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Students have opportunity to influence program decisions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Availability of courses I need to complete my degree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192024">
                <a:tc>
                  <a:txBody>
                    <a:bodyPr/>
                    <a:lstStyle/>
                    <a:p>
                      <a:pPr algn="ctr" fontAlgn="b"/>
                      <a:r>
                        <a:rPr lang="en-US" sz="1000" b="0" i="0" u="none" strike="noStrike" dirty="0">
                          <a:solidFill>
                            <a:srgbClr val="000000"/>
                          </a:solidFill>
                          <a:effectLst/>
                          <a:latin typeface="+mn-lt"/>
                        </a:rPr>
                        <a:t>11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Mentoring on navigating the systems/culture of graduate education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Quality of teaching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192024">
                <a:tc>
                  <a:txBody>
                    <a:bodyPr/>
                    <a:lstStyle/>
                    <a:p>
                      <a:pPr algn="ctr" fontAlgn="b"/>
                      <a:r>
                        <a:rPr lang="en-US" sz="1000" b="0" i="0" u="none" strike="noStrike" dirty="0">
                          <a:solidFill>
                            <a:srgbClr val="000000"/>
                          </a:solidFill>
                          <a:effectLst/>
                          <a:latin typeface="+mn-lt"/>
                        </a:rPr>
                        <a:t>12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Course selection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Clarity of graduation requirements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192024">
                <a:tc>
                  <a:txBody>
                    <a:bodyPr/>
                    <a:lstStyle/>
                    <a:p>
                      <a:pPr algn="ctr" fontAlgn="b"/>
                      <a:r>
                        <a:rPr lang="en-US" sz="1000" b="0" i="0" u="none" strike="noStrike" dirty="0">
                          <a:solidFill>
                            <a:srgbClr val="000000"/>
                          </a:solidFill>
                          <a:effectLst/>
                          <a:latin typeface="+mn-lt"/>
                        </a:rPr>
                        <a:t>13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Preparation for qualifying exams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Courses are up-to-date in my field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192024">
                <a:tc>
                  <a:txBody>
                    <a:bodyPr/>
                    <a:lstStyle/>
                    <a:p>
                      <a:pPr algn="ctr" fontAlgn="b"/>
                      <a:r>
                        <a:rPr lang="en-US" sz="1000" b="0" i="0" u="none" strike="noStrike" dirty="0">
                          <a:solidFill>
                            <a:schemeClr val="bg1"/>
                          </a:solidFill>
                          <a:effectLst/>
                          <a:latin typeface="+mn-lt"/>
                        </a:rPr>
                        <a:t>14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Selection of a thesis / guided project topic</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Adequate support for students with academic difficulties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192024">
                <a:tc>
                  <a:txBody>
                    <a:bodyPr/>
                    <a:lstStyle/>
                    <a:p>
                      <a:pPr algn="ctr" fontAlgn="b"/>
                      <a:r>
                        <a:rPr lang="en-US" sz="1000" b="0" i="0" u="none" strike="noStrike" dirty="0">
                          <a:solidFill>
                            <a:schemeClr val="bg1"/>
                          </a:solidFill>
                          <a:effectLst/>
                          <a:latin typeface="+mn-lt"/>
                        </a:rPr>
                        <a:t>15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Assistance with thesis / guided project topic proposal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Ph.D qualifying exams assess student's ability fairly</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192024">
                <a:tc>
                  <a:txBody>
                    <a:bodyPr/>
                    <a:lstStyle/>
                    <a:p>
                      <a:pPr algn="ctr" fontAlgn="b"/>
                      <a:r>
                        <a:rPr lang="en-US" sz="1000" b="0" i="0" u="none" strike="noStrike" dirty="0">
                          <a:solidFill>
                            <a:schemeClr val="bg1"/>
                          </a:solidFill>
                          <a:effectLst/>
                          <a:latin typeface="+mn-lt"/>
                        </a:rPr>
                        <a:t>16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research for my thesis / 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Information to pass Ph.D qualifying exams clearly conveyed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192024">
                <a:tc>
                  <a:txBody>
                    <a:bodyPr/>
                    <a:lstStyle/>
                    <a:p>
                      <a:pPr algn="ctr" fontAlgn="b"/>
                      <a:r>
                        <a:rPr lang="en-US" sz="1000" b="0" i="0" u="none" strike="noStrike" dirty="0">
                          <a:solidFill>
                            <a:schemeClr val="bg1"/>
                          </a:solidFill>
                          <a:effectLst/>
                          <a:latin typeface="+mn-lt"/>
                        </a:rPr>
                        <a:t>17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writing and revising the thesis / 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Sufficient feedback for students not passing Ph.D qualifying exams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192024">
                <a:tc>
                  <a:txBody>
                    <a:bodyPr/>
                    <a:lstStyle/>
                    <a:p>
                      <a:pPr algn="ctr" fontAlgn="b"/>
                      <a:r>
                        <a:rPr lang="en-US" sz="1000" b="0" i="0" u="none" strike="noStrike" dirty="0">
                          <a:solidFill>
                            <a:schemeClr val="bg1"/>
                          </a:solidFill>
                          <a:effectLst/>
                          <a:latin typeface="+mn-lt"/>
                        </a:rPr>
                        <a:t>18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writing and reviewing publications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Clarity in understanding cost-of-living prior to attendance</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192024">
                <a:tc>
                  <a:txBody>
                    <a:bodyPr/>
                    <a:lstStyle/>
                    <a:p>
                      <a:pPr algn="ctr" fontAlgn="b"/>
                      <a:r>
                        <a:rPr lang="en-US" sz="1000" b="0" i="0" u="none" strike="noStrike" dirty="0">
                          <a:solidFill>
                            <a:schemeClr val="bg1"/>
                          </a:solidFill>
                          <a:effectLst/>
                          <a:latin typeface="+mn-lt"/>
                        </a:rPr>
                        <a:t>19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Feedback on progress/next steps on my thesis/guided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Students are provided adequate information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192024">
                <a:tc>
                  <a:txBody>
                    <a:bodyPr/>
                    <a:lstStyle/>
                    <a:p>
                      <a:pPr algn="ctr" fontAlgn="b"/>
                      <a:r>
                        <a:rPr lang="en-US" sz="1000" b="0" i="0" u="none" strike="noStrike" dirty="0">
                          <a:solidFill>
                            <a:schemeClr val="bg1"/>
                          </a:solidFill>
                          <a:effectLst/>
                          <a:latin typeface="+mn-lt"/>
                        </a:rPr>
                        <a:t>20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Guidance on career options in academia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Comfort in approaching program/dept.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024">
                <a:tc>
                  <a:txBody>
                    <a:bodyPr/>
                    <a:lstStyle/>
                    <a:p>
                      <a:pPr algn="ctr" fontAlgn="b"/>
                      <a:r>
                        <a:rPr lang="en-US" sz="1000" b="0" i="0" u="none" strike="noStrike" dirty="0">
                          <a:solidFill>
                            <a:schemeClr val="bg1"/>
                          </a:solidFill>
                          <a:effectLst/>
                          <a:latin typeface="+mn-lt"/>
                        </a:rPr>
                        <a:t>21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Guidance on non-academic or other professional career options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Belief that I am getting paid fairly for program work</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r h="192024">
                <a:tc>
                  <a:txBody>
                    <a:bodyPr/>
                    <a:lstStyle/>
                    <a:p>
                      <a:pPr algn="ctr" fontAlgn="b"/>
                      <a:r>
                        <a:rPr lang="en-US" sz="1000" b="0" i="0" u="none" strike="noStrike" dirty="0">
                          <a:solidFill>
                            <a:schemeClr val="bg1"/>
                          </a:solidFill>
                          <a:effectLst/>
                          <a:latin typeface="+mn-lt"/>
                        </a:rPr>
                        <a:t>22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Project advisor treats me in a professional manner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Program/dept. has resources to find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2"/>
                  </a:ext>
                </a:extLst>
              </a:tr>
              <a:tr h="192024">
                <a:tc>
                  <a:txBody>
                    <a:bodyPr/>
                    <a:lstStyle/>
                    <a:p>
                      <a:pPr algn="ctr" fontAlgn="b"/>
                      <a:r>
                        <a:rPr lang="en-US" sz="1000" b="0" i="0" u="none" strike="noStrike" dirty="0">
                          <a:solidFill>
                            <a:schemeClr val="bg1"/>
                          </a:solidFill>
                          <a:effectLst/>
                          <a:latin typeface="+mn-lt"/>
                        </a:rPr>
                        <a:t>23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Satisfied with degree of access/interaction with project advisor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Compensation level is comparable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r h="192024">
                <a:tc>
                  <a:txBody>
                    <a:bodyPr/>
                    <a:lstStyle/>
                    <a:p>
                      <a:pPr algn="ctr" fontAlgn="b"/>
                      <a:r>
                        <a:rPr lang="en-US" sz="1000" b="0" i="0" u="none" strike="noStrike" dirty="0">
                          <a:solidFill>
                            <a:schemeClr val="bg1"/>
                          </a:solidFill>
                          <a:effectLst/>
                          <a:latin typeface="+mn-lt"/>
                        </a:rPr>
                        <a:t>24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Project advisor provides clear expectations</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Confident that I have funds to complete graduate education</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55739524"/>
                  </a:ext>
                </a:extLst>
              </a:tr>
              <a:tr h="192024">
                <a:tc>
                  <a:txBody>
                    <a:bodyPr/>
                    <a:lstStyle/>
                    <a:p>
                      <a:pPr algn="ctr" fontAlgn="b"/>
                      <a:r>
                        <a:rPr lang="en-US" sz="1000" b="0" i="0" u="none" strike="noStrike" dirty="0">
                          <a:solidFill>
                            <a:schemeClr val="bg1"/>
                          </a:solidFill>
                          <a:effectLst/>
                          <a:latin typeface="+mn-lt"/>
                        </a:rPr>
                        <a:t>25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Comfortable sharing professional goals with project advisor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50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Take home pay is competitive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4"/>
                  </a:ext>
                </a:extLst>
              </a:tr>
            </a:tbl>
          </a:graphicData>
        </a:graphic>
      </p:graphicFrame>
      <p:graphicFrame>
        <p:nvGraphicFramePr>
          <p:cNvPr id="9" name="Table 8"/>
          <p:cNvGraphicFramePr>
            <a:graphicFrameLocks noGrp="1"/>
          </p:cNvGraphicFramePr>
          <p:nvPr/>
        </p:nvGraphicFramePr>
        <p:xfrm>
          <a:off x="379413" y="63388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0" name="Table 9"/>
          <p:cNvGraphicFramePr>
            <a:graphicFrameLocks noGrp="1"/>
          </p:cNvGraphicFramePr>
          <p:nvPr/>
        </p:nvGraphicFramePr>
        <p:xfrm>
          <a:off x="2323194" y="63388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1" name="Table 10"/>
          <p:cNvGraphicFramePr>
            <a:graphicFrameLocks noGrp="1"/>
          </p:cNvGraphicFramePr>
          <p:nvPr/>
        </p:nvGraphicFramePr>
        <p:xfrm>
          <a:off x="4621213" y="63388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nvGraphicFramePr>
        <p:xfrm>
          <a:off x="7478713" y="63388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145593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308850" cy="457200"/>
          </a:xfrm>
        </p:spPr>
        <p:txBody>
          <a:bodyPr/>
          <a:lstStyle/>
          <a:p>
            <a:r>
              <a:rPr lang="en-US" dirty="0">
                <a:latin typeface="Arial" charset="0"/>
              </a:rPr>
              <a:t>Key Metrics – All Students</a:t>
            </a:r>
          </a:p>
        </p:txBody>
      </p:sp>
      <p:graphicFrame>
        <p:nvGraphicFramePr>
          <p:cNvPr id="7" name="Chart 6" descr="Key Metrics - All Students bar graph. Majority of students rate the quality of overall grad student experience and quality of experience within program of study as great/excellent. Majority of students rate the likeliness to recommend Tech for grad school and likeliness to recommend program of study at Tech as likely/extremely likely. "/>
          <p:cNvGraphicFramePr/>
          <p:nvPr>
            <p:extLst>
              <p:ext uri="{D42A27DB-BD31-4B8C-83A1-F6EECF244321}">
                <p14:modId xmlns:p14="http://schemas.microsoft.com/office/powerpoint/2010/main" val="884384251"/>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129857"/>
            <a:ext cx="8645525"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pPr>
            <a:r>
              <a:rPr lang="en-US" sz="800" dirty="0"/>
              <a:t>Q.	Please rate the quality of your overall graduate student experience at Georgia Tech, considering both academic and non-academic aspects. 1=Poor, 10=Excellent</a:t>
            </a:r>
            <a:br>
              <a:rPr lang="en-US" sz="800" dirty="0"/>
            </a:br>
            <a:r>
              <a:rPr lang="en-US" sz="800" dirty="0"/>
              <a:t>Q.	Please rate the quality of your graduate student experience within your program of study, considering both academic and non-academic aspects. 1=Poor, 10=Excellent </a:t>
            </a:r>
            <a:br>
              <a:rPr lang="en-US" sz="800" dirty="0"/>
            </a:br>
            <a:r>
              <a:rPr lang="en-US" sz="800" dirty="0"/>
              <a:t>Q.	How likely are you to recommend Georgia Tech to a qualified prospective graduate student as a place to attend graduate school? 1=Extremely Unlikely, 10=Extremely Likely  </a:t>
            </a:r>
            <a:br>
              <a:rPr lang="en-US" sz="800" dirty="0"/>
            </a:br>
            <a:r>
              <a:rPr lang="en-US" sz="800" dirty="0"/>
              <a:t>Q.	How likely are you to recommend your program of study at Georgia Tech to a qualified prospective graduate student? 1=Extremely Unlikely, 10=Extremely Likely </a:t>
            </a:r>
          </a:p>
        </p:txBody>
      </p:sp>
    </p:spTree>
    <p:extLst>
      <p:ext uri="{BB962C8B-B14F-4D97-AF65-F5344CB8AC3E}">
        <p14:creationId xmlns:p14="http://schemas.microsoft.com/office/powerpoint/2010/main" val="88202156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Perception improvement analysis for Ph.D. students for program support, mentorship and advising, coursework and degree progress, and finances."/>
          <p:cNvGraphicFramePr/>
          <p:nvPr>
            <p:extLst>
              <p:ext uri="{D42A27DB-BD31-4B8C-83A1-F6EECF244321}">
                <p14:modId xmlns:p14="http://schemas.microsoft.com/office/powerpoint/2010/main" val="1485962314"/>
              </p:ext>
            </p:extLst>
          </p:nvPr>
        </p:nvGraphicFramePr>
        <p:xfrm>
          <a:off x="256032" y="1051560"/>
          <a:ext cx="8686800" cy="5588000"/>
        </p:xfrm>
        <a:graphic>
          <a:graphicData uri="http://schemas.openxmlformats.org/drawingml/2006/chart">
            <c:chart xmlns:c="http://schemas.openxmlformats.org/drawingml/2006/chart" xmlns:r="http://schemas.openxmlformats.org/officeDocument/2006/relationships" r:id="rId3"/>
          </a:graphicData>
        </a:graphic>
      </p:graphicFrame>
      <p:cxnSp>
        <p:nvCxnSpPr>
          <p:cNvPr id="4" name="Straight Connector 3">
            <a:extLst>
              <a:ext uri="{C183D7F6-B498-43B3-948B-1728B52AA6E4}">
                <adec:decorative xmlns:adec="http://schemas.microsoft.com/office/drawing/2017/decorative" val="1"/>
              </a:ext>
            </a:extLst>
          </p:cNvPr>
          <p:cNvCxnSpPr/>
          <p:nvPr/>
        </p:nvCxnSpPr>
        <p:spPr bwMode="auto">
          <a:xfrm>
            <a:off x="1031876" y="3473443"/>
            <a:ext cx="7642225"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 name="Straight Connector 6">
            <a:extLst>
              <a:ext uri="{C183D7F6-B498-43B3-948B-1728B52AA6E4}">
                <adec:decorative xmlns:adec="http://schemas.microsoft.com/office/drawing/2017/decorative" val="1"/>
              </a:ext>
            </a:extLst>
          </p:cNvPr>
          <p:cNvCxnSpPr/>
          <p:nvPr/>
        </p:nvCxnSpPr>
        <p:spPr bwMode="auto">
          <a:xfrm flipV="1">
            <a:off x="5632423" y="1543050"/>
            <a:ext cx="0" cy="453390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3" name="Text Box 4"/>
          <p:cNvSpPr txBox="1">
            <a:spLocks noChangeArrowheads="1"/>
          </p:cNvSpPr>
          <p:nvPr/>
        </p:nvSpPr>
        <p:spPr bwMode="auto">
          <a:xfrm>
            <a:off x="1041400" y="1562100"/>
            <a:ext cx="14224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l">
              <a:spcBef>
                <a:spcPct val="50000"/>
              </a:spcBef>
            </a:pPr>
            <a:r>
              <a:rPr lang="en-US" sz="1000" b="1" dirty="0">
                <a:solidFill>
                  <a:srgbClr val="FE0000"/>
                </a:solidFill>
              </a:rPr>
              <a:t>Key Opportunities</a:t>
            </a:r>
          </a:p>
        </p:txBody>
      </p:sp>
      <p:sp>
        <p:nvSpPr>
          <p:cNvPr id="24" name="Text Box 5"/>
          <p:cNvSpPr txBox="1">
            <a:spLocks noChangeArrowheads="1"/>
          </p:cNvSpPr>
          <p:nvPr/>
        </p:nvSpPr>
        <p:spPr bwMode="auto">
          <a:xfrm>
            <a:off x="6832600" y="1562100"/>
            <a:ext cx="182880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r">
              <a:spcBef>
                <a:spcPct val="50000"/>
              </a:spcBef>
            </a:pPr>
            <a:r>
              <a:rPr lang="en-US" sz="1000" b="1" dirty="0">
                <a:solidFill>
                  <a:schemeClr val="accent2"/>
                </a:solidFill>
              </a:rPr>
              <a:t>Primary Strengths</a:t>
            </a:r>
          </a:p>
        </p:txBody>
      </p:sp>
      <p:sp>
        <p:nvSpPr>
          <p:cNvPr id="25" name="Text Box 6"/>
          <p:cNvSpPr txBox="1">
            <a:spLocks noChangeArrowheads="1"/>
          </p:cNvSpPr>
          <p:nvPr/>
        </p:nvSpPr>
        <p:spPr bwMode="auto">
          <a:xfrm>
            <a:off x="1041400" y="5791200"/>
            <a:ext cx="17780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nchor="b">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l">
              <a:spcBef>
                <a:spcPct val="50000"/>
              </a:spcBef>
            </a:pPr>
            <a:r>
              <a:rPr lang="en-US" sz="1000" b="1" dirty="0">
                <a:solidFill>
                  <a:schemeClr val="hlink"/>
                </a:solidFill>
              </a:rPr>
              <a:t>Secondary Opportunities</a:t>
            </a:r>
          </a:p>
        </p:txBody>
      </p:sp>
      <p:sp>
        <p:nvSpPr>
          <p:cNvPr id="26" name="Text Box 7"/>
          <p:cNvSpPr txBox="1">
            <a:spLocks noChangeArrowheads="1"/>
          </p:cNvSpPr>
          <p:nvPr/>
        </p:nvSpPr>
        <p:spPr bwMode="auto">
          <a:xfrm>
            <a:off x="6832600" y="5789454"/>
            <a:ext cx="182880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nchor="b">
            <a:spAutoFit/>
          </a:bodyPr>
          <a:lstStyle>
            <a:lvl1pPr>
              <a:defRPr>
                <a:solidFill>
                  <a:schemeClr val="tx1"/>
                </a:solidFill>
                <a:latin typeface="Arial" charset="0"/>
                <a:ea typeface="ＭＳ Ｐゴシック" charset="0"/>
              </a:defRPr>
            </a:lvl1pPr>
            <a:lvl2pPr>
              <a:defRPr>
                <a:solidFill>
                  <a:schemeClr val="tx1"/>
                </a:solidFill>
                <a:latin typeface="Arial" charset="0"/>
                <a:ea typeface="ＭＳ Ｐゴシック" charset="0"/>
              </a:defRPr>
            </a:lvl2pPr>
            <a:lvl3pPr>
              <a:defRPr>
                <a:solidFill>
                  <a:schemeClr val="tx1"/>
                </a:solidFill>
                <a:latin typeface="Arial" charset="0"/>
                <a:ea typeface="ＭＳ Ｐゴシック" charset="0"/>
              </a:defRPr>
            </a:lvl3pPr>
            <a:lvl4pPr>
              <a:defRPr>
                <a:solidFill>
                  <a:schemeClr val="tx1"/>
                </a:solidFill>
                <a:latin typeface="Arial" charset="0"/>
                <a:ea typeface="ＭＳ Ｐゴシック" charset="0"/>
              </a:defRPr>
            </a:lvl4pPr>
            <a:lvl5pPr>
              <a:defRPr>
                <a:solidFill>
                  <a:schemeClr val="tx1"/>
                </a:solidFill>
                <a:latin typeface="Arial" charset="0"/>
                <a:ea typeface="ＭＳ Ｐゴシック" charset="0"/>
              </a:defRPr>
            </a:lvl5pPr>
            <a:lvl6pPr>
              <a:defRPr>
                <a:solidFill>
                  <a:schemeClr val="tx1"/>
                </a:solidFill>
                <a:latin typeface="Arial" charset="0"/>
                <a:ea typeface="ＭＳ Ｐゴシック" charset="0"/>
              </a:defRPr>
            </a:lvl6pPr>
            <a:lvl7pPr>
              <a:defRPr>
                <a:solidFill>
                  <a:schemeClr val="tx1"/>
                </a:solidFill>
                <a:latin typeface="Arial" charset="0"/>
                <a:ea typeface="ＭＳ Ｐゴシック" charset="0"/>
              </a:defRPr>
            </a:lvl7pPr>
            <a:lvl8pPr>
              <a:defRPr>
                <a:solidFill>
                  <a:schemeClr val="tx1"/>
                </a:solidFill>
                <a:latin typeface="Arial" charset="0"/>
                <a:ea typeface="ＭＳ Ｐゴシック" charset="0"/>
              </a:defRPr>
            </a:lvl8pPr>
            <a:lvl9pPr>
              <a:defRPr>
                <a:solidFill>
                  <a:schemeClr val="tx1"/>
                </a:solidFill>
                <a:latin typeface="Arial" charset="0"/>
                <a:ea typeface="ＭＳ Ｐゴシック" charset="0"/>
              </a:defRPr>
            </a:lvl9pPr>
          </a:lstStyle>
          <a:p>
            <a:pPr algn="r">
              <a:spcBef>
                <a:spcPct val="50000"/>
              </a:spcBef>
            </a:pPr>
            <a:r>
              <a:rPr lang="en-US" sz="1000" b="1" dirty="0">
                <a:solidFill>
                  <a:schemeClr val="accent2"/>
                </a:solidFill>
              </a:rPr>
              <a:t>Secondary Strengths</a:t>
            </a:r>
          </a:p>
        </p:txBody>
      </p:sp>
      <p:graphicFrame>
        <p:nvGraphicFramePr>
          <p:cNvPr id="10" name="Table 9"/>
          <p:cNvGraphicFramePr>
            <a:graphicFrameLocks noGrp="1"/>
          </p:cNvGraphicFramePr>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1" name="Table 10"/>
          <p:cNvGraphicFramePr>
            <a:graphicFrameLocks noGrp="1"/>
          </p:cNvGraphicFramePr>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3" name="Table 12"/>
          <p:cNvGraphicFramePr>
            <a:graphicFrameLocks noGrp="1"/>
          </p:cNvGraphicFramePr>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3" name="Title 2">
            <a:extLst>
              <a:ext uri="{FF2B5EF4-FFF2-40B4-BE49-F238E27FC236}">
                <a16:creationId xmlns:a16="http://schemas.microsoft.com/office/drawing/2014/main" id="{C1DE3559-77A3-88A6-F23E-FA7EAB9B03D9}"/>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latin typeface="Arial" charset="0"/>
              </a:rPr>
              <a:t>Perception Improvement Analysis </a:t>
            </a:r>
            <a:r>
              <a:rPr lang="en-US" dirty="0"/>
              <a:t>– Ph.D.</a:t>
            </a:r>
          </a:p>
        </p:txBody>
      </p:sp>
    </p:spTree>
    <p:extLst>
      <p:ext uri="{BB962C8B-B14F-4D97-AF65-F5344CB8AC3E}">
        <p14:creationId xmlns:p14="http://schemas.microsoft.com/office/powerpoint/2010/main" val="282703887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552450" y="447675"/>
            <a:ext cx="8108950" cy="457200"/>
          </a:xfrm>
        </p:spPr>
        <p:txBody>
          <a:bodyPr/>
          <a:lstStyle/>
          <a:p>
            <a:r>
              <a:rPr lang="en-US" dirty="0">
                <a:latin typeface="Arial" charset="0"/>
              </a:rPr>
              <a:t>Summary of Perception Improvement Analysis – Ph.D</a:t>
            </a:r>
          </a:p>
        </p:txBody>
      </p:sp>
      <p:graphicFrame>
        <p:nvGraphicFramePr>
          <p:cNvPr id="2" name="Table 1"/>
          <p:cNvGraphicFramePr>
            <a:graphicFrameLocks noGrp="1"/>
          </p:cNvGraphicFramePr>
          <p:nvPr>
            <p:extLst>
              <p:ext uri="{D42A27DB-BD31-4B8C-83A1-F6EECF244321}">
                <p14:modId xmlns:p14="http://schemas.microsoft.com/office/powerpoint/2010/main" val="2940982840"/>
              </p:ext>
            </p:extLst>
          </p:nvPr>
        </p:nvGraphicFramePr>
        <p:xfrm>
          <a:off x="219456" y="1009396"/>
          <a:ext cx="8704326" cy="5588508"/>
        </p:xfrm>
        <a:graphic>
          <a:graphicData uri="http://schemas.openxmlformats.org/drawingml/2006/table">
            <a:tbl>
              <a:tblPr firstRow="1" bandRow="1">
                <a:tableStyleId>{2D5ABB26-0587-4C30-8999-92F81FD0307C}</a:tableStyleId>
              </a:tblPr>
              <a:tblGrid>
                <a:gridCol w="25400">
                  <a:extLst>
                    <a:ext uri="{9D8B030D-6E8A-4147-A177-3AD203B41FA5}">
                      <a16:colId xmlns:a16="http://schemas.microsoft.com/office/drawing/2014/main" val="20000"/>
                    </a:ext>
                  </a:extLst>
                </a:gridCol>
                <a:gridCol w="257175">
                  <a:extLst>
                    <a:ext uri="{9D8B030D-6E8A-4147-A177-3AD203B41FA5}">
                      <a16:colId xmlns:a16="http://schemas.microsoft.com/office/drawing/2014/main" val="20001"/>
                    </a:ext>
                  </a:extLst>
                </a:gridCol>
                <a:gridCol w="4683125">
                  <a:extLst>
                    <a:ext uri="{9D8B030D-6E8A-4147-A177-3AD203B41FA5}">
                      <a16:colId xmlns:a16="http://schemas.microsoft.com/office/drawing/2014/main" val="20002"/>
                    </a:ext>
                  </a:extLst>
                </a:gridCol>
                <a:gridCol w="183896">
                  <a:extLst>
                    <a:ext uri="{9D8B030D-6E8A-4147-A177-3AD203B41FA5}">
                      <a16:colId xmlns:a16="http://schemas.microsoft.com/office/drawing/2014/main" val="20003"/>
                    </a:ext>
                  </a:extLst>
                </a:gridCol>
                <a:gridCol w="54229">
                  <a:extLst>
                    <a:ext uri="{9D8B030D-6E8A-4147-A177-3AD203B41FA5}">
                      <a16:colId xmlns:a16="http://schemas.microsoft.com/office/drawing/2014/main" val="20004"/>
                    </a:ext>
                  </a:extLst>
                </a:gridCol>
                <a:gridCol w="231521">
                  <a:extLst>
                    <a:ext uri="{9D8B030D-6E8A-4147-A177-3AD203B41FA5}">
                      <a16:colId xmlns:a16="http://schemas.microsoft.com/office/drawing/2014/main" val="20005"/>
                    </a:ext>
                  </a:extLst>
                </a:gridCol>
                <a:gridCol w="3213354">
                  <a:extLst>
                    <a:ext uri="{9D8B030D-6E8A-4147-A177-3AD203B41FA5}">
                      <a16:colId xmlns:a16="http://schemas.microsoft.com/office/drawing/2014/main" val="20006"/>
                    </a:ext>
                  </a:extLst>
                </a:gridCol>
                <a:gridCol w="55626">
                  <a:extLst>
                    <a:ext uri="{9D8B030D-6E8A-4147-A177-3AD203B41FA5}">
                      <a16:colId xmlns:a16="http://schemas.microsoft.com/office/drawing/2014/main" val="20007"/>
                    </a:ext>
                  </a:extLst>
                </a:gridCol>
              </a:tblGrid>
              <a:tr h="64008">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4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14469">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Key Opportunities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High Impact, Low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Primary Strengths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High Impact, High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2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2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2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3</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Support of students by faculty</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16</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Advice on research for my thesis / guided project topic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9</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Confident that faculty care about my well-being</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25</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Comfortable sharing professional goals with project advisor</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6</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Program support for my personal commitments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15</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Assistance with thesis / guided project topic proposal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10</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Students have opportunity to influence program decisions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14</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Selection of a thesis / guided project topic</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Availability of professional development opportunities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27</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Advisor demonstrates concern for my personal well-being</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7</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Program encourages informal mentoring from other students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29</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Respectful and non-exploitative relationship with faculty</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8</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Made aware of opportunities to interact across academic disciplines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2</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Support of students for each other</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39</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Adequate support for students with academic difficulties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24</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Project advisor provides clear expectations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5</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Availability of social engagement opportunities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1</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Effectiveness of orientation to understand process of completing degree</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20</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Guidance on career options in academia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11</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Mentoring on navigating the systems/culture of graduate education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19</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Feedback on progress/next steps on my thesis/guided project topic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36</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Quality of teaching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12</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Course selection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04619567"/>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21</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Guidance on non-academic or other professional career options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59810088"/>
                  </a:ext>
                </a:extLst>
              </a:tr>
              <a:tr h="118872">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28</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Comfort in speaking about personal issues impacting work</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a:cs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27008292"/>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0">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Secondary Opportunities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Low Impact, Low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rgbClr val="000000"/>
                          </a:solidFill>
                          <a:effectLst/>
                          <a:latin typeface="Calibri"/>
                        </a:rPr>
                        <a:t>Secondary Strengths</a:t>
                      </a:r>
                    </a:p>
                    <a:p>
                      <a:pPr algn="ctr" fontAlgn="b"/>
                      <a:r>
                        <a:rPr lang="en-US" sz="800" b="1" i="0" u="none" strike="noStrike" dirty="0">
                          <a:solidFill>
                            <a:srgbClr val="000000"/>
                          </a:solidFill>
                          <a:effectLst/>
                          <a:latin typeface="Calibri"/>
                        </a:rPr>
                        <a:t>-</a:t>
                      </a:r>
                      <a:r>
                        <a:rPr lang="en-US" sz="800" b="1" i="0" u="none" strike="noStrike" baseline="0" dirty="0">
                          <a:solidFill>
                            <a:srgbClr val="000000"/>
                          </a:solidFill>
                          <a:effectLst/>
                          <a:latin typeface="Calibri"/>
                        </a:rPr>
                        <a:t> Low Impact, High Perception Rating - </a:t>
                      </a:r>
                      <a:endParaRPr lang="en-US" sz="800" b="1"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8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400" b="0" i="0" u="none" strike="noStrike" dirty="0">
                        <a:solidFill>
                          <a:srgbClr val="000000"/>
                        </a:solidFill>
                        <a:effectLst/>
                        <a:latin typeface="Calibri"/>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2"/>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34</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Relevance of required courses to my professional objectives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23</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Satisfied with degree of access/interaction with project advisor</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13</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l" fontAlgn="b"/>
                      <a:r>
                        <a:rPr lang="en-US" sz="800" b="0" i="0" u="none" strike="noStrike" dirty="0">
                          <a:solidFill>
                            <a:srgbClr val="000000"/>
                          </a:solidFill>
                          <a:effectLst/>
                          <a:latin typeface="Calibri" panose="020F0502020204030204" pitchFamily="34" charset="0"/>
                        </a:rPr>
                        <a:t>Preparation for qualifying exams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22</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Project advisor treats me in a professional manner</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50807365"/>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17</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Advice on writing and revising the thesis / guided project topic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18</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Advice on writing and reviewing publications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4"/>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38</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Courses are up-to-date in my field</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37</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Clarity of graduation requirements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5"/>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41</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Information to pass Ph.D qualifying exams clearly conveyed</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6"/>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47</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Program/dept. has resources to find financial support</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7"/>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35</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Availability of courses I need to complete my degree </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8"/>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42</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Sufficient feedback for students not passing Ph.D qualifying exams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9"/>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26</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tc>
                  <a:txBody>
                    <a:bodyPr/>
                    <a:lstStyle/>
                    <a:p>
                      <a:pPr algn="l" fontAlgn="b"/>
                      <a:r>
                        <a:rPr lang="en-US" sz="800" b="0" i="0" u="none" strike="noStrike" dirty="0">
                          <a:solidFill>
                            <a:srgbClr val="000000"/>
                          </a:solidFill>
                          <a:effectLst/>
                          <a:latin typeface="Calibri" panose="020F0502020204030204" pitchFamily="34" charset="0"/>
                        </a:rPr>
                        <a:t>Know where to get help in addressing issues with advisor</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0"/>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45</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Comfort in approaching program/dept. about financial support</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1"/>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chemeClr val="bg1"/>
                          </a:solidFill>
                          <a:effectLst/>
                          <a:latin typeface="Calibri" panose="020F0502020204030204" pitchFamily="34" charset="0"/>
                        </a:rPr>
                        <a:t>40</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8000"/>
                    </a:solidFill>
                  </a:tcPr>
                </a:tc>
                <a:tc>
                  <a:txBody>
                    <a:bodyPr/>
                    <a:lstStyle/>
                    <a:p>
                      <a:pPr algn="l" fontAlgn="b"/>
                      <a:r>
                        <a:rPr lang="en-US" sz="800" b="0" i="0" u="none" strike="noStrike" dirty="0">
                          <a:solidFill>
                            <a:srgbClr val="000000"/>
                          </a:solidFill>
                          <a:effectLst/>
                          <a:latin typeface="Calibri" panose="020F0502020204030204" pitchFamily="34" charset="0"/>
                        </a:rPr>
                        <a:t>Ph.D qualifying exams assess student's ability fairly</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chemeClr val="tx1"/>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2"/>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46</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Belief that I am getting paid fairly for program work</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chemeClr val="tx1"/>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3"/>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44</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Students are provided adequate information about financial support</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4"/>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49</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Confident that I have funds to complete graduate education</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5"/>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48</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Compensation level is comparable to that of comparable institutions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6"/>
                  </a:ext>
                </a:extLst>
              </a:tr>
              <a:tr h="118872">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50</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Take home pay is competitive to that of comparable institutions</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7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700" dirty="0">
                        <a:latin typeface="Calibri" panose="020F0502020204030204" pitchFamily="34" charset="0"/>
                        <a:cs typeface="Calibri" panose="020F0502020204030204" pitchFamily="34" charset="0"/>
                      </a:endParaRPr>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7"/>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dirty="0">
                          <a:solidFill>
                            <a:srgbClr val="000000"/>
                          </a:solidFill>
                          <a:effectLst/>
                          <a:latin typeface="Calibri" panose="020F0502020204030204" pitchFamily="34" charset="0"/>
                        </a:rPr>
                        <a:t>43</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algn="l" fontAlgn="b"/>
                      <a:r>
                        <a:rPr lang="en-US" sz="800" b="0" i="0" u="none" strike="noStrike" dirty="0">
                          <a:solidFill>
                            <a:srgbClr val="000000"/>
                          </a:solidFill>
                          <a:effectLst/>
                          <a:latin typeface="Calibri" panose="020F0502020204030204" pitchFamily="34" charset="0"/>
                        </a:rPr>
                        <a:t>Clarity in understanding cost-of-living prior to attendance</a:t>
                      </a: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9"/>
                  </a:ext>
                </a:extLst>
              </a:tr>
              <a:tr h="0">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endParaRPr lang="en-US" sz="800" b="0" i="0" u="none" strike="noStrike" dirty="0">
                        <a:solidFill>
                          <a:srgbClr val="000000"/>
                        </a:solidFill>
                        <a:effectLst/>
                        <a:latin typeface="Calibri" panose="020F0502020204030204" pitchFamily="34" charset="0"/>
                      </a:endParaRPr>
                    </a:p>
                  </a:txBody>
                  <a:tcPr marL="9525" marR="9525" marT="9525"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8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28575"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 dirty="0"/>
                    </a:p>
                  </a:txBody>
                  <a:tcPr marL="0" marR="0" marT="0" marB="0" anchor="ctr">
                    <a:lnL w="9525" cap="flat" cmpd="sng" algn="ctr">
                      <a:noFill/>
                      <a:prstDash val="solid"/>
                      <a:round/>
                      <a:headEnd type="none" w="med" len="med"/>
                      <a:tailEnd type="none" w="med" len="med"/>
                    </a:lnL>
                    <a:lnR w="28575" cap="flat" cmpd="sng" algn="ctr">
                      <a:solidFill>
                        <a:srgbClr val="000000"/>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64317897"/>
                  </a:ext>
                </a:extLst>
              </a:tr>
            </a:tbl>
          </a:graphicData>
        </a:graphic>
      </p:graphicFrame>
      <p:sp>
        <p:nvSpPr>
          <p:cNvPr id="106" name="Rectangle 95"/>
          <p:cNvSpPr>
            <a:spLocks noChangeArrowheads="1"/>
          </p:cNvSpPr>
          <p:nvPr/>
        </p:nvSpPr>
        <p:spPr bwMode="auto">
          <a:xfrm>
            <a:off x="220663" y="6664074"/>
            <a:ext cx="3895297" cy="107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700" dirty="0">
                <a:solidFill>
                  <a:srgbClr val="000000"/>
                </a:solidFill>
              </a:rPr>
              <a:t>NOTE : Attributes in each quadrant are listed in descending order of Derived Importance (Impact).</a:t>
            </a:r>
            <a:endParaRPr lang="en-US" sz="700" dirty="0"/>
          </a:p>
        </p:txBody>
      </p:sp>
    </p:spTree>
    <p:extLst>
      <p:ext uri="{BB962C8B-B14F-4D97-AF65-F5344CB8AC3E}">
        <p14:creationId xmlns:p14="http://schemas.microsoft.com/office/powerpoint/2010/main" val="199401975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49" y="434975"/>
            <a:ext cx="7846261" cy="457200"/>
          </a:xfrm>
        </p:spPr>
        <p:txBody>
          <a:bodyPr/>
          <a:lstStyle/>
          <a:p>
            <a:r>
              <a:rPr lang="en-US" dirty="0">
                <a:latin typeface="Arial" charset="0"/>
              </a:rPr>
              <a:t>COMPARISON OF ATTRIBUTE RATINGS – 2019 VERSUS 2016</a:t>
            </a:r>
          </a:p>
        </p:txBody>
      </p:sp>
    </p:spTree>
    <p:extLst>
      <p:ext uri="{BB962C8B-B14F-4D97-AF65-F5344CB8AC3E}">
        <p14:creationId xmlns:p14="http://schemas.microsoft.com/office/powerpoint/2010/main" val="48362208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552449" y="447675"/>
            <a:ext cx="8100483" cy="457200"/>
          </a:xfrm>
        </p:spPr>
        <p:txBody>
          <a:bodyPr/>
          <a:lstStyle/>
          <a:p>
            <a:r>
              <a:rPr lang="en-US" dirty="0">
                <a:latin typeface="Arial" charset="0"/>
              </a:rPr>
              <a:t>Legend for 2016-2019 Comparison Chart – Master’s CAMPUS</a:t>
            </a:r>
          </a:p>
        </p:txBody>
      </p:sp>
      <p:graphicFrame>
        <p:nvGraphicFramePr>
          <p:cNvPr id="1931267" name="Group 3"/>
          <p:cNvGraphicFramePr>
            <a:graphicFrameLocks noGrp="1"/>
          </p:cNvGraphicFramePr>
          <p:nvPr>
            <p:ph idx="1"/>
            <p:extLst>
              <p:ext uri="{D42A27DB-BD31-4B8C-83A1-F6EECF244321}">
                <p14:modId xmlns:p14="http://schemas.microsoft.com/office/powerpoint/2010/main" val="3068643216"/>
              </p:ext>
            </p:extLst>
          </p:nvPr>
        </p:nvGraphicFramePr>
        <p:xfrm>
          <a:off x="78872" y="1045500"/>
          <a:ext cx="8993471" cy="5044408"/>
        </p:xfrm>
        <a:graphic>
          <a:graphicData uri="http://schemas.openxmlformats.org/drawingml/2006/table">
            <a:tbl>
              <a:tblPr firstRow="1"/>
              <a:tblGrid>
                <a:gridCol w="325867">
                  <a:extLst>
                    <a:ext uri="{9D8B030D-6E8A-4147-A177-3AD203B41FA5}">
                      <a16:colId xmlns:a16="http://schemas.microsoft.com/office/drawing/2014/main" val="20000"/>
                    </a:ext>
                  </a:extLst>
                </a:gridCol>
                <a:gridCol w="4228294">
                  <a:extLst>
                    <a:ext uri="{9D8B030D-6E8A-4147-A177-3AD203B41FA5}">
                      <a16:colId xmlns:a16="http://schemas.microsoft.com/office/drawing/2014/main" val="20001"/>
                    </a:ext>
                  </a:extLst>
                </a:gridCol>
                <a:gridCol w="116840">
                  <a:extLst>
                    <a:ext uri="{9D8B030D-6E8A-4147-A177-3AD203B41FA5}">
                      <a16:colId xmlns:a16="http://schemas.microsoft.com/office/drawing/2014/main" val="20002"/>
                    </a:ext>
                  </a:extLst>
                </a:gridCol>
                <a:gridCol w="307779">
                  <a:extLst>
                    <a:ext uri="{9D8B030D-6E8A-4147-A177-3AD203B41FA5}">
                      <a16:colId xmlns:a16="http://schemas.microsoft.com/office/drawing/2014/main" val="20003"/>
                    </a:ext>
                  </a:extLst>
                </a:gridCol>
                <a:gridCol w="4014691">
                  <a:extLst>
                    <a:ext uri="{9D8B030D-6E8A-4147-A177-3AD203B41FA5}">
                      <a16:colId xmlns:a16="http://schemas.microsoft.com/office/drawing/2014/main" val="20004"/>
                    </a:ext>
                  </a:extLst>
                </a:gridCol>
              </a:tblGrid>
              <a:tr h="243808">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400" b="0" i="0" u="none" strike="noStrike" cap="none" normalizeH="0" baseline="0" dirty="0">
                        <a:ln>
                          <a:noFill/>
                        </a:ln>
                        <a:solidFill>
                          <a:schemeClr val="tx1"/>
                        </a:solidFill>
                        <a:effectLst/>
                        <a:latin typeface="+mn-lt"/>
                      </a:endParaRP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2024">
                <a:tc>
                  <a:txBody>
                    <a:bodyPr/>
                    <a:lstStyle/>
                    <a:p>
                      <a:pPr algn="ctr" fontAlgn="b"/>
                      <a:r>
                        <a:rPr lang="en-US" sz="1000" b="0" i="0" u="none" strike="noStrike" dirty="0">
                          <a:solidFill>
                            <a:srgbClr val="000000"/>
                          </a:solidFill>
                          <a:effectLst/>
                          <a:latin typeface="+mn-lt"/>
                        </a:rPr>
                        <a:t>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Effectiveness of orientation to understand process of completing degree</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Know where to get help in addressing issues with advisor</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2024">
                <a:tc>
                  <a:txBody>
                    <a:bodyPr/>
                    <a:lstStyle/>
                    <a:p>
                      <a:pPr algn="ctr" fontAlgn="b"/>
                      <a:r>
                        <a:rPr lang="en-US" sz="1000" b="0" i="0" u="none" strike="noStrike" dirty="0">
                          <a:solidFill>
                            <a:srgbClr val="000000"/>
                          </a:solidFill>
                          <a:effectLst/>
                          <a:latin typeface="+mn-lt"/>
                        </a:rPr>
                        <a:t>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for each other</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Advisor demonstrates concern for my personal well-being**</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92024">
                <a:tc>
                  <a:txBody>
                    <a:bodyPr/>
                    <a:lstStyle/>
                    <a:p>
                      <a:pPr algn="ctr" fontAlgn="b"/>
                      <a:r>
                        <a:rPr lang="en-US" sz="1000" b="0" i="0" u="none" strike="noStrike" dirty="0">
                          <a:solidFill>
                            <a:srgbClr val="000000"/>
                          </a:solidFill>
                          <a:effectLst/>
                          <a:latin typeface="+mn-lt"/>
                        </a:rPr>
                        <a:t>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by faculty</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Comfort in speaking about personal issues impacting work**</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92024">
                <a:tc>
                  <a:txBody>
                    <a:bodyPr/>
                    <a:lstStyle/>
                    <a:p>
                      <a:pPr algn="ctr" fontAlgn="b"/>
                      <a:r>
                        <a:rPr lang="en-US" sz="1000" b="0" i="0" u="none" strike="noStrike" dirty="0">
                          <a:solidFill>
                            <a:srgbClr val="000000"/>
                          </a:solidFill>
                          <a:effectLst/>
                          <a:latin typeface="+mn-lt"/>
                        </a:rPr>
                        <a:t>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professional development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Respectful and non-exploitative relationship with faculty**</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92024">
                <a:tc>
                  <a:txBody>
                    <a:bodyPr/>
                    <a:lstStyle/>
                    <a:p>
                      <a:pPr algn="ctr" fontAlgn="b"/>
                      <a:r>
                        <a:rPr lang="en-US" sz="1000" b="0" i="0" u="none" strike="noStrike" dirty="0">
                          <a:solidFill>
                            <a:srgbClr val="000000"/>
                          </a:solidFill>
                          <a:effectLst/>
                          <a:latin typeface="+mn-lt"/>
                        </a:rPr>
                        <a:t>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social engagement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(NT) Mentoring on navigating systems/culture of graduate education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92024">
                <a:tc>
                  <a:txBody>
                    <a:bodyPr/>
                    <a:lstStyle/>
                    <a:p>
                      <a:pPr algn="ctr" fontAlgn="b"/>
                      <a:r>
                        <a:rPr lang="en-US" sz="1000" b="0" i="0" u="none" strike="noStrike" dirty="0">
                          <a:solidFill>
                            <a:srgbClr val="000000"/>
                          </a:solidFill>
                          <a:effectLst/>
                          <a:latin typeface="+mn-lt"/>
                        </a:rPr>
                        <a:t>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Program support for my personal commitments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(NT) Course selection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92024">
                <a:tc>
                  <a:txBody>
                    <a:bodyPr/>
                    <a:lstStyle/>
                    <a:p>
                      <a:pPr algn="ctr" fontAlgn="b"/>
                      <a:r>
                        <a:rPr lang="en-US" sz="1000" b="0" i="0" u="none" strike="noStrike" dirty="0">
                          <a:solidFill>
                            <a:srgbClr val="000000"/>
                          </a:solidFill>
                          <a:effectLst/>
                          <a:latin typeface="+mn-lt"/>
                        </a:rPr>
                        <a:t>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Program encourages informal mentoring from other students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(NT) Guidance on career options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92024">
                <a:tc>
                  <a:txBody>
                    <a:bodyPr/>
                    <a:lstStyle/>
                    <a:p>
                      <a:pPr algn="ctr" fontAlgn="b"/>
                      <a:r>
                        <a:rPr lang="en-US" sz="1000" b="0" i="0" u="none" strike="noStrike" dirty="0">
                          <a:solidFill>
                            <a:srgbClr val="000000"/>
                          </a:solidFill>
                          <a:effectLst/>
                          <a:latin typeface="+mn-lt"/>
                        </a:rPr>
                        <a:t>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Made aware of opportunities to interact across academic disciplines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algn="l" fontAlgn="b"/>
                      <a:r>
                        <a:rPr lang="en-US" sz="1000" b="0" i="0" u="none" strike="noStrike" dirty="0">
                          <a:solidFill>
                            <a:srgbClr val="000000"/>
                          </a:solidFill>
                          <a:effectLst/>
                          <a:latin typeface="+mn-lt"/>
                        </a:rPr>
                        <a:t>(NT) Timeliness of advice/assistance from program</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92024">
                <a:tc>
                  <a:txBody>
                    <a:bodyPr/>
                    <a:lstStyle/>
                    <a:p>
                      <a:pPr algn="ctr" fontAlgn="b"/>
                      <a:r>
                        <a:rPr lang="en-US" sz="1000" b="0" i="0" u="none" strike="noStrike" dirty="0">
                          <a:solidFill>
                            <a:srgbClr val="000000"/>
                          </a:solidFill>
                          <a:effectLst/>
                          <a:latin typeface="+mn-lt"/>
                        </a:rPr>
                        <a:t>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Confident that faculty care about my well-being</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Relevance of required courses to my professional objectives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92024">
                <a:tc>
                  <a:txBody>
                    <a:bodyPr/>
                    <a:lstStyle/>
                    <a:p>
                      <a:pPr algn="ctr" fontAlgn="b"/>
                      <a:r>
                        <a:rPr lang="en-US" sz="1000" b="0" i="0" u="none" strike="noStrike" dirty="0">
                          <a:solidFill>
                            <a:srgbClr val="000000"/>
                          </a:solidFill>
                          <a:effectLst/>
                          <a:latin typeface="+mn-lt"/>
                        </a:rPr>
                        <a:t>10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Students have opportunity to influence program decisions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Availability of courses I need to complete my degree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192024">
                <a:tc>
                  <a:txBody>
                    <a:bodyPr/>
                    <a:lstStyle/>
                    <a:p>
                      <a:pPr algn="ctr" fontAlgn="b"/>
                      <a:r>
                        <a:rPr lang="en-US" sz="1000" b="0" i="0" u="none" strike="noStrike" dirty="0">
                          <a:solidFill>
                            <a:srgbClr val="000000"/>
                          </a:solidFill>
                          <a:effectLst/>
                          <a:latin typeface="+mn-lt"/>
                        </a:rPr>
                        <a:t>11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Mentoring on navigating the systems/culture of graduate education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Quality of teaching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192024">
                <a:tc>
                  <a:txBody>
                    <a:bodyPr/>
                    <a:lstStyle/>
                    <a:p>
                      <a:pPr algn="ctr" fontAlgn="b"/>
                      <a:r>
                        <a:rPr lang="en-US" sz="1000" b="0" i="0" u="none" strike="noStrike" dirty="0">
                          <a:solidFill>
                            <a:srgbClr val="000000"/>
                          </a:solidFill>
                          <a:effectLst/>
                          <a:latin typeface="+mn-lt"/>
                        </a:rPr>
                        <a:t>12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Course selection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Clarity of graduation requirements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192024">
                <a:tc>
                  <a:txBody>
                    <a:bodyPr/>
                    <a:lstStyle/>
                    <a:p>
                      <a:pPr algn="ctr" fontAlgn="b"/>
                      <a:r>
                        <a:rPr lang="en-US" sz="1000" b="0" i="0" u="none" strike="noStrike" dirty="0">
                          <a:solidFill>
                            <a:srgbClr val="000000"/>
                          </a:solidFill>
                          <a:effectLst/>
                          <a:latin typeface="+mn-lt"/>
                        </a:rPr>
                        <a:t>13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Preparation for qualifying exams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Courses are up-to-date in my field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192024">
                <a:tc>
                  <a:txBody>
                    <a:bodyPr/>
                    <a:lstStyle/>
                    <a:p>
                      <a:pPr algn="ctr" fontAlgn="b"/>
                      <a:r>
                        <a:rPr lang="en-US" sz="1000" b="0" i="0" u="none" strike="noStrike" dirty="0">
                          <a:solidFill>
                            <a:schemeClr val="bg1"/>
                          </a:solidFill>
                          <a:effectLst/>
                          <a:latin typeface="+mn-lt"/>
                        </a:rPr>
                        <a:t>14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Selection of a thesis / guided project topic</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Adequate support for students with academic difficulties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192024">
                <a:tc>
                  <a:txBody>
                    <a:bodyPr/>
                    <a:lstStyle/>
                    <a:p>
                      <a:pPr algn="ctr" fontAlgn="b"/>
                      <a:r>
                        <a:rPr lang="en-US" sz="1000" b="0" i="0" u="none" strike="noStrike" dirty="0">
                          <a:solidFill>
                            <a:schemeClr val="bg1"/>
                          </a:solidFill>
                          <a:effectLst/>
                          <a:latin typeface="+mn-lt"/>
                        </a:rPr>
                        <a:t>15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Assistance with thesis / guided project topic proposal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Ph.D qualifying exams assess student's ability fairly</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192024">
                <a:tc>
                  <a:txBody>
                    <a:bodyPr/>
                    <a:lstStyle/>
                    <a:p>
                      <a:pPr algn="ctr" fontAlgn="b"/>
                      <a:r>
                        <a:rPr lang="en-US" sz="1000" b="0" i="0" u="none" strike="noStrike" dirty="0">
                          <a:solidFill>
                            <a:schemeClr val="bg1"/>
                          </a:solidFill>
                          <a:effectLst/>
                          <a:latin typeface="+mn-lt"/>
                        </a:rPr>
                        <a:t>16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research for my thesis / 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Information to pass Ph.D qualifying exams clearly conveyed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192024">
                <a:tc>
                  <a:txBody>
                    <a:bodyPr/>
                    <a:lstStyle/>
                    <a:p>
                      <a:pPr algn="ctr" fontAlgn="b"/>
                      <a:r>
                        <a:rPr lang="en-US" sz="1000" b="0" i="0" u="none" strike="noStrike" dirty="0">
                          <a:solidFill>
                            <a:schemeClr val="bg1"/>
                          </a:solidFill>
                          <a:effectLst/>
                          <a:latin typeface="+mn-lt"/>
                        </a:rPr>
                        <a:t>17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writing and revising the thesis / 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Sufficient feedback for students not passing Ph.D qualifying exams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192024">
                <a:tc>
                  <a:txBody>
                    <a:bodyPr/>
                    <a:lstStyle/>
                    <a:p>
                      <a:pPr algn="ctr" fontAlgn="b"/>
                      <a:r>
                        <a:rPr lang="en-US" sz="1000" b="0" i="0" u="none" strike="noStrike" dirty="0">
                          <a:solidFill>
                            <a:schemeClr val="bg1"/>
                          </a:solidFill>
                          <a:effectLst/>
                          <a:latin typeface="+mn-lt"/>
                        </a:rPr>
                        <a:t>18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writing and reviewing publications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Clarity in understanding cost-of-living prior to attendance</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192024">
                <a:tc>
                  <a:txBody>
                    <a:bodyPr/>
                    <a:lstStyle/>
                    <a:p>
                      <a:pPr algn="ctr" fontAlgn="b"/>
                      <a:r>
                        <a:rPr lang="en-US" sz="1000" b="0" i="0" u="none" strike="noStrike" dirty="0">
                          <a:solidFill>
                            <a:schemeClr val="bg1"/>
                          </a:solidFill>
                          <a:effectLst/>
                          <a:latin typeface="+mn-lt"/>
                        </a:rPr>
                        <a:t>19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Feedback on progress/next steps on my thesis/guided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Students are provided adequate information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192024">
                <a:tc>
                  <a:txBody>
                    <a:bodyPr/>
                    <a:lstStyle/>
                    <a:p>
                      <a:pPr algn="ctr" fontAlgn="b"/>
                      <a:r>
                        <a:rPr lang="en-US" sz="1000" b="0" i="0" u="none" strike="noStrike" dirty="0">
                          <a:solidFill>
                            <a:schemeClr val="bg1"/>
                          </a:solidFill>
                          <a:effectLst/>
                          <a:latin typeface="+mn-lt"/>
                        </a:rPr>
                        <a:t>20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Guidance on career options in academia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Comfort in approaching program/dept.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024">
                <a:tc>
                  <a:txBody>
                    <a:bodyPr/>
                    <a:lstStyle/>
                    <a:p>
                      <a:pPr algn="ctr" fontAlgn="b"/>
                      <a:r>
                        <a:rPr lang="en-US" sz="1000" b="0" i="0" u="none" strike="noStrike" dirty="0">
                          <a:solidFill>
                            <a:schemeClr val="bg1"/>
                          </a:solidFill>
                          <a:effectLst/>
                          <a:latin typeface="+mn-lt"/>
                        </a:rPr>
                        <a:t>21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Guidance on non-academic or other professional career options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Belief that I am getting paid fairly for program work</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r h="192024">
                <a:tc>
                  <a:txBody>
                    <a:bodyPr/>
                    <a:lstStyle/>
                    <a:p>
                      <a:pPr algn="ctr" fontAlgn="b"/>
                      <a:r>
                        <a:rPr lang="en-US" sz="1000" b="0" i="0" u="none" strike="noStrike" dirty="0">
                          <a:solidFill>
                            <a:schemeClr val="bg1"/>
                          </a:solidFill>
                          <a:effectLst/>
                          <a:latin typeface="+mn-lt"/>
                        </a:rPr>
                        <a:t>22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Project advisor treats me in a professional manner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Program/dept. has resources to find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2"/>
                  </a:ext>
                </a:extLst>
              </a:tr>
              <a:tr h="192024">
                <a:tc>
                  <a:txBody>
                    <a:bodyPr/>
                    <a:lstStyle/>
                    <a:p>
                      <a:pPr algn="ctr" fontAlgn="b"/>
                      <a:r>
                        <a:rPr lang="en-US" sz="1000" b="0" i="0" u="none" strike="noStrike" dirty="0">
                          <a:solidFill>
                            <a:schemeClr val="bg1"/>
                          </a:solidFill>
                          <a:effectLst/>
                          <a:latin typeface="+mn-lt"/>
                        </a:rPr>
                        <a:t>23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Satisfied with degree of access/interaction with project advisor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Compensation level is comparable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r h="192024">
                <a:tc>
                  <a:txBody>
                    <a:bodyPr/>
                    <a:lstStyle/>
                    <a:p>
                      <a:pPr algn="ctr" fontAlgn="b"/>
                      <a:r>
                        <a:rPr lang="en-US" sz="1000" b="0" i="0" u="none" strike="noStrike" dirty="0">
                          <a:solidFill>
                            <a:schemeClr val="bg1"/>
                          </a:solidFill>
                          <a:effectLst/>
                          <a:latin typeface="+mn-lt"/>
                        </a:rPr>
                        <a:t>24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Project advisor provides clear expectations</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Confident that I have funds to complete graduate education</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55739524"/>
                  </a:ext>
                </a:extLst>
              </a:tr>
              <a:tr h="192024">
                <a:tc>
                  <a:txBody>
                    <a:bodyPr/>
                    <a:lstStyle/>
                    <a:p>
                      <a:pPr algn="ctr" fontAlgn="b"/>
                      <a:r>
                        <a:rPr lang="en-US" sz="1000" b="0" i="0" u="none" strike="noStrike" dirty="0">
                          <a:solidFill>
                            <a:schemeClr val="bg1"/>
                          </a:solidFill>
                          <a:effectLst/>
                          <a:latin typeface="+mn-lt"/>
                        </a:rPr>
                        <a:t>25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Comfortable sharing professional goals with project advisor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50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Take home pay is competitive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4"/>
                  </a:ext>
                </a:extLst>
              </a:tr>
            </a:tbl>
          </a:graphicData>
        </a:graphic>
      </p:graphicFrame>
      <p:graphicFrame>
        <p:nvGraphicFramePr>
          <p:cNvPr id="9" name="Table 8"/>
          <p:cNvGraphicFramePr>
            <a:graphicFrameLocks noGrp="1"/>
          </p:cNvGraphicFramePr>
          <p:nvPr/>
        </p:nvGraphicFramePr>
        <p:xfrm>
          <a:off x="379413" y="63388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0" name="Table 9"/>
          <p:cNvGraphicFramePr>
            <a:graphicFrameLocks noGrp="1"/>
          </p:cNvGraphicFramePr>
          <p:nvPr/>
        </p:nvGraphicFramePr>
        <p:xfrm>
          <a:off x="2323194" y="63388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1" name="Table 10"/>
          <p:cNvGraphicFramePr>
            <a:graphicFrameLocks noGrp="1"/>
          </p:cNvGraphicFramePr>
          <p:nvPr/>
        </p:nvGraphicFramePr>
        <p:xfrm>
          <a:off x="4621213" y="63388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nvGraphicFramePr>
        <p:xfrm>
          <a:off x="7478713" y="63388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8" name="TextBox 7">
            <a:extLst>
              <a:ext uri="{FF2B5EF4-FFF2-40B4-BE49-F238E27FC236}">
                <a16:creationId xmlns:a16="http://schemas.microsoft.com/office/drawing/2014/main" id="{98F74A2F-72E1-CA44-8BC5-720D5E17FB0F}"/>
              </a:ext>
            </a:extLst>
          </p:cNvPr>
          <p:cNvSpPr txBox="1"/>
          <p:nvPr/>
        </p:nvSpPr>
        <p:spPr>
          <a:xfrm>
            <a:off x="6353092" y="6112040"/>
            <a:ext cx="2706688" cy="215444"/>
          </a:xfrm>
          <a:prstGeom prst="rect">
            <a:avLst/>
          </a:prstGeom>
          <a:noFill/>
        </p:spPr>
        <p:txBody>
          <a:bodyPr wrap="square" rtlCol="0">
            <a:spAutoFit/>
          </a:bodyPr>
          <a:lstStyle/>
          <a:p>
            <a:pPr algn="r"/>
            <a:r>
              <a:rPr lang="en-US" sz="800" dirty="0"/>
              <a:t>** These attributes were not asked in 2016.</a:t>
            </a:r>
          </a:p>
        </p:txBody>
      </p:sp>
    </p:spTree>
    <p:extLst>
      <p:ext uri="{BB962C8B-B14F-4D97-AF65-F5344CB8AC3E}">
        <p14:creationId xmlns:p14="http://schemas.microsoft.com/office/powerpoint/2010/main" val="228610019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descr="Comparison of attribute evaluations (program support, mentoring and advising, coursework and degree programs, and finances) between 2019 vs. 2016 for master's campus.">
            <a:extLst>
              <a:ext uri="{FF2B5EF4-FFF2-40B4-BE49-F238E27FC236}">
                <a16:creationId xmlns:a16="http://schemas.microsoft.com/office/drawing/2014/main" id="{FE034E96-DDF3-1742-A6A6-6C172A2347FE}"/>
              </a:ext>
            </a:extLst>
          </p:cNvPr>
          <p:cNvGraphicFramePr/>
          <p:nvPr>
            <p:extLst>
              <p:ext uri="{D42A27DB-BD31-4B8C-83A1-F6EECF244321}">
                <p14:modId xmlns:p14="http://schemas.microsoft.com/office/powerpoint/2010/main" val="431969063"/>
              </p:ext>
            </p:extLst>
          </p:nvPr>
        </p:nvGraphicFramePr>
        <p:xfrm>
          <a:off x="461660" y="1172978"/>
          <a:ext cx="8229600" cy="52578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Table 10">
            <a:extLst>
              <a:ext uri="{FF2B5EF4-FFF2-40B4-BE49-F238E27FC236}">
                <a16:creationId xmlns:a16="http://schemas.microsoft.com/office/drawing/2014/main" id="{A063026C-99D8-B945-998C-E6246B2E017C}"/>
              </a:ext>
            </a:extLst>
          </p:cNvPr>
          <p:cNvGraphicFramePr>
            <a:graphicFrameLocks noGrp="1"/>
          </p:cNvGraphicFramePr>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a:extLst>
              <a:ext uri="{FF2B5EF4-FFF2-40B4-BE49-F238E27FC236}">
                <a16:creationId xmlns:a16="http://schemas.microsoft.com/office/drawing/2014/main" id="{159C28A6-2F17-734D-B1A2-B378E675FCEE}"/>
              </a:ext>
            </a:extLst>
          </p:cNvPr>
          <p:cNvGraphicFramePr>
            <a:graphicFrameLocks noGrp="1"/>
          </p:cNvGraphicFramePr>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3" name="Table 12">
            <a:extLst>
              <a:ext uri="{FF2B5EF4-FFF2-40B4-BE49-F238E27FC236}">
                <a16:creationId xmlns:a16="http://schemas.microsoft.com/office/drawing/2014/main" id="{434EFCE0-11E0-5F42-AA5F-B42C7B729A9B}"/>
              </a:ext>
            </a:extLst>
          </p:cNvPr>
          <p:cNvGraphicFramePr>
            <a:graphicFrameLocks noGrp="1"/>
          </p:cNvGraphicFramePr>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4" name="Table 13">
            <a:extLst>
              <a:ext uri="{FF2B5EF4-FFF2-40B4-BE49-F238E27FC236}">
                <a16:creationId xmlns:a16="http://schemas.microsoft.com/office/drawing/2014/main" id="{A17C2AC3-6D10-E746-8D53-9EFB6AA2E504}"/>
              </a:ext>
            </a:extLst>
          </p:cNvPr>
          <p:cNvGraphicFramePr>
            <a:graphicFrameLocks noGrp="1"/>
          </p:cNvGraphicFramePr>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15" name="TextBox 14">
            <a:extLst>
              <a:ext uri="{FF2B5EF4-FFF2-40B4-BE49-F238E27FC236}">
                <a16:creationId xmlns:a16="http://schemas.microsoft.com/office/drawing/2014/main" id="{48B295B3-D14D-5740-98F3-52C811F75904}"/>
              </a:ext>
            </a:extLst>
          </p:cNvPr>
          <p:cNvSpPr txBox="1"/>
          <p:nvPr/>
        </p:nvSpPr>
        <p:spPr>
          <a:xfrm>
            <a:off x="4932532" y="5450316"/>
            <a:ext cx="3393322" cy="338554"/>
          </a:xfrm>
          <a:prstGeom prst="rect">
            <a:avLst/>
          </a:prstGeom>
          <a:noFill/>
        </p:spPr>
        <p:txBody>
          <a:bodyPr wrap="square" rtlCol="0">
            <a:spAutoFit/>
          </a:bodyPr>
          <a:lstStyle/>
          <a:p>
            <a:r>
              <a:rPr lang="en-US" sz="800" dirty="0"/>
              <a:t>Note: Area between dotted lines represents approximate parity zone (no statistically significant differences at 90% level of confidence).</a:t>
            </a:r>
          </a:p>
        </p:txBody>
      </p:sp>
      <p:sp>
        <p:nvSpPr>
          <p:cNvPr id="2" name="Title 1">
            <a:extLst>
              <a:ext uri="{FF2B5EF4-FFF2-40B4-BE49-F238E27FC236}">
                <a16:creationId xmlns:a16="http://schemas.microsoft.com/office/drawing/2014/main" id="{F768C3EB-2B7E-55BA-0273-3EC36FD1436D}"/>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Comparison of Attribute Evaluations: 2019 vs. 2016 for Master’s Campus</a:t>
            </a:r>
          </a:p>
        </p:txBody>
      </p:sp>
    </p:spTree>
    <p:extLst>
      <p:ext uri="{BB962C8B-B14F-4D97-AF65-F5344CB8AC3E}">
        <p14:creationId xmlns:p14="http://schemas.microsoft.com/office/powerpoint/2010/main" val="187418711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552449" y="447675"/>
            <a:ext cx="8100483" cy="457200"/>
          </a:xfrm>
        </p:spPr>
        <p:txBody>
          <a:bodyPr/>
          <a:lstStyle/>
          <a:p>
            <a:r>
              <a:rPr lang="en-US" dirty="0">
                <a:latin typeface="Arial" charset="0"/>
              </a:rPr>
              <a:t>Legend for 2016-2019 Comparison Chart – Ph.D</a:t>
            </a:r>
          </a:p>
        </p:txBody>
      </p:sp>
      <p:graphicFrame>
        <p:nvGraphicFramePr>
          <p:cNvPr id="1931267" name="Group 3"/>
          <p:cNvGraphicFramePr>
            <a:graphicFrameLocks noGrp="1"/>
          </p:cNvGraphicFramePr>
          <p:nvPr>
            <p:ph idx="1"/>
            <p:extLst>
              <p:ext uri="{D42A27DB-BD31-4B8C-83A1-F6EECF244321}">
                <p14:modId xmlns:p14="http://schemas.microsoft.com/office/powerpoint/2010/main" val="2590033879"/>
              </p:ext>
            </p:extLst>
          </p:nvPr>
        </p:nvGraphicFramePr>
        <p:xfrm>
          <a:off x="66840" y="1045500"/>
          <a:ext cx="8993471" cy="5044408"/>
        </p:xfrm>
        <a:graphic>
          <a:graphicData uri="http://schemas.openxmlformats.org/drawingml/2006/table">
            <a:tbl>
              <a:tblPr firstRow="1"/>
              <a:tblGrid>
                <a:gridCol w="325867">
                  <a:extLst>
                    <a:ext uri="{9D8B030D-6E8A-4147-A177-3AD203B41FA5}">
                      <a16:colId xmlns:a16="http://schemas.microsoft.com/office/drawing/2014/main" val="20000"/>
                    </a:ext>
                  </a:extLst>
                </a:gridCol>
                <a:gridCol w="4228294">
                  <a:extLst>
                    <a:ext uri="{9D8B030D-6E8A-4147-A177-3AD203B41FA5}">
                      <a16:colId xmlns:a16="http://schemas.microsoft.com/office/drawing/2014/main" val="20001"/>
                    </a:ext>
                  </a:extLst>
                </a:gridCol>
                <a:gridCol w="116840">
                  <a:extLst>
                    <a:ext uri="{9D8B030D-6E8A-4147-A177-3AD203B41FA5}">
                      <a16:colId xmlns:a16="http://schemas.microsoft.com/office/drawing/2014/main" val="20002"/>
                    </a:ext>
                  </a:extLst>
                </a:gridCol>
                <a:gridCol w="307779">
                  <a:extLst>
                    <a:ext uri="{9D8B030D-6E8A-4147-A177-3AD203B41FA5}">
                      <a16:colId xmlns:a16="http://schemas.microsoft.com/office/drawing/2014/main" val="20003"/>
                    </a:ext>
                  </a:extLst>
                </a:gridCol>
                <a:gridCol w="4014691">
                  <a:extLst>
                    <a:ext uri="{9D8B030D-6E8A-4147-A177-3AD203B41FA5}">
                      <a16:colId xmlns:a16="http://schemas.microsoft.com/office/drawing/2014/main" val="20004"/>
                    </a:ext>
                  </a:extLst>
                </a:gridCol>
              </a:tblGrid>
              <a:tr h="243808">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400" b="0" i="0" u="none" strike="noStrike" cap="none" normalizeH="0" baseline="0" dirty="0">
                        <a:ln>
                          <a:noFill/>
                        </a:ln>
                        <a:solidFill>
                          <a:schemeClr val="tx1"/>
                        </a:solidFill>
                        <a:effectLst/>
                        <a:latin typeface="+mn-lt"/>
                      </a:endParaRP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
                      </a:r>
                    </a:p>
                  </a:txBody>
                  <a:tcPr marL="0" marR="0" marT="27432" marB="274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rgbClr val="008000"/>
                        </a:buClr>
                        <a:buSzPct val="100000"/>
                        <a:buFontTx/>
                        <a:buNone/>
                        <a:tabLst/>
                      </a:pPr>
                      <a:r>
                        <a:rPr kumimoji="0" lang="en-US" sz="1000" b="1" i="0" u="none" strike="noStrike" cap="none" normalizeH="0" baseline="0" dirty="0">
                          <a:ln>
                            <a:noFill/>
                          </a:ln>
                          <a:solidFill>
                            <a:schemeClr val="tx1"/>
                          </a:solidFill>
                          <a:effectLst/>
                          <a:latin typeface="+mn-lt"/>
                        </a:rPr>
                        <a:t>Attribute</a:t>
                      </a:r>
                    </a:p>
                  </a:txBody>
                  <a:tcPr marT="27432" marB="2743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2024">
                <a:tc>
                  <a:txBody>
                    <a:bodyPr/>
                    <a:lstStyle/>
                    <a:p>
                      <a:pPr algn="ctr" fontAlgn="b"/>
                      <a:r>
                        <a:rPr lang="en-US" sz="1000" b="0" i="0" u="none" strike="noStrike" dirty="0">
                          <a:solidFill>
                            <a:srgbClr val="000000"/>
                          </a:solidFill>
                          <a:effectLst/>
                          <a:latin typeface="+mn-lt"/>
                        </a:rPr>
                        <a:t>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Effectiveness of orientation to understand process of completing degree</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Know where to get help in addressing issues with advisor</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2024">
                <a:tc>
                  <a:txBody>
                    <a:bodyPr/>
                    <a:lstStyle/>
                    <a:p>
                      <a:pPr algn="ctr" fontAlgn="b"/>
                      <a:r>
                        <a:rPr lang="en-US" sz="1000" b="0" i="0" u="none" strike="noStrike" dirty="0">
                          <a:solidFill>
                            <a:srgbClr val="000000"/>
                          </a:solidFill>
                          <a:effectLst/>
                          <a:latin typeface="+mn-lt"/>
                        </a:rPr>
                        <a:t>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for each other</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Advisor demonstrates concern for my personal well-being**</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92024">
                <a:tc>
                  <a:txBody>
                    <a:bodyPr/>
                    <a:lstStyle/>
                    <a:p>
                      <a:pPr algn="ctr" fontAlgn="b"/>
                      <a:r>
                        <a:rPr lang="en-US" sz="1000" b="0" i="0" u="none" strike="noStrike" dirty="0">
                          <a:solidFill>
                            <a:srgbClr val="000000"/>
                          </a:solidFill>
                          <a:effectLst/>
                          <a:latin typeface="+mn-lt"/>
                        </a:rPr>
                        <a:t>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Support of students by faculty</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Comfort in speaking about personal issues impacting work**</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92024">
                <a:tc>
                  <a:txBody>
                    <a:bodyPr/>
                    <a:lstStyle/>
                    <a:p>
                      <a:pPr algn="ctr" fontAlgn="b"/>
                      <a:r>
                        <a:rPr lang="en-US" sz="1000" b="0" i="0" u="none" strike="noStrike" dirty="0">
                          <a:solidFill>
                            <a:srgbClr val="000000"/>
                          </a:solidFill>
                          <a:effectLst/>
                          <a:latin typeface="+mn-lt"/>
                        </a:rPr>
                        <a:t>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professional development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29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Respectful and non-exploitative relationship with faculty**</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92024">
                <a:tc>
                  <a:txBody>
                    <a:bodyPr/>
                    <a:lstStyle/>
                    <a:p>
                      <a:pPr algn="ctr" fontAlgn="b"/>
                      <a:r>
                        <a:rPr lang="en-US" sz="1000" b="0" i="0" u="none" strike="noStrike" dirty="0">
                          <a:solidFill>
                            <a:srgbClr val="000000"/>
                          </a:solidFill>
                          <a:effectLst/>
                          <a:latin typeface="+mn-lt"/>
                        </a:rPr>
                        <a:t>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Availability of social engagement opportunities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92024">
                <a:tc>
                  <a:txBody>
                    <a:bodyPr/>
                    <a:lstStyle/>
                    <a:p>
                      <a:pPr algn="ctr" fontAlgn="b"/>
                      <a:r>
                        <a:rPr lang="en-US" sz="1000" b="0" i="0" u="none" strike="noStrike" dirty="0">
                          <a:solidFill>
                            <a:srgbClr val="000000"/>
                          </a:solidFill>
                          <a:effectLst/>
                          <a:latin typeface="+mn-lt"/>
                        </a:rPr>
                        <a:t>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Program support for my personal commitments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92024">
                <a:tc>
                  <a:txBody>
                    <a:bodyPr/>
                    <a:lstStyle/>
                    <a:p>
                      <a:pPr algn="ctr" fontAlgn="b"/>
                      <a:r>
                        <a:rPr lang="en-US" sz="1000" b="0" i="0" u="none" strike="noStrike" dirty="0">
                          <a:solidFill>
                            <a:srgbClr val="000000"/>
                          </a:solidFill>
                          <a:effectLst/>
                          <a:latin typeface="+mn-lt"/>
                        </a:rPr>
                        <a:t>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Program encourages informal mentoring from other students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92024">
                <a:tc>
                  <a:txBody>
                    <a:bodyPr/>
                    <a:lstStyle/>
                    <a:p>
                      <a:pPr algn="ctr" fontAlgn="b"/>
                      <a:r>
                        <a:rPr lang="en-US" sz="1000" b="0" i="0" u="none" strike="noStrike" dirty="0">
                          <a:solidFill>
                            <a:srgbClr val="000000"/>
                          </a:solidFill>
                          <a:effectLst/>
                          <a:latin typeface="+mn-lt"/>
                        </a:rPr>
                        <a:t>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Made aware of opportunities to interact across academic disciplines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algn="l" fontAlgn="b"/>
                      <a:endParaRPr lang="en-US" sz="1000" b="0" i="0" u="none" strike="noStrike" dirty="0">
                        <a:solidFill>
                          <a:srgbClr val="000000"/>
                        </a:solidFill>
                        <a:effectLst/>
                        <a:latin typeface="+mn-lt"/>
                      </a:endParaRP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92024">
                <a:tc>
                  <a:txBody>
                    <a:bodyPr/>
                    <a:lstStyle/>
                    <a:p>
                      <a:pPr algn="ctr" fontAlgn="b"/>
                      <a:r>
                        <a:rPr lang="en-US" sz="1000" b="0" i="0" u="none" strike="noStrike" dirty="0">
                          <a:solidFill>
                            <a:srgbClr val="000000"/>
                          </a:solidFill>
                          <a:effectLst/>
                          <a:latin typeface="+mn-lt"/>
                        </a:rPr>
                        <a:t>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Confident that faculty care about my well-being</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Relevance of required courses to my professional objectives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92024">
                <a:tc>
                  <a:txBody>
                    <a:bodyPr/>
                    <a:lstStyle/>
                    <a:p>
                      <a:pPr algn="ctr" fontAlgn="b"/>
                      <a:r>
                        <a:rPr lang="en-US" sz="1000" b="0" i="0" u="none" strike="noStrike" dirty="0">
                          <a:solidFill>
                            <a:srgbClr val="000000"/>
                          </a:solidFill>
                          <a:effectLst/>
                          <a:latin typeface="+mn-lt"/>
                        </a:rPr>
                        <a:t>10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Students have opportunity to influence program decisions</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Availability of courses I need to complete my degree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192024">
                <a:tc>
                  <a:txBody>
                    <a:bodyPr/>
                    <a:lstStyle/>
                    <a:p>
                      <a:pPr algn="ctr" fontAlgn="b"/>
                      <a:r>
                        <a:rPr lang="en-US" sz="1000" b="0" i="0" u="none" strike="noStrike" dirty="0">
                          <a:solidFill>
                            <a:srgbClr val="000000"/>
                          </a:solidFill>
                          <a:effectLst/>
                          <a:latin typeface="+mn-lt"/>
                        </a:rPr>
                        <a:t>11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Mentoring on navigating the systems/culture of graduate education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Quality of teaching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192024">
                <a:tc>
                  <a:txBody>
                    <a:bodyPr/>
                    <a:lstStyle/>
                    <a:p>
                      <a:pPr algn="ctr" fontAlgn="b"/>
                      <a:r>
                        <a:rPr lang="en-US" sz="1000" b="0" i="0" u="none" strike="noStrike" dirty="0">
                          <a:solidFill>
                            <a:srgbClr val="000000"/>
                          </a:solidFill>
                          <a:effectLst/>
                          <a:latin typeface="+mn-lt"/>
                        </a:rPr>
                        <a:t>12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Course selection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Clarity of graduation requirements </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192024">
                <a:tc>
                  <a:txBody>
                    <a:bodyPr/>
                    <a:lstStyle/>
                    <a:p>
                      <a:pPr algn="ctr" fontAlgn="b"/>
                      <a:r>
                        <a:rPr lang="en-US" sz="1000" b="0" i="0" u="none" strike="noStrike" dirty="0">
                          <a:solidFill>
                            <a:srgbClr val="000000"/>
                          </a:solidFill>
                          <a:effectLst/>
                          <a:latin typeface="+mn-lt"/>
                        </a:rPr>
                        <a:t>13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algn="l" fontAlgn="b"/>
                      <a:r>
                        <a:rPr lang="en-US" sz="1000" b="0" i="0" u="none" strike="noStrike" dirty="0">
                          <a:solidFill>
                            <a:srgbClr val="000000"/>
                          </a:solidFill>
                          <a:effectLst/>
                          <a:latin typeface="+mn-lt"/>
                        </a:rPr>
                        <a:t>Preparation for qualifying exams </a:t>
                      </a: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Courses are up-to-date in my field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192024">
                <a:tc>
                  <a:txBody>
                    <a:bodyPr/>
                    <a:lstStyle/>
                    <a:p>
                      <a:pPr algn="ctr" fontAlgn="b"/>
                      <a:r>
                        <a:rPr lang="en-US" sz="1000" b="0" i="0" u="none" strike="noStrike" dirty="0">
                          <a:solidFill>
                            <a:schemeClr val="bg1"/>
                          </a:solidFill>
                          <a:effectLst/>
                          <a:latin typeface="+mn-lt"/>
                        </a:rPr>
                        <a:t>14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Selection of a thesis / guided project topic</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39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Adequate support for students with academic difficulties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192024">
                <a:tc>
                  <a:txBody>
                    <a:bodyPr/>
                    <a:lstStyle/>
                    <a:p>
                      <a:pPr algn="ctr" fontAlgn="b"/>
                      <a:r>
                        <a:rPr lang="en-US" sz="1000" b="0" i="0" u="none" strike="noStrike" dirty="0">
                          <a:solidFill>
                            <a:schemeClr val="bg1"/>
                          </a:solidFill>
                          <a:effectLst/>
                          <a:latin typeface="+mn-lt"/>
                        </a:rPr>
                        <a:t>15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Assistance with thesis / guided project topic proposal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Ph.D qualifying exams assess student's ability fairly</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192024">
                <a:tc>
                  <a:txBody>
                    <a:bodyPr/>
                    <a:lstStyle/>
                    <a:p>
                      <a:pPr algn="ctr" fontAlgn="b"/>
                      <a:r>
                        <a:rPr lang="en-US" sz="1000" b="0" i="0" u="none" strike="noStrike" dirty="0">
                          <a:solidFill>
                            <a:schemeClr val="bg1"/>
                          </a:solidFill>
                          <a:effectLst/>
                          <a:latin typeface="+mn-lt"/>
                        </a:rPr>
                        <a:t>16</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research for my thesis / 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41</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Information to pass Ph.D qualifying exams clearly conveyed</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192024">
                <a:tc>
                  <a:txBody>
                    <a:bodyPr/>
                    <a:lstStyle/>
                    <a:p>
                      <a:pPr algn="ctr" fontAlgn="b"/>
                      <a:r>
                        <a:rPr lang="en-US" sz="1000" b="0" i="0" u="none" strike="noStrike" dirty="0">
                          <a:solidFill>
                            <a:schemeClr val="bg1"/>
                          </a:solidFill>
                          <a:effectLst/>
                          <a:latin typeface="+mn-lt"/>
                        </a:rPr>
                        <a:t>17</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writing and revising the thesis / 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chemeClr val="bg1"/>
                          </a:solidFill>
                          <a:effectLst/>
                          <a:latin typeface="+mn-lt"/>
                        </a:rPr>
                        <a:t>42</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00"/>
                    </a:solidFill>
                  </a:tcPr>
                </a:tc>
                <a:tc>
                  <a:txBody>
                    <a:bodyPr/>
                    <a:lstStyle/>
                    <a:p>
                      <a:pPr algn="l" fontAlgn="b"/>
                      <a:r>
                        <a:rPr lang="en-US" sz="1000" b="0" i="0" u="none" strike="noStrike" dirty="0">
                          <a:solidFill>
                            <a:srgbClr val="000000"/>
                          </a:solidFill>
                          <a:effectLst/>
                          <a:latin typeface="+mn-lt"/>
                        </a:rPr>
                        <a:t>Sufficient feedback for students not passing Ph.D qualifying exams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192024">
                <a:tc>
                  <a:txBody>
                    <a:bodyPr/>
                    <a:lstStyle/>
                    <a:p>
                      <a:pPr algn="ctr" fontAlgn="b"/>
                      <a:r>
                        <a:rPr lang="en-US" sz="1000" b="0" i="0" u="none" strike="noStrike" dirty="0">
                          <a:solidFill>
                            <a:schemeClr val="bg1"/>
                          </a:solidFill>
                          <a:effectLst/>
                          <a:latin typeface="+mn-lt"/>
                        </a:rPr>
                        <a:t>18</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Advice on writing and reviewing publications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43</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Clarity in understanding cost-of-living prior to attendance</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192024">
                <a:tc>
                  <a:txBody>
                    <a:bodyPr/>
                    <a:lstStyle/>
                    <a:p>
                      <a:pPr algn="ctr" fontAlgn="b"/>
                      <a:r>
                        <a:rPr lang="en-US" sz="1000" b="0" i="0" u="none" strike="noStrike" dirty="0">
                          <a:solidFill>
                            <a:schemeClr val="bg1"/>
                          </a:solidFill>
                          <a:effectLst/>
                          <a:latin typeface="+mn-lt"/>
                        </a:rPr>
                        <a:t>19</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Feedback on progress/next steps on my thesis/guided project topic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44</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Students are provided adequate information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192024">
                <a:tc>
                  <a:txBody>
                    <a:bodyPr/>
                    <a:lstStyle/>
                    <a:p>
                      <a:pPr algn="ctr" fontAlgn="b"/>
                      <a:r>
                        <a:rPr lang="en-US" sz="1000" b="0" i="0" u="none" strike="noStrike" dirty="0">
                          <a:solidFill>
                            <a:schemeClr val="bg1"/>
                          </a:solidFill>
                          <a:effectLst/>
                          <a:latin typeface="+mn-lt"/>
                        </a:rPr>
                        <a:t>20</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Guidance on career options in academia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45</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Comfort in approaching program/dept. about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024">
                <a:tc>
                  <a:txBody>
                    <a:bodyPr/>
                    <a:lstStyle/>
                    <a:p>
                      <a:pPr algn="ctr" fontAlgn="b"/>
                      <a:r>
                        <a:rPr lang="en-US" sz="1000" b="0" i="0" u="none" strike="noStrike" dirty="0">
                          <a:solidFill>
                            <a:schemeClr val="bg1"/>
                          </a:solidFill>
                          <a:effectLst/>
                          <a:latin typeface="+mn-lt"/>
                        </a:rPr>
                        <a:t>21</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Guidance on non-academic or other professional career options </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46</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Belief that I am getting paid fairly for program work</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r h="192024">
                <a:tc>
                  <a:txBody>
                    <a:bodyPr/>
                    <a:lstStyle/>
                    <a:p>
                      <a:pPr algn="ctr" fontAlgn="b"/>
                      <a:r>
                        <a:rPr lang="en-US" sz="1000" b="0" i="0" u="none" strike="noStrike" dirty="0">
                          <a:solidFill>
                            <a:schemeClr val="bg1"/>
                          </a:solidFill>
                          <a:effectLst/>
                          <a:latin typeface="+mn-lt"/>
                        </a:rPr>
                        <a:t>22</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Project advisor treats me in a professional manner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47</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Program/dept. has resources to find financial support</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2"/>
                  </a:ext>
                </a:extLst>
              </a:tr>
              <a:tr h="192024">
                <a:tc>
                  <a:txBody>
                    <a:bodyPr/>
                    <a:lstStyle/>
                    <a:p>
                      <a:pPr algn="ctr" fontAlgn="b"/>
                      <a:r>
                        <a:rPr lang="en-US" sz="1000" b="0" i="0" u="none" strike="noStrike" dirty="0">
                          <a:solidFill>
                            <a:schemeClr val="bg1"/>
                          </a:solidFill>
                          <a:effectLst/>
                          <a:latin typeface="+mn-lt"/>
                        </a:rPr>
                        <a:t>23</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Satisfied with degree of access/interaction with project advisor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48</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Compensation level is comparable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r h="192024">
                <a:tc>
                  <a:txBody>
                    <a:bodyPr/>
                    <a:lstStyle/>
                    <a:p>
                      <a:pPr algn="ctr" fontAlgn="b"/>
                      <a:r>
                        <a:rPr lang="en-US" sz="1000" b="0" i="0" u="none" strike="noStrike" dirty="0">
                          <a:solidFill>
                            <a:schemeClr val="bg1"/>
                          </a:solidFill>
                          <a:effectLst/>
                          <a:latin typeface="+mn-lt"/>
                        </a:rPr>
                        <a:t>24</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Project advisor provides clear expectations</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49</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Confident that I have funds to complete graduate education</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55739524"/>
                  </a:ext>
                </a:extLst>
              </a:tr>
              <a:tr h="192024">
                <a:tc>
                  <a:txBody>
                    <a:bodyPr/>
                    <a:lstStyle/>
                    <a:p>
                      <a:pPr algn="ctr" fontAlgn="b"/>
                      <a:r>
                        <a:rPr lang="en-US" sz="1000" b="0" i="0" u="none" strike="noStrike" dirty="0">
                          <a:solidFill>
                            <a:schemeClr val="bg1"/>
                          </a:solidFill>
                          <a:effectLst/>
                          <a:latin typeface="+mn-lt"/>
                        </a:rPr>
                        <a:t>25</a:t>
                      </a:r>
                    </a:p>
                  </a:txBody>
                  <a:tcPr marL="0" marR="0" marT="18288" marB="18288"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3366FF"/>
                    </a:solidFill>
                  </a:tcPr>
                </a:tc>
                <a:tc>
                  <a:txBody>
                    <a:bodyPr/>
                    <a:lstStyle/>
                    <a:p>
                      <a:pPr algn="l" fontAlgn="b"/>
                      <a:r>
                        <a:rPr lang="en-US" sz="1000" b="0" i="0" u="none" strike="noStrike" dirty="0">
                          <a:solidFill>
                            <a:srgbClr val="000000"/>
                          </a:solidFill>
                          <a:effectLst/>
                          <a:latin typeface="+mn-lt"/>
                        </a:rPr>
                        <a:t>Comfortable sharing professional goals with project advisor</a:t>
                      </a:r>
                    </a:p>
                  </a:txBody>
                  <a:tcPr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rgbClr val="008000"/>
                        </a:buClr>
                        <a:buSzPct val="100000"/>
                        <a:buFontTx/>
                        <a:buNone/>
                        <a:tabLst/>
                      </a:pPr>
                      <a:endParaRPr kumimoji="0" lang="en-US" sz="1000" b="0" i="0" u="none" strike="noStrike" cap="none" normalizeH="0" baseline="0" dirty="0">
                        <a:ln>
                          <a:noFill/>
                        </a:ln>
                        <a:solidFill>
                          <a:schemeClr val="tx1"/>
                        </a:solidFill>
                        <a:effectLst/>
                        <a:latin typeface="+mn-lt"/>
                      </a:endParaRPr>
                    </a:p>
                  </a:txBody>
                  <a:tcPr marR="0" marT="18288" marB="1828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algn="l" fontAlgn="b"/>
                      <a:r>
                        <a:rPr lang="en-US" sz="1000" b="0" i="0" u="none" strike="noStrike" dirty="0">
                          <a:solidFill>
                            <a:srgbClr val="000000"/>
                          </a:solidFill>
                          <a:effectLst/>
                          <a:latin typeface="+mn-lt"/>
                        </a:rPr>
                        <a:t>50</a:t>
                      </a:r>
                    </a:p>
                  </a:txBody>
                  <a:tcPr marR="0"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6600"/>
                    </a:solidFill>
                  </a:tcPr>
                </a:tc>
                <a:tc>
                  <a:txBody>
                    <a:bodyPr/>
                    <a:lstStyle/>
                    <a:p>
                      <a:pPr algn="l" fontAlgn="b"/>
                      <a:r>
                        <a:rPr lang="en-US" sz="1000" b="0" i="0" u="none" strike="noStrike" dirty="0">
                          <a:solidFill>
                            <a:srgbClr val="000000"/>
                          </a:solidFill>
                          <a:effectLst/>
                          <a:latin typeface="+mn-lt"/>
                        </a:rPr>
                        <a:t>Take home pay is competitive to that of comparable institutions</a:t>
                      </a:r>
                    </a:p>
                  </a:txBody>
                  <a:tcPr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4"/>
                  </a:ext>
                </a:extLst>
              </a:tr>
            </a:tbl>
          </a:graphicData>
        </a:graphic>
      </p:graphicFrame>
      <p:graphicFrame>
        <p:nvGraphicFramePr>
          <p:cNvPr id="9" name="Table 8"/>
          <p:cNvGraphicFramePr>
            <a:graphicFrameLocks noGrp="1"/>
          </p:cNvGraphicFramePr>
          <p:nvPr/>
        </p:nvGraphicFramePr>
        <p:xfrm>
          <a:off x="379413" y="63388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0" name="Table 9"/>
          <p:cNvGraphicFramePr>
            <a:graphicFrameLocks noGrp="1"/>
          </p:cNvGraphicFramePr>
          <p:nvPr/>
        </p:nvGraphicFramePr>
        <p:xfrm>
          <a:off x="2323194" y="63388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1" name="Table 10"/>
          <p:cNvGraphicFramePr>
            <a:graphicFrameLocks noGrp="1"/>
          </p:cNvGraphicFramePr>
          <p:nvPr/>
        </p:nvGraphicFramePr>
        <p:xfrm>
          <a:off x="4621213" y="63388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nvGraphicFramePr>
        <p:xfrm>
          <a:off x="7478713" y="63388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sp>
        <p:nvSpPr>
          <p:cNvPr id="2" name="TextBox 1">
            <a:extLst>
              <a:ext uri="{FF2B5EF4-FFF2-40B4-BE49-F238E27FC236}">
                <a16:creationId xmlns:a16="http://schemas.microsoft.com/office/drawing/2014/main" id="{EF0F231E-A2FA-4A4E-8DE2-3FA223FDA366}"/>
              </a:ext>
            </a:extLst>
          </p:cNvPr>
          <p:cNvSpPr txBox="1"/>
          <p:nvPr/>
        </p:nvSpPr>
        <p:spPr>
          <a:xfrm>
            <a:off x="6353092" y="6112040"/>
            <a:ext cx="2706688" cy="215444"/>
          </a:xfrm>
          <a:prstGeom prst="rect">
            <a:avLst/>
          </a:prstGeom>
          <a:noFill/>
        </p:spPr>
        <p:txBody>
          <a:bodyPr wrap="square" rtlCol="0">
            <a:spAutoFit/>
          </a:bodyPr>
          <a:lstStyle/>
          <a:p>
            <a:pPr algn="r"/>
            <a:r>
              <a:rPr lang="en-US" sz="800" dirty="0"/>
              <a:t>** These attributes were not asked in 2016.</a:t>
            </a:r>
          </a:p>
        </p:txBody>
      </p:sp>
    </p:spTree>
    <p:extLst>
      <p:ext uri="{BB962C8B-B14F-4D97-AF65-F5344CB8AC3E}">
        <p14:creationId xmlns:p14="http://schemas.microsoft.com/office/powerpoint/2010/main" val="231715403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2B10A62-41A7-E07E-344B-D8C404F4F27D}"/>
              </a:ext>
            </a:extLst>
          </p:cNvPr>
          <p:cNvSpPr>
            <a:spLocks noGrp="1"/>
          </p:cNvSpPr>
          <p:nvPr>
            <p:ph type="title"/>
          </p:nvPr>
        </p:nvSpPr>
        <p:spPr>
          <a:xfrm>
            <a:off x="552450" y="-457200"/>
            <a:ext cx="6553200" cy="457200"/>
          </a:xfrm>
        </p:spPr>
        <p:txBody>
          <a:bodyPr vert="horz" wrap="square" lIns="90488" tIns="44450" rIns="90488" bIns="44450" numCol="1" anchor="b" anchorCtr="0" compatLnSpc="1">
            <a:prstTxWarp prst="textNoShape">
              <a:avLst/>
            </a:prstTxWarp>
          </a:bodyPr>
          <a:lstStyle/>
          <a:p>
            <a:r>
              <a:rPr lang="en-US" dirty="0"/>
              <a:t>Comparison of Attribute Evaluations: 2019 vs. 2016 for Ph.D.</a:t>
            </a:r>
          </a:p>
        </p:txBody>
      </p:sp>
      <p:graphicFrame>
        <p:nvGraphicFramePr>
          <p:cNvPr id="11" name="Table 10">
            <a:extLst>
              <a:ext uri="{FF2B5EF4-FFF2-40B4-BE49-F238E27FC236}">
                <a16:creationId xmlns:a16="http://schemas.microsoft.com/office/drawing/2014/main" id="{A063026C-99D8-B945-998C-E6246B2E017C}"/>
              </a:ext>
            </a:extLst>
          </p:cNvPr>
          <p:cNvGraphicFramePr>
            <a:graphicFrameLocks noGrp="1"/>
          </p:cNvGraphicFramePr>
          <p:nvPr/>
        </p:nvGraphicFramePr>
        <p:xfrm>
          <a:off x="455613" y="484188"/>
          <a:ext cx="17795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r>
                        <a:rPr lang="en-US" sz="1000" b="1" dirty="0"/>
                        <a:t>Program Support</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2" name="Table 11">
            <a:extLst>
              <a:ext uri="{FF2B5EF4-FFF2-40B4-BE49-F238E27FC236}">
                <a16:creationId xmlns:a16="http://schemas.microsoft.com/office/drawing/2014/main" id="{159C28A6-2F17-734D-B1A2-B378E675FCEE}"/>
              </a:ext>
            </a:extLst>
          </p:cNvPr>
          <p:cNvGraphicFramePr>
            <a:graphicFrameLocks noGrp="1"/>
          </p:cNvGraphicFramePr>
          <p:nvPr/>
        </p:nvGraphicFramePr>
        <p:xfrm>
          <a:off x="2387042" y="484188"/>
          <a:ext cx="2160478" cy="303212"/>
        </p:xfrm>
        <a:graphic>
          <a:graphicData uri="http://schemas.openxmlformats.org/drawingml/2006/table">
            <a:tbl>
              <a:tblPr firstRow="1" bandRow="1">
                <a:tableStyleId>{2D5ABB26-0587-4C30-8999-92F81FD0307C}</a:tableStyleId>
              </a:tblPr>
              <a:tblGrid>
                <a:gridCol w="514558">
                  <a:extLst>
                    <a:ext uri="{9D8B030D-6E8A-4147-A177-3AD203B41FA5}">
                      <a16:colId xmlns:a16="http://schemas.microsoft.com/office/drawing/2014/main" val="20000"/>
                    </a:ext>
                  </a:extLst>
                </a:gridCol>
                <a:gridCol w="1645920">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366FF"/>
                    </a:solidFill>
                  </a:tcPr>
                </a:tc>
                <a:tc>
                  <a:txBody>
                    <a:bodyPr/>
                    <a:lstStyle/>
                    <a:p>
                      <a:r>
                        <a:rPr lang="en-US" sz="1000" b="1" dirty="0"/>
                        <a:t>Mentorship &amp; Advising</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3" name="Table 12">
            <a:extLst>
              <a:ext uri="{FF2B5EF4-FFF2-40B4-BE49-F238E27FC236}">
                <a16:creationId xmlns:a16="http://schemas.microsoft.com/office/drawing/2014/main" id="{434EFCE0-11E0-5F42-AA5F-B42C7B729A9B}"/>
              </a:ext>
            </a:extLst>
          </p:cNvPr>
          <p:cNvGraphicFramePr>
            <a:graphicFrameLocks noGrp="1"/>
          </p:cNvGraphicFramePr>
          <p:nvPr/>
        </p:nvGraphicFramePr>
        <p:xfrm>
          <a:off x="4697413" y="484188"/>
          <a:ext cx="2706687" cy="303212"/>
        </p:xfrm>
        <a:graphic>
          <a:graphicData uri="http://schemas.openxmlformats.org/drawingml/2006/table">
            <a:tbl>
              <a:tblPr firstRow="1" bandRow="1">
                <a:tableStyleId>{2D5ABB26-0587-4C30-8999-92F81FD0307C}</a:tableStyleId>
              </a:tblPr>
              <a:tblGrid>
                <a:gridCol w="503455">
                  <a:extLst>
                    <a:ext uri="{9D8B030D-6E8A-4147-A177-3AD203B41FA5}">
                      <a16:colId xmlns:a16="http://schemas.microsoft.com/office/drawing/2014/main" val="20000"/>
                    </a:ext>
                  </a:extLst>
                </a:gridCol>
                <a:gridCol w="2203232">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8000"/>
                    </a:solidFill>
                  </a:tcPr>
                </a:tc>
                <a:tc>
                  <a:txBody>
                    <a:bodyPr/>
                    <a:lstStyle/>
                    <a:p>
                      <a:r>
                        <a:rPr lang="en-US" sz="1000" b="1" dirty="0"/>
                        <a:t>Coursework &amp; Degree</a:t>
                      </a:r>
                      <a:r>
                        <a:rPr lang="en-US" sz="1000" b="1" baseline="0" dirty="0"/>
                        <a:t> Progress</a:t>
                      </a:r>
                      <a:endParaRPr lang="en-US" sz="1000" b="1" dirty="0"/>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4" name="Table 13">
            <a:extLst>
              <a:ext uri="{FF2B5EF4-FFF2-40B4-BE49-F238E27FC236}">
                <a16:creationId xmlns:a16="http://schemas.microsoft.com/office/drawing/2014/main" id="{A17C2AC3-6D10-E746-8D53-9EFB6AA2E504}"/>
              </a:ext>
            </a:extLst>
          </p:cNvPr>
          <p:cNvGraphicFramePr>
            <a:graphicFrameLocks noGrp="1"/>
          </p:cNvGraphicFramePr>
          <p:nvPr/>
        </p:nvGraphicFramePr>
        <p:xfrm>
          <a:off x="7554913" y="484188"/>
          <a:ext cx="1258887" cy="303212"/>
        </p:xfrm>
        <a:graphic>
          <a:graphicData uri="http://schemas.openxmlformats.org/drawingml/2006/table">
            <a:tbl>
              <a:tblPr firstRow="1" bandRow="1">
                <a:tableStyleId>{2D5ABB26-0587-4C30-8999-92F81FD0307C}</a:tableStyleId>
              </a:tblPr>
              <a:tblGrid>
                <a:gridCol w="482600">
                  <a:extLst>
                    <a:ext uri="{9D8B030D-6E8A-4147-A177-3AD203B41FA5}">
                      <a16:colId xmlns:a16="http://schemas.microsoft.com/office/drawing/2014/main" val="20000"/>
                    </a:ext>
                  </a:extLst>
                </a:gridCol>
                <a:gridCol w="776287">
                  <a:extLst>
                    <a:ext uri="{9D8B030D-6E8A-4147-A177-3AD203B41FA5}">
                      <a16:colId xmlns:a16="http://schemas.microsoft.com/office/drawing/2014/main" val="20001"/>
                    </a:ext>
                  </a:extLst>
                </a:gridCol>
              </a:tblGrid>
              <a:tr h="303212">
                <a:tc>
                  <a:txBody>
                    <a:bodyPr/>
                    <a:lstStyle/>
                    <a:p>
                      <a:endParaRPr lang="en-US" sz="1000" dirty="0"/>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00"/>
                    </a:solidFill>
                  </a:tcPr>
                </a:tc>
                <a:tc>
                  <a:txBody>
                    <a:bodyPr/>
                    <a:lstStyle/>
                    <a:p>
                      <a:r>
                        <a:rPr lang="en-US" sz="1000" b="1" dirty="0"/>
                        <a:t>Finances</a:t>
                      </a:r>
                    </a:p>
                  </a:txBody>
                  <a:tcPr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4" name="Chart 3" descr="Comparison of attribute evaluations (program support, mentoring and advising, coursework and degree programs, and finances) between 2019 vs. 2016 for Ph.D. students.">
            <a:extLst>
              <a:ext uri="{FF2B5EF4-FFF2-40B4-BE49-F238E27FC236}">
                <a16:creationId xmlns:a16="http://schemas.microsoft.com/office/drawing/2014/main" id="{FE034E96-DDF3-1742-A6A6-6C172A2347FE}"/>
              </a:ext>
            </a:extLst>
          </p:cNvPr>
          <p:cNvGraphicFramePr/>
          <p:nvPr>
            <p:extLst>
              <p:ext uri="{D42A27DB-BD31-4B8C-83A1-F6EECF244321}">
                <p14:modId xmlns:p14="http://schemas.microsoft.com/office/powerpoint/2010/main" val="1711951675"/>
              </p:ext>
            </p:extLst>
          </p:nvPr>
        </p:nvGraphicFramePr>
        <p:xfrm>
          <a:off x="461660" y="1172978"/>
          <a:ext cx="82296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46681ECF-0D4A-4B49-82EB-C6E80DA053C5}"/>
              </a:ext>
            </a:extLst>
          </p:cNvPr>
          <p:cNvSpPr txBox="1"/>
          <p:nvPr/>
        </p:nvSpPr>
        <p:spPr>
          <a:xfrm>
            <a:off x="4932532" y="5450316"/>
            <a:ext cx="3393322" cy="338554"/>
          </a:xfrm>
          <a:prstGeom prst="rect">
            <a:avLst/>
          </a:prstGeom>
          <a:noFill/>
        </p:spPr>
        <p:txBody>
          <a:bodyPr wrap="square" rtlCol="0">
            <a:spAutoFit/>
          </a:bodyPr>
          <a:lstStyle/>
          <a:p>
            <a:r>
              <a:rPr lang="en-US" sz="800" dirty="0"/>
              <a:t>Note: Area between dotted lines represents approximate parity zone (no statistically significant differences at 90% level of confidence).</a:t>
            </a:r>
          </a:p>
        </p:txBody>
      </p:sp>
    </p:spTree>
    <p:extLst>
      <p:ext uri="{BB962C8B-B14F-4D97-AF65-F5344CB8AC3E}">
        <p14:creationId xmlns:p14="http://schemas.microsoft.com/office/powerpoint/2010/main" val="116141157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FINANCIAL CONSIDERATIONS</a:t>
            </a:r>
          </a:p>
        </p:txBody>
      </p:sp>
    </p:spTree>
    <p:extLst>
      <p:ext uri="{BB962C8B-B14F-4D97-AF65-F5344CB8AC3E}">
        <p14:creationId xmlns:p14="http://schemas.microsoft.com/office/powerpoint/2010/main" val="272395893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Sources Used to Pay for Graduate Education – All Students</a:t>
            </a:r>
          </a:p>
        </p:txBody>
      </p:sp>
      <p:graphicFrame>
        <p:nvGraphicFramePr>
          <p:cNvPr id="7" name="Chart 6" descr="Bar graph on scores used to pay for graduate education for all students. Majority used personal/family funds with next highest sources being GRA/GTAs."/>
          <p:cNvGraphicFramePr/>
          <p:nvPr>
            <p:extLst>
              <p:ext uri="{D42A27DB-BD31-4B8C-83A1-F6EECF244321}">
                <p14:modId xmlns:p14="http://schemas.microsoft.com/office/powerpoint/2010/main" val="3207962118"/>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4642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which of the following sources you have used or will use to pay for your graduate education at Georgia Tech. </a:t>
            </a:r>
          </a:p>
        </p:txBody>
      </p:sp>
    </p:spTree>
    <p:extLst>
      <p:ext uri="{BB962C8B-B14F-4D97-AF65-F5344CB8AC3E}">
        <p14:creationId xmlns:p14="http://schemas.microsoft.com/office/powerpoint/2010/main" val="407836239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solidFill>
                  <a:srgbClr val="000000"/>
                </a:solidFill>
                <a:latin typeface="Arial" charset="0"/>
              </a:rPr>
              <a:t>Sources Used to Pay for Graduate Education</a:t>
            </a:r>
            <a:endParaRPr lang="en-US" sz="1600" dirty="0">
              <a:latin typeface="Arial" charset="0"/>
            </a:endParaRPr>
          </a:p>
        </p:txBody>
      </p:sp>
      <p:sp>
        <p:nvSpPr>
          <p:cNvPr id="5" name="Text Box 7"/>
          <p:cNvSpPr txBox="1">
            <a:spLocks noChangeArrowheads="1"/>
          </p:cNvSpPr>
          <p:nvPr/>
        </p:nvSpPr>
        <p:spPr bwMode="auto">
          <a:xfrm>
            <a:off x="19050" y="64642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which of the following sources you have used or will use to pay for your graduate education at Georgia Tech. </a:t>
            </a:r>
          </a:p>
        </p:txBody>
      </p:sp>
      <p:graphicFrame>
        <p:nvGraphicFramePr>
          <p:cNvPr id="6" name="Table 5">
            <a:extLst>
              <a:ext uri="{FF2B5EF4-FFF2-40B4-BE49-F238E27FC236}">
                <a16:creationId xmlns:a16="http://schemas.microsoft.com/office/drawing/2014/main" id="{401BE999-E02B-1647-B9EA-BD3C0C4A53E4}"/>
              </a:ext>
            </a:extLst>
          </p:cNvPr>
          <p:cNvGraphicFramePr>
            <a:graphicFrameLocks noGrp="1"/>
          </p:cNvGraphicFramePr>
          <p:nvPr>
            <p:extLst>
              <p:ext uri="{D42A27DB-BD31-4B8C-83A1-F6EECF244321}">
                <p14:modId xmlns:p14="http://schemas.microsoft.com/office/powerpoint/2010/main" val="2426028531"/>
              </p:ext>
            </p:extLst>
          </p:nvPr>
        </p:nvGraphicFramePr>
        <p:xfrm>
          <a:off x="241299" y="1397000"/>
          <a:ext cx="8686800" cy="428244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Personal/family funds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Graduate research assistantship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Graduate teaching assistantship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Non-Georgia Tech employment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Internal Georgia Tech fellowship or scholarship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Loans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Fellowship or scholarship NOT from Georgia Tech (from any external source, including U.S.</a:t>
                      </a:r>
                    </a:p>
                    <a:p>
                      <a:pPr algn="l" fontAlgn="b"/>
                      <a:r>
                        <a:rPr lang="en-US" sz="1000" b="0" i="0" u="none" strike="noStrike" dirty="0">
                          <a:solidFill>
                            <a:srgbClr val="000000"/>
                          </a:solidFill>
                          <a:effectLst/>
                          <a:latin typeface="+mn-lt"/>
                        </a:rPr>
                        <a:t>or non-U.S. governments)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Other employment with Georgia Tech</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840">
                <a:tc>
                  <a:txBody>
                    <a:bodyPr/>
                    <a:lstStyle/>
                    <a:p>
                      <a:pPr algn="l" fontAlgn="b"/>
                      <a:r>
                        <a:rPr lang="en-US" sz="1000" b="0" i="0" u="none" strike="noStrike" dirty="0">
                          <a:solidFill>
                            <a:srgbClr val="000000"/>
                          </a:solidFill>
                          <a:effectLst/>
                          <a:latin typeface="+mn-lt"/>
                        </a:rPr>
                        <a:t>Grader position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63128773"/>
                  </a:ext>
                </a:extLst>
              </a:tr>
              <a:tr h="370840">
                <a:tc>
                  <a:txBody>
                    <a:bodyPr/>
                    <a:lstStyle/>
                    <a:p>
                      <a:pPr algn="l" fontAlgn="b"/>
                      <a:r>
                        <a:rPr lang="en-US" sz="1000" b="0" i="0" u="none" strike="noStrike" dirty="0">
                          <a:solidFill>
                            <a:srgbClr val="000000"/>
                          </a:solidFill>
                          <a:effectLst/>
                          <a:latin typeface="+mn-lt"/>
                        </a:rPr>
                        <a:t>Other source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5293717"/>
                  </a:ext>
                </a:extLst>
              </a:tr>
            </a:tbl>
          </a:graphicData>
        </a:graphic>
      </p:graphicFrame>
    </p:spTree>
    <p:extLst>
      <p:ext uri="{BB962C8B-B14F-4D97-AF65-F5344CB8AC3E}">
        <p14:creationId xmlns:p14="http://schemas.microsoft.com/office/powerpoint/2010/main" val="3971669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308850" cy="457200"/>
          </a:xfrm>
        </p:spPr>
        <p:txBody>
          <a:bodyPr/>
          <a:lstStyle/>
          <a:p>
            <a:r>
              <a:rPr lang="en-US" dirty="0">
                <a:latin typeface="Arial" charset="0"/>
              </a:rPr>
              <a:t>Key Metrics – All Students Cont.</a:t>
            </a:r>
          </a:p>
        </p:txBody>
      </p:sp>
      <p:graphicFrame>
        <p:nvGraphicFramePr>
          <p:cNvPr id="7" name="Chart 6" descr="Key Metrics - All Students bar graph. Majority of students rate the ease of offering opinions/feedback to Tech and responsiveness from Tech to input/feedback as extremely difficult or difficult."/>
          <p:cNvGraphicFramePr/>
          <p:nvPr>
            <p:extLst>
              <p:ext uri="{D42A27DB-BD31-4B8C-83A1-F6EECF244321}">
                <p14:modId xmlns:p14="http://schemas.microsoft.com/office/powerpoint/2010/main" val="297736911"/>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5926649"/>
            <a:ext cx="86455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AutoNum type="alphaUcPeriod" startAt="17"/>
            </a:pPr>
            <a:r>
              <a:rPr lang="en-US" sz="800" dirty="0"/>
              <a:t> 	Prior to this survey, how easy has it been for you to offer your own opinions and feedback to Georgia Tech about issues that affect you as a student?</a:t>
            </a:r>
            <a:br>
              <a:rPr lang="en-US" sz="800" dirty="0"/>
            </a:br>
            <a:r>
              <a:rPr lang="en-US" sz="800" dirty="0"/>
              <a:t>	1=Extremely Difficult, 10=Extremely Easy</a:t>
            </a:r>
            <a:br>
              <a:rPr lang="en-US" sz="800" dirty="0"/>
            </a:br>
            <a:r>
              <a:rPr lang="en-US" sz="800" dirty="0"/>
              <a:t>Q.	How responsive has Georgia Tech been to input or feedback that you have offered? 1=Not Responsive At All, 10=Extremely Responsive</a:t>
            </a:r>
            <a:br>
              <a:rPr lang="en-US" sz="800" dirty="0"/>
            </a:br>
            <a:r>
              <a:rPr lang="en-US" sz="800" dirty="0"/>
              <a:t>Q.	Prior to this survey, how easy has it been for you to offer your own opinions and feedback to your program of study about issues that affect you as a student?</a:t>
            </a:r>
            <a:br>
              <a:rPr lang="en-US" sz="800" dirty="0"/>
            </a:br>
            <a:r>
              <a:rPr lang="en-US" sz="800" dirty="0"/>
              <a:t>	1=Extremely Difficult, 10=Extremely Easy</a:t>
            </a:r>
            <a:br>
              <a:rPr lang="en-US" sz="800" dirty="0"/>
            </a:br>
            <a:r>
              <a:rPr lang="en-US" sz="800" dirty="0"/>
              <a:t>Q.	How responsive has your program been to input or feedback that you have offered? 1=Not Responsive At All, 10=Extremely Responsive</a:t>
            </a:r>
          </a:p>
        </p:txBody>
      </p:sp>
    </p:spTree>
    <p:extLst>
      <p:ext uri="{BB962C8B-B14F-4D97-AF65-F5344CB8AC3E}">
        <p14:creationId xmlns:p14="http://schemas.microsoft.com/office/powerpoint/2010/main" val="135163095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Sources Used to Pay for Graduate Education – Master’s</a:t>
            </a:r>
          </a:p>
        </p:txBody>
      </p:sp>
      <p:sp>
        <p:nvSpPr>
          <p:cNvPr id="14341" name="Text Box 7"/>
          <p:cNvSpPr txBox="1">
            <a:spLocks noChangeArrowheads="1"/>
          </p:cNvSpPr>
          <p:nvPr/>
        </p:nvSpPr>
        <p:spPr bwMode="auto">
          <a:xfrm>
            <a:off x="19050" y="64642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which of the following sources you have used or will use to pay for your graduate education at Georgia Tech. </a:t>
            </a:r>
          </a:p>
        </p:txBody>
      </p:sp>
      <p:graphicFrame>
        <p:nvGraphicFramePr>
          <p:cNvPr id="5" name="Table 4">
            <a:extLst>
              <a:ext uri="{FF2B5EF4-FFF2-40B4-BE49-F238E27FC236}">
                <a16:creationId xmlns:a16="http://schemas.microsoft.com/office/drawing/2014/main" id="{459E9589-445D-C24E-A263-183C56ECA5EE}"/>
              </a:ext>
            </a:extLst>
          </p:cNvPr>
          <p:cNvGraphicFramePr>
            <a:graphicFrameLocks noGrp="1"/>
          </p:cNvGraphicFramePr>
          <p:nvPr>
            <p:extLst>
              <p:ext uri="{D42A27DB-BD31-4B8C-83A1-F6EECF244321}">
                <p14:modId xmlns:p14="http://schemas.microsoft.com/office/powerpoint/2010/main" val="2036350385"/>
              </p:ext>
            </p:extLst>
          </p:nvPr>
        </p:nvGraphicFramePr>
        <p:xfrm>
          <a:off x="93132" y="1397000"/>
          <a:ext cx="8961120" cy="4704080"/>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Personal/family funds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Graduate research assistantship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Graduate teaching assistantship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840">
                <a:tc>
                  <a:txBody>
                    <a:bodyPr/>
                    <a:lstStyle/>
                    <a:p>
                      <a:pPr algn="l" fontAlgn="b"/>
                      <a:r>
                        <a:rPr lang="en-US" sz="1000" b="0" i="0" u="none" strike="noStrike" dirty="0">
                          <a:solidFill>
                            <a:srgbClr val="000000"/>
                          </a:solidFill>
                          <a:effectLst/>
                          <a:latin typeface="+mn-lt"/>
                        </a:rPr>
                        <a:t>Non-Georgia Tech employment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370840">
                <a:tc>
                  <a:txBody>
                    <a:bodyPr/>
                    <a:lstStyle/>
                    <a:p>
                      <a:pPr algn="l" fontAlgn="b"/>
                      <a:r>
                        <a:rPr lang="en-US" sz="1000" b="0" i="0" u="none" strike="noStrike" dirty="0">
                          <a:solidFill>
                            <a:srgbClr val="000000"/>
                          </a:solidFill>
                          <a:effectLst/>
                          <a:latin typeface="+mn-lt"/>
                        </a:rPr>
                        <a:t>Internal Georgia Tech fellowship or scholarship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370840">
                <a:tc>
                  <a:txBody>
                    <a:bodyPr/>
                    <a:lstStyle/>
                    <a:p>
                      <a:pPr algn="l" fontAlgn="b"/>
                      <a:r>
                        <a:rPr lang="en-US" sz="1000" b="0" i="0" u="none" strike="noStrike" dirty="0">
                          <a:solidFill>
                            <a:srgbClr val="000000"/>
                          </a:solidFill>
                          <a:effectLst/>
                          <a:latin typeface="+mn-lt"/>
                        </a:rPr>
                        <a:t>Loans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6849149"/>
                  </a:ext>
                </a:extLst>
              </a:tr>
              <a:tr h="370840">
                <a:tc>
                  <a:txBody>
                    <a:bodyPr/>
                    <a:lstStyle/>
                    <a:p>
                      <a:pPr algn="l" fontAlgn="b"/>
                      <a:r>
                        <a:rPr lang="en-US" sz="1000" b="0" i="0" u="none" strike="noStrike" dirty="0">
                          <a:solidFill>
                            <a:srgbClr val="000000"/>
                          </a:solidFill>
                          <a:effectLst/>
                          <a:latin typeface="+mn-lt"/>
                        </a:rPr>
                        <a:t>Fellowship or scholarship NOT from Georgia Tech (from any external source, including U.S. or non-U.S. governments)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8519578"/>
                  </a:ext>
                </a:extLst>
              </a:tr>
              <a:tr h="370840">
                <a:tc>
                  <a:txBody>
                    <a:bodyPr/>
                    <a:lstStyle/>
                    <a:p>
                      <a:pPr algn="l" fontAlgn="b"/>
                      <a:r>
                        <a:rPr lang="en-US" sz="1000" b="0" i="0" u="none" strike="noStrike" dirty="0">
                          <a:solidFill>
                            <a:srgbClr val="000000"/>
                          </a:solidFill>
                          <a:effectLst/>
                          <a:latin typeface="+mn-lt"/>
                        </a:rPr>
                        <a:t>Other employment with Georgia Tech</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208717"/>
                  </a:ext>
                </a:extLst>
              </a:tr>
              <a:tr h="370840">
                <a:tc>
                  <a:txBody>
                    <a:bodyPr/>
                    <a:lstStyle/>
                    <a:p>
                      <a:pPr algn="l" fontAlgn="b"/>
                      <a:r>
                        <a:rPr lang="en-US" sz="1000" b="0" i="0" u="none" strike="noStrike" dirty="0">
                          <a:solidFill>
                            <a:srgbClr val="000000"/>
                          </a:solidFill>
                          <a:effectLst/>
                          <a:latin typeface="+mn-lt"/>
                        </a:rPr>
                        <a:t>Grader position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44601432"/>
                  </a:ext>
                </a:extLst>
              </a:tr>
              <a:tr h="370840">
                <a:tc>
                  <a:txBody>
                    <a:bodyPr/>
                    <a:lstStyle/>
                    <a:p>
                      <a:pPr algn="l" fontAlgn="b"/>
                      <a:r>
                        <a:rPr lang="en-US" sz="1000" b="0" i="0" u="none" strike="noStrike" dirty="0">
                          <a:solidFill>
                            <a:srgbClr val="000000"/>
                          </a:solidFill>
                          <a:effectLst/>
                          <a:latin typeface="+mn-lt"/>
                        </a:rPr>
                        <a:t>Other source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05063364"/>
                  </a:ext>
                </a:extLst>
              </a:tr>
            </a:tbl>
          </a:graphicData>
        </a:graphic>
      </p:graphicFrame>
    </p:spTree>
    <p:extLst>
      <p:ext uri="{BB962C8B-B14F-4D97-AF65-F5344CB8AC3E}">
        <p14:creationId xmlns:p14="http://schemas.microsoft.com/office/powerpoint/2010/main" val="325934217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Sources Used to Pay for Graduate Education – Ph.D</a:t>
            </a:r>
          </a:p>
        </p:txBody>
      </p:sp>
      <p:sp>
        <p:nvSpPr>
          <p:cNvPr id="14341" name="Text Box 7"/>
          <p:cNvSpPr txBox="1">
            <a:spLocks noChangeArrowheads="1"/>
          </p:cNvSpPr>
          <p:nvPr/>
        </p:nvSpPr>
        <p:spPr bwMode="auto">
          <a:xfrm>
            <a:off x="19050" y="64642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indicate which of the following sources you have used or will use to pay for your graduate education at Georgia Tech. </a:t>
            </a:r>
          </a:p>
        </p:txBody>
      </p:sp>
      <p:graphicFrame>
        <p:nvGraphicFramePr>
          <p:cNvPr id="6" name="Table 5">
            <a:extLst>
              <a:ext uri="{FF2B5EF4-FFF2-40B4-BE49-F238E27FC236}">
                <a16:creationId xmlns:a16="http://schemas.microsoft.com/office/drawing/2014/main" id="{422BDFDA-7EEA-F742-BFC8-222BFA6E64F8}"/>
              </a:ext>
            </a:extLst>
          </p:cNvPr>
          <p:cNvGraphicFramePr>
            <a:graphicFrameLocks noGrp="1"/>
          </p:cNvGraphicFramePr>
          <p:nvPr>
            <p:extLst>
              <p:ext uri="{D42A27DB-BD31-4B8C-83A1-F6EECF244321}">
                <p14:modId xmlns:p14="http://schemas.microsoft.com/office/powerpoint/2010/main" val="743521441"/>
              </p:ext>
            </p:extLst>
          </p:nvPr>
        </p:nvGraphicFramePr>
        <p:xfrm>
          <a:off x="118532" y="1397000"/>
          <a:ext cx="8915418" cy="4282440"/>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Personal/family funds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b="0" i="0" u="none" strike="noStrike" dirty="0">
                          <a:solidFill>
                            <a:srgbClr val="000000"/>
                          </a:solidFill>
                          <a:effectLst/>
                          <a:latin typeface="+mn-lt"/>
                        </a:rPr>
                        <a:t>Graduate research assistantship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Graduate teaching assistantship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Non-Georgia Tech employment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Internal Georgia Tech fellowship or scholarship</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Loans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Fellowship or scholarship NOT from Georgia Tech (from any external source, including U.S. or non-U.S. governments)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Other employment with Georgia Tech</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840">
                <a:tc>
                  <a:txBody>
                    <a:bodyPr/>
                    <a:lstStyle/>
                    <a:p>
                      <a:pPr algn="l" fontAlgn="b"/>
                      <a:r>
                        <a:rPr lang="en-US" sz="1000" b="0" i="0" u="none" strike="noStrike" dirty="0">
                          <a:solidFill>
                            <a:srgbClr val="000000"/>
                          </a:solidFill>
                          <a:effectLst/>
                          <a:latin typeface="+mn-lt"/>
                        </a:rPr>
                        <a:t>Grader position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93697607"/>
                  </a:ext>
                </a:extLst>
              </a:tr>
              <a:tr h="370840">
                <a:tc>
                  <a:txBody>
                    <a:bodyPr/>
                    <a:lstStyle/>
                    <a:p>
                      <a:pPr algn="l" fontAlgn="b"/>
                      <a:r>
                        <a:rPr lang="en-US" sz="1000" b="0" i="0" u="none" strike="noStrike" dirty="0">
                          <a:solidFill>
                            <a:srgbClr val="000000"/>
                          </a:solidFill>
                          <a:effectLst/>
                          <a:latin typeface="+mn-lt"/>
                        </a:rPr>
                        <a:t>Other source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34213190"/>
                  </a:ext>
                </a:extLst>
              </a:tr>
            </a:tbl>
          </a:graphicData>
        </a:graphic>
      </p:graphicFrame>
    </p:spTree>
    <p:extLst>
      <p:ext uri="{BB962C8B-B14F-4D97-AF65-F5344CB8AC3E}">
        <p14:creationId xmlns:p14="http://schemas.microsoft.com/office/powerpoint/2010/main" val="225470102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FINANCIAL CONSIDERATIONS</a:t>
            </a:r>
          </a:p>
        </p:txBody>
      </p:sp>
    </p:spTree>
    <p:extLst>
      <p:ext uri="{BB962C8B-B14F-4D97-AF65-F5344CB8AC3E}">
        <p14:creationId xmlns:p14="http://schemas.microsoft.com/office/powerpoint/2010/main" val="272395893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Financial Support for Graduate Students – All Students</a:t>
            </a:r>
          </a:p>
        </p:txBody>
      </p:sp>
      <p:graphicFrame>
        <p:nvGraphicFramePr>
          <p:cNvPr id="7" name="Chart 6" descr="Bar graph on percentage mentioning source as income for all students. Top financial sources were GRAs/GTAs and non-Tech employment."/>
          <p:cNvGraphicFramePr/>
          <p:nvPr>
            <p:extLst>
              <p:ext uri="{D42A27DB-BD31-4B8C-83A1-F6EECF244321}">
                <p14:modId xmlns:p14="http://schemas.microsoft.com/office/powerpoint/2010/main" val="433291008"/>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a:extLst>
              <a:ext uri="{FF2B5EF4-FFF2-40B4-BE49-F238E27FC236}">
                <a16:creationId xmlns:a16="http://schemas.microsoft.com/office/drawing/2014/main" id="{876A0617-4037-644E-A8F2-CE3F836DE726}"/>
              </a:ext>
            </a:extLst>
          </p:cNvPr>
          <p:cNvSpPr txBox="1">
            <a:spLocks noChangeArrowheads="1"/>
          </p:cNvSpPr>
          <p:nvPr/>
        </p:nvSpPr>
        <p:spPr bwMode="auto">
          <a:xfrm>
            <a:off x="19050" y="6375361"/>
            <a:ext cx="864552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What is your estimated monthly income from each of the following sources (after taxes, but before any payroll deductions such as fees, etc.)</a:t>
            </a:r>
          </a:p>
        </p:txBody>
      </p:sp>
      <p:sp>
        <p:nvSpPr>
          <p:cNvPr id="2" name="TextBox 1">
            <a:extLst>
              <a:ext uri="{FF2B5EF4-FFF2-40B4-BE49-F238E27FC236}">
                <a16:creationId xmlns:a16="http://schemas.microsoft.com/office/drawing/2014/main" id="{419B77DA-798D-CB46-A864-1440A5F57C09}"/>
              </a:ext>
            </a:extLst>
          </p:cNvPr>
          <p:cNvSpPr txBox="1"/>
          <p:nvPr/>
        </p:nvSpPr>
        <p:spPr>
          <a:xfrm>
            <a:off x="6316579" y="4511842"/>
            <a:ext cx="2454442" cy="1169551"/>
          </a:xfrm>
          <a:prstGeom prst="rect">
            <a:avLst/>
          </a:prstGeom>
          <a:noFill/>
        </p:spPr>
        <p:txBody>
          <a:bodyPr wrap="square" rtlCol="0">
            <a:spAutoFit/>
          </a:bodyPr>
          <a:lstStyle/>
          <a:p>
            <a:r>
              <a:rPr lang="en-US" sz="1000" dirty="0"/>
              <a:t>NOTE:</a:t>
            </a:r>
          </a:p>
          <a:p>
            <a:r>
              <a:rPr lang="en-US" sz="1000" dirty="0"/>
              <a:t>INCIDENCE FIGURES MAY BE A LITTLE DIFFERENT THAN THAT FROM AN EARLIER QUESTION WHERE STUDENTS WERE ASKED ABOUT ALL SOURCES, INCLUDING PERSONAL FUNDS OR LOANS.</a:t>
            </a:r>
          </a:p>
        </p:txBody>
      </p:sp>
    </p:spTree>
    <p:extLst>
      <p:ext uri="{BB962C8B-B14F-4D97-AF65-F5344CB8AC3E}">
        <p14:creationId xmlns:p14="http://schemas.microsoft.com/office/powerpoint/2010/main" val="238288172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Financial Support for Graduate Students</a:t>
            </a:r>
          </a:p>
        </p:txBody>
      </p:sp>
      <p:sp>
        <p:nvSpPr>
          <p:cNvPr id="6" name="Text Box 7"/>
          <p:cNvSpPr txBox="1">
            <a:spLocks noChangeArrowheads="1"/>
          </p:cNvSpPr>
          <p:nvPr/>
        </p:nvSpPr>
        <p:spPr bwMode="auto">
          <a:xfrm>
            <a:off x="19050" y="637536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What is your estimated monthly income from each of the following sources (after taxes, but before any payroll deductions such as fees, etc.) NOTE: INCIDENCE FIGURES MAY BE</a:t>
            </a:r>
            <a:br>
              <a:rPr lang="en-US" sz="800" dirty="0"/>
            </a:br>
            <a:r>
              <a:rPr lang="en-US" sz="800" dirty="0"/>
              <a:t>	A LITTLE DIFFERENT THAN THAT FROM AN EARLIER QUESTION WHERE STUDENTS WERE ASKED ABOUT ALL SOURCES, INCLUDING PERSONAL FUNDS OR LOANS.</a:t>
            </a:r>
          </a:p>
        </p:txBody>
      </p:sp>
      <p:graphicFrame>
        <p:nvGraphicFramePr>
          <p:cNvPr id="5" name="Table 4">
            <a:extLst>
              <a:ext uri="{FF2B5EF4-FFF2-40B4-BE49-F238E27FC236}">
                <a16:creationId xmlns:a16="http://schemas.microsoft.com/office/drawing/2014/main" id="{B4166BA2-36EC-4C43-9100-24C8AA351594}"/>
              </a:ext>
            </a:extLst>
          </p:cNvPr>
          <p:cNvGraphicFramePr>
            <a:graphicFrameLocks noGrp="1"/>
          </p:cNvGraphicFramePr>
          <p:nvPr>
            <p:extLst>
              <p:ext uri="{D42A27DB-BD31-4B8C-83A1-F6EECF244321}">
                <p14:modId xmlns:p14="http://schemas.microsoft.com/office/powerpoint/2010/main" val="186873131"/>
              </p:ext>
            </p:extLst>
          </p:nvPr>
        </p:nvGraphicFramePr>
        <p:xfrm>
          <a:off x="241299" y="1397000"/>
          <a:ext cx="8686800" cy="4791456"/>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1" i="0" u="none" strike="noStrike" dirty="0">
                          <a:solidFill>
                            <a:srgbClr val="000000"/>
                          </a:solidFill>
                          <a:effectLst/>
                          <a:latin typeface="+mn-lt"/>
                        </a:rPr>
                        <a:t>INCIDENCE</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Internal Georgia Tech fellowship or scholarship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Fellowship or scholarship NOT from Georgia Tech (from any external source, including U.S.</a:t>
                      </a:r>
                    </a:p>
                    <a:p>
                      <a:pPr algn="l" fontAlgn="b"/>
                      <a:r>
                        <a:rPr lang="en-US" sz="1000" b="0" i="0" u="none" strike="noStrike" dirty="0">
                          <a:solidFill>
                            <a:srgbClr val="000000"/>
                          </a:solidFill>
                          <a:effectLst/>
                          <a:latin typeface="+mn-lt"/>
                        </a:rPr>
                        <a:t>or non-U.S. governments)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Graduate teaching assistantship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Graduate research assistantship</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Grader position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Other employment with Georgia Tech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Non-Georgia Tech employment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endParaRPr lang="en-US" sz="1000" b="0" i="0" u="none" strike="noStrike" dirty="0">
                        <a:solidFill>
                          <a:srgbClr val="000000"/>
                        </a:solidFill>
                        <a:effectLst/>
                        <a:latin typeface="+mn-lt"/>
                      </a:endParaRP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63128773"/>
                  </a:ext>
                </a:extLst>
              </a:tr>
              <a:tr h="0">
                <a:tc>
                  <a:txBody>
                    <a:bodyPr/>
                    <a:lstStyle/>
                    <a:p>
                      <a:pPr algn="l" fontAlgn="b"/>
                      <a:r>
                        <a:rPr lang="en-US" sz="1000" b="1" i="0" u="none" strike="noStrike" dirty="0">
                          <a:solidFill>
                            <a:srgbClr val="000000"/>
                          </a:solidFill>
                          <a:effectLst/>
                          <a:latin typeface="+mn-lt"/>
                        </a:rPr>
                        <a:t>AVERAGE (AMONG THOSE USING</a:t>
                      </a:r>
                      <a:r>
                        <a:rPr lang="en-US" sz="1000" b="1" i="0" u="none" strike="noStrike" baseline="0" dirty="0">
                          <a:solidFill>
                            <a:srgbClr val="000000"/>
                          </a:solidFill>
                          <a:effectLst/>
                          <a:latin typeface="+mn-lt"/>
                        </a:rPr>
                        <a:t> SOURCE)</a:t>
                      </a:r>
                      <a:endParaRPr lang="en-US" sz="1000" b="1" i="0" u="none" strike="noStrike" dirty="0">
                        <a:solidFill>
                          <a:srgbClr val="000000"/>
                        </a:solidFill>
                        <a:effectLst/>
                        <a:latin typeface="+mn-lt"/>
                      </a:endParaRP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5293717"/>
                  </a:ext>
                </a:extLst>
              </a:tr>
              <a:tr h="0">
                <a:tc>
                  <a:txBody>
                    <a:bodyPr/>
                    <a:lstStyle/>
                    <a:p>
                      <a:pPr algn="l" fontAlgn="b"/>
                      <a:r>
                        <a:rPr lang="en-US" sz="1000" b="0" i="0" u="none" strike="noStrike" dirty="0">
                          <a:solidFill>
                            <a:srgbClr val="000000"/>
                          </a:solidFill>
                          <a:effectLst/>
                          <a:latin typeface="+mn-lt"/>
                        </a:rPr>
                        <a:t>Internal Georgia Tech fellowship or scholarship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$1,777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$1,586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44266511"/>
                  </a:ext>
                </a:extLst>
              </a:tr>
              <a:tr h="0">
                <a:tc>
                  <a:txBody>
                    <a:bodyPr/>
                    <a:lstStyle/>
                    <a:p>
                      <a:pPr algn="l" fontAlgn="b"/>
                      <a:r>
                        <a:rPr lang="en-US" sz="1000" b="0" i="0" u="none" strike="noStrike" dirty="0">
                          <a:solidFill>
                            <a:srgbClr val="000000"/>
                          </a:solidFill>
                          <a:effectLst/>
                          <a:latin typeface="+mn-lt"/>
                        </a:rPr>
                        <a:t>Fellowship or scholarship NOT from Georgia Tech (from any external source, including U.S.</a:t>
                      </a:r>
                    </a:p>
                    <a:p>
                      <a:pPr algn="l" fontAlgn="b"/>
                      <a:r>
                        <a:rPr lang="en-US" sz="1000" b="0" i="0" u="none" strike="noStrike" dirty="0">
                          <a:solidFill>
                            <a:srgbClr val="000000"/>
                          </a:solidFill>
                          <a:effectLst/>
                          <a:latin typeface="+mn-lt"/>
                        </a:rPr>
                        <a:t>or non-U.S. governments)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54362213"/>
                  </a:ext>
                </a:extLst>
              </a:tr>
              <a:tr h="0">
                <a:tc>
                  <a:txBody>
                    <a:bodyPr/>
                    <a:lstStyle/>
                    <a:p>
                      <a:pPr algn="l" fontAlgn="b"/>
                      <a:r>
                        <a:rPr lang="en-US" sz="1000" b="0" i="0" u="none" strike="noStrike" dirty="0">
                          <a:solidFill>
                            <a:srgbClr val="000000"/>
                          </a:solidFill>
                          <a:effectLst/>
                          <a:latin typeface="+mn-lt"/>
                        </a:rPr>
                        <a:t>Graduate teaching assistantship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$1,484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$1,088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$1,691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57026728"/>
                  </a:ext>
                </a:extLst>
              </a:tr>
              <a:tr h="0">
                <a:tc>
                  <a:txBody>
                    <a:bodyPr/>
                    <a:lstStyle/>
                    <a:p>
                      <a:pPr algn="l" fontAlgn="b"/>
                      <a:r>
                        <a:rPr lang="en-US" sz="1000" b="0" i="0" u="none" strike="noStrike" dirty="0">
                          <a:solidFill>
                            <a:srgbClr val="000000"/>
                          </a:solidFill>
                          <a:effectLst/>
                          <a:latin typeface="+mn-lt"/>
                        </a:rPr>
                        <a:t>Graduate research assistantship</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$2,104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4937321"/>
                  </a:ext>
                </a:extLst>
              </a:tr>
              <a:tr h="0">
                <a:tc>
                  <a:txBody>
                    <a:bodyPr/>
                    <a:lstStyle/>
                    <a:p>
                      <a:pPr algn="l" fontAlgn="b"/>
                      <a:r>
                        <a:rPr lang="en-US" sz="1000" b="0" i="0" u="none" strike="noStrike" dirty="0">
                          <a:solidFill>
                            <a:srgbClr val="000000"/>
                          </a:solidFill>
                          <a:effectLst/>
                          <a:latin typeface="+mn-lt"/>
                        </a:rPr>
                        <a:t>Grader position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5463065"/>
                  </a:ext>
                </a:extLst>
              </a:tr>
              <a:tr h="0">
                <a:tc>
                  <a:txBody>
                    <a:bodyPr/>
                    <a:lstStyle/>
                    <a:p>
                      <a:pPr algn="l" fontAlgn="b"/>
                      <a:r>
                        <a:rPr lang="en-US" sz="1000" b="0" i="0" u="none" strike="noStrike" dirty="0">
                          <a:solidFill>
                            <a:srgbClr val="000000"/>
                          </a:solidFill>
                          <a:effectLst/>
                          <a:latin typeface="+mn-lt"/>
                        </a:rPr>
                        <a:t>Other employment with Georgia Tech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65661426"/>
                  </a:ext>
                </a:extLst>
              </a:tr>
              <a:tr h="0">
                <a:tc>
                  <a:txBody>
                    <a:bodyPr/>
                    <a:lstStyle/>
                    <a:p>
                      <a:pPr algn="l" fontAlgn="b"/>
                      <a:r>
                        <a:rPr lang="en-US" sz="1000" b="0" i="0" u="none" strike="noStrike" dirty="0">
                          <a:solidFill>
                            <a:srgbClr val="000000"/>
                          </a:solidFill>
                          <a:effectLst/>
                          <a:latin typeface="+mn-lt"/>
                        </a:rPr>
                        <a:t>Non-Georgia Tech employment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63156030"/>
                  </a:ext>
                </a:extLst>
              </a:tr>
              <a:tr h="0">
                <a:tc>
                  <a:txBody>
                    <a:bodyPr/>
                    <a:lstStyle/>
                    <a:p>
                      <a:pPr algn="l" fontAlgn="b"/>
                      <a:endParaRPr lang="en-US" sz="1000" b="0" i="0" u="none" strike="noStrike" dirty="0">
                        <a:solidFill>
                          <a:srgbClr val="000000"/>
                        </a:solidFill>
                        <a:effectLst/>
                        <a:latin typeface="+mn-lt"/>
                      </a:endParaRP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67919388"/>
                  </a:ext>
                </a:extLst>
              </a:tr>
              <a:tr h="0">
                <a:tc>
                  <a:txBody>
                    <a:bodyPr/>
                    <a:lstStyle/>
                    <a:p>
                      <a:pPr algn="l" fontAlgn="b"/>
                      <a:r>
                        <a:rPr lang="en-US" sz="1000" b="1" i="0" u="none" strike="noStrike" dirty="0">
                          <a:solidFill>
                            <a:srgbClr val="000000"/>
                          </a:solidFill>
                          <a:effectLst/>
                          <a:latin typeface="+mn-lt"/>
                        </a:rPr>
                        <a:t>AVERAGE ALL STUDENTS</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55880484"/>
                  </a:ext>
                </a:extLst>
              </a:tr>
            </a:tbl>
          </a:graphicData>
        </a:graphic>
      </p:graphicFrame>
    </p:spTree>
    <p:extLst>
      <p:ext uri="{BB962C8B-B14F-4D97-AF65-F5344CB8AC3E}">
        <p14:creationId xmlns:p14="http://schemas.microsoft.com/office/powerpoint/2010/main" val="255148368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Financial Support for Graduate Students – 2016 versus 2019</a:t>
            </a:r>
          </a:p>
        </p:txBody>
      </p:sp>
      <p:sp>
        <p:nvSpPr>
          <p:cNvPr id="6" name="Text Box 7"/>
          <p:cNvSpPr txBox="1">
            <a:spLocks noChangeArrowheads="1"/>
          </p:cNvSpPr>
          <p:nvPr/>
        </p:nvSpPr>
        <p:spPr bwMode="auto">
          <a:xfrm>
            <a:off x="19050" y="637536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What is your estimated monthly income from each of the following sources (after taxes, but before any payroll deductions such as fees, etc.) NOTE: INCIDENCE FIGURES MAY BE</a:t>
            </a:r>
            <a:br>
              <a:rPr lang="en-US" sz="800" dirty="0"/>
            </a:br>
            <a:r>
              <a:rPr lang="en-US" sz="800" dirty="0"/>
              <a:t>	A LITTLE DIFFERENT THAN THAT FROM AN EARLIER QUESTION WHERE STUDENTS WERE ASKED ABOUT ALL SOURCES, INCLUDING PERSONAL FUNDS OR LOANS.</a:t>
            </a:r>
          </a:p>
        </p:txBody>
      </p:sp>
      <p:graphicFrame>
        <p:nvGraphicFramePr>
          <p:cNvPr id="5" name="Table 4">
            <a:extLst>
              <a:ext uri="{FF2B5EF4-FFF2-40B4-BE49-F238E27FC236}">
                <a16:creationId xmlns:a16="http://schemas.microsoft.com/office/drawing/2014/main" id="{B4166BA2-36EC-4C43-9100-24C8AA351594}"/>
              </a:ext>
            </a:extLst>
          </p:cNvPr>
          <p:cNvGraphicFramePr>
            <a:graphicFrameLocks noGrp="1"/>
          </p:cNvGraphicFramePr>
          <p:nvPr>
            <p:extLst>
              <p:ext uri="{D42A27DB-BD31-4B8C-83A1-F6EECF244321}">
                <p14:modId xmlns:p14="http://schemas.microsoft.com/office/powerpoint/2010/main" val="2507014623"/>
              </p:ext>
            </p:extLst>
          </p:nvPr>
        </p:nvGraphicFramePr>
        <p:xfrm>
          <a:off x="241299" y="1397000"/>
          <a:ext cx="8686800" cy="5004816"/>
        </p:xfrm>
        <a:graphic>
          <a:graphicData uri="http://schemas.openxmlformats.org/drawingml/2006/table">
            <a:tbl>
              <a:tblPr firstRow="1" bandRow="1">
                <a:tableStyleId>{B301B821-A1FF-4177-AEE7-76D212191A09}</a:tableStyleId>
              </a:tblPr>
              <a:tblGrid>
                <a:gridCol w="393192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457200">
                  <a:extLst>
                    <a:ext uri="{9D8B030D-6E8A-4147-A177-3AD203B41FA5}">
                      <a16:colId xmlns:a16="http://schemas.microsoft.com/office/drawing/2014/main" val="4066309897"/>
                    </a:ext>
                  </a:extLst>
                </a:gridCol>
                <a:gridCol w="640080">
                  <a:extLst>
                    <a:ext uri="{9D8B030D-6E8A-4147-A177-3AD203B41FA5}">
                      <a16:colId xmlns:a16="http://schemas.microsoft.com/office/drawing/2014/main" val="20002"/>
                    </a:ext>
                  </a:extLst>
                </a:gridCol>
                <a:gridCol w="640080">
                  <a:extLst>
                    <a:ext uri="{9D8B030D-6E8A-4147-A177-3AD203B41FA5}">
                      <a16:colId xmlns:a16="http://schemas.microsoft.com/office/drawing/2014/main" val="3428079800"/>
                    </a:ext>
                  </a:extLst>
                </a:gridCol>
                <a:gridCol w="640080">
                  <a:extLst>
                    <a:ext uri="{9D8B030D-6E8A-4147-A177-3AD203B41FA5}">
                      <a16:colId xmlns:a16="http://schemas.microsoft.com/office/drawing/2014/main" val="3695304319"/>
                    </a:ext>
                  </a:extLst>
                </a:gridCol>
                <a:gridCol w="640080">
                  <a:extLst>
                    <a:ext uri="{9D8B030D-6E8A-4147-A177-3AD203B41FA5}">
                      <a16:colId xmlns:a16="http://schemas.microsoft.com/office/drawing/2014/main" val="658611926"/>
                    </a:ext>
                  </a:extLst>
                </a:gridCol>
                <a:gridCol w="640080">
                  <a:extLst>
                    <a:ext uri="{9D8B030D-6E8A-4147-A177-3AD203B41FA5}">
                      <a16:colId xmlns:a16="http://schemas.microsoft.com/office/drawing/2014/main" val="20003"/>
                    </a:ext>
                  </a:extLst>
                </a:gridCol>
                <a:gridCol w="640080">
                  <a:extLst>
                    <a:ext uri="{9D8B030D-6E8A-4147-A177-3AD203B41FA5}">
                      <a16:colId xmlns:a16="http://schemas.microsoft.com/office/drawing/2014/main" val="135101155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1" i="0" u="none" strike="noStrike" dirty="0">
                          <a:solidFill>
                            <a:srgbClr val="000000"/>
                          </a:solidFill>
                          <a:effectLst/>
                          <a:latin typeface="+mn-lt"/>
                        </a:rPr>
                        <a:t>2019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84122085"/>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2617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899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1718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1" i="0" u="none" strike="noStrike" dirty="0">
                          <a:solidFill>
                            <a:srgbClr val="000000"/>
                          </a:solidFill>
                          <a:effectLst/>
                          <a:latin typeface="+mn-lt"/>
                        </a:rPr>
                        <a:t>INCIDENCE</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Internal Georgia Tech fellowship or scholarship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Fellowship or scholarship NOT from Georgia Tech</a:t>
                      </a:r>
                    </a:p>
                    <a:p>
                      <a:pPr algn="l" fontAlgn="b"/>
                      <a:r>
                        <a:rPr lang="en-US" sz="1000" b="0" i="0" u="none" strike="noStrike" dirty="0">
                          <a:solidFill>
                            <a:srgbClr val="000000"/>
                          </a:solidFill>
                          <a:effectLst/>
                          <a:latin typeface="+mn-lt"/>
                        </a:rPr>
                        <a:t>(from any external source, including U.S. or non-U.S. governments)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Graduate teaching assistantship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Graduate research assistantship</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Grader position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Other employment with Georgia Tech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Non-Georgia Tech employment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endParaRPr lang="en-US" sz="1000" b="0" i="0" u="none" strike="noStrike" dirty="0">
                        <a:solidFill>
                          <a:srgbClr val="000000"/>
                        </a:solidFill>
                        <a:effectLst/>
                        <a:latin typeface="+mn-lt"/>
                      </a:endParaRP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63128773"/>
                  </a:ext>
                </a:extLst>
              </a:tr>
              <a:tr h="0">
                <a:tc>
                  <a:txBody>
                    <a:bodyPr/>
                    <a:lstStyle/>
                    <a:p>
                      <a:pPr algn="l" fontAlgn="b"/>
                      <a:r>
                        <a:rPr lang="en-US" sz="1000" b="1" i="0" u="none" strike="noStrike" dirty="0">
                          <a:solidFill>
                            <a:srgbClr val="000000"/>
                          </a:solidFill>
                          <a:effectLst/>
                          <a:latin typeface="+mn-lt"/>
                        </a:rPr>
                        <a:t>AVERAGE (AMONG THOSE USING</a:t>
                      </a:r>
                      <a:r>
                        <a:rPr lang="en-US" sz="1000" b="1" i="0" u="none" strike="noStrike" baseline="0" dirty="0">
                          <a:solidFill>
                            <a:srgbClr val="000000"/>
                          </a:solidFill>
                          <a:effectLst/>
                          <a:latin typeface="+mn-lt"/>
                        </a:rPr>
                        <a:t> SOURCE)</a:t>
                      </a:r>
                      <a:endParaRPr lang="en-US" sz="1000" b="1" i="0" u="none" strike="noStrike" dirty="0">
                        <a:solidFill>
                          <a:srgbClr val="000000"/>
                        </a:solidFill>
                        <a:effectLst/>
                        <a:latin typeface="+mn-lt"/>
                      </a:endParaRP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5293717"/>
                  </a:ext>
                </a:extLst>
              </a:tr>
              <a:tr h="0">
                <a:tc>
                  <a:txBody>
                    <a:bodyPr/>
                    <a:lstStyle/>
                    <a:p>
                      <a:pPr algn="l" fontAlgn="b"/>
                      <a:r>
                        <a:rPr lang="en-US" sz="1000" b="0" i="0" u="none" strike="noStrike" dirty="0">
                          <a:solidFill>
                            <a:srgbClr val="000000"/>
                          </a:solidFill>
                          <a:effectLst/>
                          <a:latin typeface="+mn-lt"/>
                        </a:rPr>
                        <a:t>Internal Georgia Tech fellowship or scholarship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$1,777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$1,091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$1,586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44266511"/>
                  </a:ext>
                </a:extLst>
              </a:tr>
              <a:tr h="0">
                <a:tc>
                  <a:txBody>
                    <a:bodyPr/>
                    <a:lstStyle/>
                    <a:p>
                      <a:pPr algn="l" fontAlgn="b"/>
                      <a:r>
                        <a:rPr lang="en-US" sz="1000" b="0" i="0" u="none" strike="noStrike" dirty="0">
                          <a:solidFill>
                            <a:srgbClr val="000000"/>
                          </a:solidFill>
                          <a:effectLst/>
                          <a:latin typeface="+mn-lt"/>
                        </a:rPr>
                        <a:t>Fellowship or scholarship NOT from Georgia Tech</a:t>
                      </a:r>
                    </a:p>
                    <a:p>
                      <a:pPr algn="l" fontAlgn="b"/>
                      <a:r>
                        <a:rPr lang="en-US" sz="1000" b="0" i="0" u="none" strike="noStrike" dirty="0">
                          <a:solidFill>
                            <a:srgbClr val="000000"/>
                          </a:solidFill>
                          <a:effectLst/>
                          <a:latin typeface="+mn-lt"/>
                        </a:rPr>
                        <a:t>(from any external source, including U.S. or non-U.S. governments)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$1,498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54362213"/>
                  </a:ext>
                </a:extLst>
              </a:tr>
              <a:tr h="0">
                <a:tc>
                  <a:txBody>
                    <a:bodyPr/>
                    <a:lstStyle/>
                    <a:p>
                      <a:pPr algn="l" fontAlgn="b"/>
                      <a:r>
                        <a:rPr lang="en-US" sz="1000" b="0" i="0" u="none" strike="noStrike" dirty="0">
                          <a:solidFill>
                            <a:srgbClr val="000000"/>
                          </a:solidFill>
                          <a:effectLst/>
                          <a:latin typeface="+mn-lt"/>
                        </a:rPr>
                        <a:t>Graduate teaching assistantship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$1,484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$1,099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$1,088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$1,691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57026728"/>
                  </a:ext>
                </a:extLst>
              </a:tr>
              <a:tr h="0">
                <a:tc>
                  <a:txBody>
                    <a:bodyPr/>
                    <a:lstStyle/>
                    <a:p>
                      <a:pPr algn="l" fontAlgn="b"/>
                      <a:r>
                        <a:rPr lang="en-US" sz="1000" b="0" i="0" u="none" strike="noStrike" dirty="0">
                          <a:solidFill>
                            <a:srgbClr val="000000"/>
                          </a:solidFill>
                          <a:effectLst/>
                          <a:latin typeface="+mn-lt"/>
                        </a:rPr>
                        <a:t>Graduate research assistantship</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$2,104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4937321"/>
                  </a:ext>
                </a:extLst>
              </a:tr>
              <a:tr h="0">
                <a:tc>
                  <a:txBody>
                    <a:bodyPr/>
                    <a:lstStyle/>
                    <a:p>
                      <a:pPr algn="l" fontAlgn="b"/>
                      <a:r>
                        <a:rPr lang="en-US" sz="1000" b="0" i="0" u="none" strike="noStrike" dirty="0">
                          <a:solidFill>
                            <a:srgbClr val="000000"/>
                          </a:solidFill>
                          <a:effectLst/>
                          <a:latin typeface="+mn-lt"/>
                        </a:rPr>
                        <a:t>Grader position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5463065"/>
                  </a:ext>
                </a:extLst>
              </a:tr>
              <a:tr h="0">
                <a:tc>
                  <a:txBody>
                    <a:bodyPr/>
                    <a:lstStyle/>
                    <a:p>
                      <a:pPr algn="l" fontAlgn="b"/>
                      <a:r>
                        <a:rPr lang="en-US" sz="1000" b="0" i="0" u="none" strike="noStrike" dirty="0">
                          <a:solidFill>
                            <a:srgbClr val="000000"/>
                          </a:solidFill>
                          <a:effectLst/>
                          <a:latin typeface="+mn-lt"/>
                        </a:rPr>
                        <a:t>Other employment with Georgia Tech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65661426"/>
                  </a:ext>
                </a:extLst>
              </a:tr>
              <a:tr h="0">
                <a:tc>
                  <a:txBody>
                    <a:bodyPr/>
                    <a:lstStyle/>
                    <a:p>
                      <a:pPr algn="l" fontAlgn="b"/>
                      <a:r>
                        <a:rPr lang="en-US" sz="1000" b="0" i="0" u="none" strike="noStrike" dirty="0">
                          <a:solidFill>
                            <a:srgbClr val="000000"/>
                          </a:solidFill>
                          <a:effectLst/>
                          <a:latin typeface="+mn-lt"/>
                        </a:rPr>
                        <a:t>Non-Georgia Tech employment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$2,290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$1,493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63156030"/>
                  </a:ext>
                </a:extLst>
              </a:tr>
              <a:tr h="0">
                <a:tc>
                  <a:txBody>
                    <a:bodyPr/>
                    <a:lstStyle/>
                    <a:p>
                      <a:pPr algn="l" fontAlgn="b"/>
                      <a:endParaRPr lang="en-US" sz="1000" b="0" i="0" u="none" strike="noStrike" dirty="0">
                        <a:solidFill>
                          <a:srgbClr val="000000"/>
                        </a:solidFill>
                        <a:effectLst/>
                        <a:latin typeface="+mn-lt"/>
                      </a:endParaRP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67919388"/>
                  </a:ext>
                </a:extLst>
              </a:tr>
              <a:tr h="0">
                <a:tc>
                  <a:txBody>
                    <a:bodyPr/>
                    <a:lstStyle/>
                    <a:p>
                      <a:pPr algn="l" fontAlgn="b"/>
                      <a:r>
                        <a:rPr lang="en-US" sz="1000" b="1" i="0" u="none" strike="noStrike" dirty="0">
                          <a:solidFill>
                            <a:srgbClr val="000000"/>
                          </a:solidFill>
                          <a:effectLst/>
                          <a:latin typeface="+mn-lt"/>
                        </a:rPr>
                        <a:t>AVERAGE ALL STUDENTS</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$1,506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55880484"/>
                  </a:ext>
                </a:extLst>
              </a:tr>
            </a:tbl>
          </a:graphicData>
        </a:graphic>
      </p:graphicFrame>
    </p:spTree>
    <p:extLst>
      <p:ext uri="{BB962C8B-B14F-4D97-AF65-F5344CB8AC3E}">
        <p14:creationId xmlns:p14="http://schemas.microsoft.com/office/powerpoint/2010/main" val="302025561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Financial Support for Graduate Students – Master’s</a:t>
            </a:r>
          </a:p>
        </p:txBody>
      </p:sp>
      <p:sp>
        <p:nvSpPr>
          <p:cNvPr id="6" name="Text Box 7"/>
          <p:cNvSpPr txBox="1">
            <a:spLocks noChangeArrowheads="1"/>
          </p:cNvSpPr>
          <p:nvPr/>
        </p:nvSpPr>
        <p:spPr bwMode="auto">
          <a:xfrm>
            <a:off x="19050" y="637536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What is your estimated monthly income from each of the following sources (after taxes, but before any payroll deductions such as fees, etc.) NOTE: INCIDENCE FIGURES MAY BE</a:t>
            </a:r>
            <a:br>
              <a:rPr lang="en-US" sz="800" dirty="0"/>
            </a:br>
            <a:r>
              <a:rPr lang="en-US" sz="800" dirty="0"/>
              <a:t>	A LITTLE DIFFERENT THAN THAT FROM AN EARLIER QUESTION WHERE STUDENTS WERE ASKED ABOUT ALL SOURCES, INCLUDING PERSONAL FUNDS OR LOANS.</a:t>
            </a:r>
          </a:p>
        </p:txBody>
      </p:sp>
      <p:graphicFrame>
        <p:nvGraphicFramePr>
          <p:cNvPr id="7" name="Table 6">
            <a:extLst>
              <a:ext uri="{FF2B5EF4-FFF2-40B4-BE49-F238E27FC236}">
                <a16:creationId xmlns:a16="http://schemas.microsoft.com/office/drawing/2014/main" id="{512B311E-FEF2-B94B-967C-8499265331FF}"/>
              </a:ext>
            </a:extLst>
          </p:cNvPr>
          <p:cNvGraphicFramePr>
            <a:graphicFrameLocks noGrp="1"/>
          </p:cNvGraphicFramePr>
          <p:nvPr>
            <p:extLst>
              <p:ext uri="{D42A27DB-BD31-4B8C-83A1-F6EECF244321}">
                <p14:modId xmlns:p14="http://schemas.microsoft.com/office/powerpoint/2010/main" val="1714447553"/>
              </p:ext>
            </p:extLst>
          </p:nvPr>
        </p:nvGraphicFramePr>
        <p:xfrm>
          <a:off x="93132" y="1397000"/>
          <a:ext cx="8961120" cy="4992624"/>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1" i="0" u="none" strike="noStrike" dirty="0">
                          <a:solidFill>
                            <a:srgbClr val="000000"/>
                          </a:solidFill>
                          <a:effectLst/>
                          <a:latin typeface="+mn-lt"/>
                        </a:rPr>
                        <a:t>INCIDENCE</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r>
                        <a:rPr lang="en-US" sz="1000" b="0" i="0" u="none" strike="noStrike" dirty="0">
                          <a:solidFill>
                            <a:srgbClr val="000000"/>
                          </a:solidFill>
                          <a:effectLst/>
                          <a:latin typeface="+mn-lt"/>
                        </a:rPr>
                        <a:t>Internal Georgia Tech fellowship/scholarship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2880">
                <a:tc>
                  <a:txBody>
                    <a:bodyPr/>
                    <a:lstStyle/>
                    <a:p>
                      <a:pPr algn="l" fontAlgn="b"/>
                      <a:r>
                        <a:rPr lang="en-US" sz="1000" b="0" i="0" u="none" strike="noStrike" dirty="0">
                          <a:solidFill>
                            <a:srgbClr val="000000"/>
                          </a:solidFill>
                          <a:effectLst/>
                          <a:latin typeface="+mn-lt"/>
                        </a:rPr>
                        <a:t>Fellowship or scholarship NOT from Georgia Tech (from any external source, including U.S.</a:t>
                      </a:r>
                    </a:p>
                    <a:p>
                      <a:pPr algn="l" fontAlgn="b"/>
                      <a:r>
                        <a:rPr lang="en-US" sz="1000" b="0" i="0" u="none" strike="noStrike" dirty="0">
                          <a:solidFill>
                            <a:srgbClr val="000000"/>
                          </a:solidFill>
                          <a:effectLst/>
                          <a:latin typeface="+mn-lt"/>
                        </a:rPr>
                        <a:t>or non-U.S. governments)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2880">
                <a:tc>
                  <a:txBody>
                    <a:bodyPr/>
                    <a:lstStyle/>
                    <a:p>
                      <a:pPr algn="l" fontAlgn="b"/>
                      <a:r>
                        <a:rPr lang="en-US" sz="1000" b="0" i="0" u="none" strike="noStrike" dirty="0">
                          <a:solidFill>
                            <a:srgbClr val="000000"/>
                          </a:solidFill>
                          <a:effectLst/>
                          <a:latin typeface="+mn-lt"/>
                        </a:rPr>
                        <a:t>Graduate teaching assistantship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182880">
                <a:tc>
                  <a:txBody>
                    <a:bodyPr/>
                    <a:lstStyle/>
                    <a:p>
                      <a:pPr algn="l" fontAlgn="b"/>
                      <a:r>
                        <a:rPr lang="en-US" sz="1000" b="0" i="0" u="none" strike="noStrike" dirty="0">
                          <a:solidFill>
                            <a:srgbClr val="000000"/>
                          </a:solidFill>
                          <a:effectLst/>
                          <a:latin typeface="+mn-lt"/>
                        </a:rPr>
                        <a:t>Graduate research assistantship</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182880">
                <a:tc>
                  <a:txBody>
                    <a:bodyPr/>
                    <a:lstStyle/>
                    <a:p>
                      <a:pPr algn="l" fontAlgn="b"/>
                      <a:r>
                        <a:rPr lang="en-US" sz="1000" b="0" i="0" u="none" strike="noStrike" dirty="0">
                          <a:solidFill>
                            <a:srgbClr val="000000"/>
                          </a:solidFill>
                          <a:effectLst/>
                          <a:latin typeface="+mn-lt"/>
                        </a:rPr>
                        <a:t>Grader position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6849149"/>
                  </a:ext>
                </a:extLst>
              </a:tr>
              <a:tr h="182880">
                <a:tc>
                  <a:txBody>
                    <a:bodyPr/>
                    <a:lstStyle/>
                    <a:p>
                      <a:pPr algn="l" fontAlgn="b"/>
                      <a:r>
                        <a:rPr lang="en-US" sz="1000" b="0" i="0" u="none" strike="noStrike" dirty="0">
                          <a:solidFill>
                            <a:srgbClr val="000000"/>
                          </a:solidFill>
                          <a:effectLst/>
                          <a:latin typeface="+mn-lt"/>
                        </a:rPr>
                        <a:t>Other employment with Georgia Tech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8519578"/>
                  </a:ext>
                </a:extLst>
              </a:tr>
              <a:tr h="182880">
                <a:tc>
                  <a:txBody>
                    <a:bodyPr/>
                    <a:lstStyle/>
                    <a:p>
                      <a:pPr algn="l" fontAlgn="b"/>
                      <a:r>
                        <a:rPr lang="en-US" sz="1000" b="0" i="0" u="none" strike="noStrike" dirty="0">
                          <a:solidFill>
                            <a:srgbClr val="000000"/>
                          </a:solidFill>
                          <a:effectLst/>
                          <a:latin typeface="+mn-lt"/>
                        </a:rPr>
                        <a:t>Non-Georgia Tech employment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208717"/>
                  </a:ext>
                </a:extLst>
              </a:tr>
              <a:tr h="182880">
                <a:tc>
                  <a:txBody>
                    <a:bodyPr/>
                    <a:lstStyle/>
                    <a:p>
                      <a:pPr algn="l" fontAlgn="b"/>
                      <a:endParaRPr lang="en-US" sz="1000" b="0" i="0" u="none" strike="noStrike" dirty="0">
                        <a:solidFill>
                          <a:srgbClr val="000000"/>
                        </a:solidFill>
                        <a:effectLst/>
                        <a:latin typeface="+mn-lt"/>
                      </a:endParaRP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44601432"/>
                  </a:ext>
                </a:extLst>
              </a:tr>
              <a:tr h="182880">
                <a:tc>
                  <a:txBody>
                    <a:bodyPr/>
                    <a:lstStyle/>
                    <a:p>
                      <a:pPr algn="l" fontAlgn="b"/>
                      <a:r>
                        <a:rPr lang="en-US" sz="1000" b="1" i="0" u="none" strike="noStrike" dirty="0">
                          <a:solidFill>
                            <a:srgbClr val="000000"/>
                          </a:solidFill>
                          <a:effectLst/>
                          <a:latin typeface="+mn-lt"/>
                        </a:rPr>
                        <a:t>AVERAGE </a:t>
                      </a:r>
                      <a:r>
                        <a:rPr lang="en-US" sz="900" b="1" i="0" u="none" strike="noStrike" dirty="0">
                          <a:solidFill>
                            <a:srgbClr val="000000"/>
                          </a:solidFill>
                          <a:effectLst/>
                          <a:latin typeface="+mn-lt"/>
                        </a:rPr>
                        <a:t>(AMONG THOSE USING</a:t>
                      </a:r>
                      <a:r>
                        <a:rPr lang="en-US" sz="900" b="1" i="0" u="none" strike="noStrike" baseline="0" dirty="0">
                          <a:solidFill>
                            <a:srgbClr val="000000"/>
                          </a:solidFill>
                          <a:effectLst/>
                          <a:latin typeface="+mn-lt"/>
                        </a:rPr>
                        <a:t> SOURCE)</a:t>
                      </a:r>
                      <a:endParaRPr lang="en-US" sz="900" b="1" i="0" u="none" strike="noStrike" dirty="0">
                        <a:solidFill>
                          <a:srgbClr val="000000"/>
                        </a:solidFill>
                        <a:effectLst/>
                        <a:latin typeface="+mn-lt"/>
                      </a:endParaRP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05063364"/>
                  </a:ext>
                </a:extLst>
              </a:tr>
              <a:tr h="182880">
                <a:tc>
                  <a:txBody>
                    <a:bodyPr/>
                    <a:lstStyle/>
                    <a:p>
                      <a:pPr algn="l" fontAlgn="b"/>
                      <a:r>
                        <a:rPr lang="en-US" sz="1000" b="0" i="0" u="none" strike="noStrike" dirty="0">
                          <a:solidFill>
                            <a:srgbClr val="000000"/>
                          </a:solidFill>
                          <a:effectLst/>
                          <a:latin typeface="+mn-lt"/>
                        </a:rPr>
                        <a:t>Internal Georgia Tech fellowship/scholarship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7771359"/>
                  </a:ext>
                </a:extLst>
              </a:tr>
              <a:tr h="182880">
                <a:tc>
                  <a:txBody>
                    <a:bodyPr/>
                    <a:lstStyle/>
                    <a:p>
                      <a:pPr algn="l" fontAlgn="b"/>
                      <a:r>
                        <a:rPr lang="en-US" sz="1000" b="0" i="0" u="none" strike="noStrike" dirty="0">
                          <a:solidFill>
                            <a:srgbClr val="000000"/>
                          </a:solidFill>
                          <a:effectLst/>
                          <a:latin typeface="+mn-lt"/>
                        </a:rPr>
                        <a:t>Fellowship or scholarship NOT from Georgia Tech (from any external source, including U.S.</a:t>
                      </a:r>
                    </a:p>
                    <a:p>
                      <a:pPr algn="l" fontAlgn="b"/>
                      <a:r>
                        <a:rPr lang="en-US" sz="1000" b="0" i="0" u="none" strike="noStrike" dirty="0">
                          <a:solidFill>
                            <a:srgbClr val="000000"/>
                          </a:solidFill>
                          <a:effectLst/>
                          <a:latin typeface="+mn-lt"/>
                        </a:rPr>
                        <a:t>or non-U.S. governments)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$2,992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$3,103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$2,277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84152516"/>
                  </a:ext>
                </a:extLst>
              </a:tr>
              <a:tr h="182880">
                <a:tc>
                  <a:txBody>
                    <a:bodyPr/>
                    <a:lstStyle/>
                    <a:p>
                      <a:pPr algn="l" fontAlgn="b"/>
                      <a:r>
                        <a:rPr lang="en-US" sz="1000" b="0" i="0" u="none" strike="noStrike" dirty="0">
                          <a:solidFill>
                            <a:srgbClr val="000000"/>
                          </a:solidFill>
                          <a:effectLst/>
                          <a:latin typeface="+mn-lt"/>
                        </a:rPr>
                        <a:t>Graduate teaching assistantship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19205032"/>
                  </a:ext>
                </a:extLst>
              </a:tr>
              <a:tr h="182880">
                <a:tc>
                  <a:txBody>
                    <a:bodyPr/>
                    <a:lstStyle/>
                    <a:p>
                      <a:pPr algn="l" fontAlgn="b"/>
                      <a:r>
                        <a:rPr lang="en-US" sz="1000" b="0" i="0" u="none" strike="noStrike" dirty="0">
                          <a:solidFill>
                            <a:srgbClr val="000000"/>
                          </a:solidFill>
                          <a:effectLst/>
                          <a:latin typeface="+mn-lt"/>
                        </a:rPr>
                        <a:t>Graduate research assistantship</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81818062"/>
                  </a:ext>
                </a:extLst>
              </a:tr>
              <a:tr h="182880">
                <a:tc>
                  <a:txBody>
                    <a:bodyPr/>
                    <a:lstStyle/>
                    <a:p>
                      <a:pPr algn="l" fontAlgn="b"/>
                      <a:r>
                        <a:rPr lang="en-US" sz="1000" b="0" i="0" u="none" strike="noStrike" dirty="0">
                          <a:solidFill>
                            <a:srgbClr val="000000"/>
                          </a:solidFill>
                          <a:effectLst/>
                          <a:latin typeface="+mn-lt"/>
                        </a:rPr>
                        <a:t>Grader position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$1,792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997316"/>
                  </a:ext>
                </a:extLst>
              </a:tr>
              <a:tr h="182880">
                <a:tc>
                  <a:txBody>
                    <a:bodyPr/>
                    <a:lstStyle/>
                    <a:p>
                      <a:pPr algn="l" fontAlgn="b"/>
                      <a:r>
                        <a:rPr lang="en-US" sz="1000" b="0" i="0" u="none" strike="noStrike" dirty="0">
                          <a:solidFill>
                            <a:srgbClr val="000000"/>
                          </a:solidFill>
                          <a:effectLst/>
                          <a:latin typeface="+mn-lt"/>
                        </a:rPr>
                        <a:t>Other employment with Georgia Tech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19289825"/>
                  </a:ext>
                </a:extLst>
              </a:tr>
              <a:tr h="182880">
                <a:tc>
                  <a:txBody>
                    <a:bodyPr/>
                    <a:lstStyle/>
                    <a:p>
                      <a:pPr algn="l" fontAlgn="b"/>
                      <a:r>
                        <a:rPr lang="en-US" sz="1000" b="0" i="0" u="none" strike="noStrike" dirty="0">
                          <a:solidFill>
                            <a:srgbClr val="000000"/>
                          </a:solidFill>
                          <a:effectLst/>
                          <a:latin typeface="+mn-lt"/>
                        </a:rPr>
                        <a:t>Non-Georgia Tech employment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$1,102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66831967"/>
                  </a:ext>
                </a:extLst>
              </a:tr>
              <a:tr h="182880">
                <a:tc>
                  <a:txBody>
                    <a:bodyPr/>
                    <a:lstStyle/>
                    <a:p>
                      <a:pPr algn="l" fontAlgn="b"/>
                      <a:endParaRPr lang="en-US" sz="1000" b="0" i="0" u="none" strike="noStrike" dirty="0">
                        <a:solidFill>
                          <a:srgbClr val="000000"/>
                        </a:solidFill>
                        <a:effectLst/>
                        <a:latin typeface="+mn-lt"/>
                      </a:endParaRP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55047828"/>
                  </a:ext>
                </a:extLst>
              </a:tr>
              <a:tr h="182880">
                <a:tc>
                  <a:txBody>
                    <a:bodyPr/>
                    <a:lstStyle/>
                    <a:p>
                      <a:pPr algn="l" fontAlgn="b"/>
                      <a:r>
                        <a:rPr lang="en-US" sz="1000" b="1" i="0" u="none" strike="noStrike" dirty="0">
                          <a:solidFill>
                            <a:srgbClr val="000000"/>
                          </a:solidFill>
                          <a:effectLst/>
                          <a:latin typeface="+mn-lt"/>
                        </a:rPr>
                        <a:t>AVERAGE ALL STUDENTS</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$2,182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$1,903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05677544"/>
                  </a:ext>
                </a:extLst>
              </a:tr>
            </a:tbl>
          </a:graphicData>
        </a:graphic>
      </p:graphicFrame>
    </p:spTree>
    <p:extLst>
      <p:ext uri="{BB962C8B-B14F-4D97-AF65-F5344CB8AC3E}">
        <p14:creationId xmlns:p14="http://schemas.microsoft.com/office/powerpoint/2010/main" val="49563272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Financial Support for Graduate Students – Ph.D</a:t>
            </a:r>
          </a:p>
        </p:txBody>
      </p:sp>
      <p:sp>
        <p:nvSpPr>
          <p:cNvPr id="6" name="Text Box 7"/>
          <p:cNvSpPr txBox="1">
            <a:spLocks noChangeArrowheads="1"/>
          </p:cNvSpPr>
          <p:nvPr/>
        </p:nvSpPr>
        <p:spPr bwMode="auto">
          <a:xfrm>
            <a:off x="19050" y="6375361"/>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What is your estimated monthly income from each of the following sources (after taxes, but before any payroll deductions such as fees, etc.) NOTE: INCIDENCE FIGURES MAY BE</a:t>
            </a:r>
            <a:br>
              <a:rPr lang="en-US" sz="800" dirty="0"/>
            </a:br>
            <a:r>
              <a:rPr lang="en-US" sz="800" dirty="0"/>
              <a:t>	A LITTLE DIFFERENT THAN THAT FROM AN EARLIER QUESTION WHERE STUDENTS WERE ASKED ABOUT ALL SOURCES, INCLUDING PERSONAL FUNDS OR LOANS.</a:t>
            </a:r>
          </a:p>
        </p:txBody>
      </p:sp>
      <p:graphicFrame>
        <p:nvGraphicFramePr>
          <p:cNvPr id="5" name="Table 4">
            <a:extLst>
              <a:ext uri="{FF2B5EF4-FFF2-40B4-BE49-F238E27FC236}">
                <a16:creationId xmlns:a16="http://schemas.microsoft.com/office/drawing/2014/main" id="{45B8B00E-82ED-C94F-93BE-20B283610974}"/>
              </a:ext>
            </a:extLst>
          </p:cNvPr>
          <p:cNvGraphicFramePr>
            <a:graphicFrameLocks noGrp="1"/>
          </p:cNvGraphicFramePr>
          <p:nvPr>
            <p:extLst>
              <p:ext uri="{D42A27DB-BD31-4B8C-83A1-F6EECF244321}">
                <p14:modId xmlns:p14="http://schemas.microsoft.com/office/powerpoint/2010/main" val="3150915399"/>
              </p:ext>
            </p:extLst>
          </p:nvPr>
        </p:nvGraphicFramePr>
        <p:xfrm>
          <a:off x="118532" y="1397000"/>
          <a:ext cx="8915418" cy="4791456"/>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algn="l"/>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1" i="0" u="none" strike="noStrike" dirty="0">
                          <a:solidFill>
                            <a:srgbClr val="000000"/>
                          </a:solidFill>
                          <a:effectLst/>
                          <a:latin typeface="+mn-lt"/>
                        </a:rPr>
                        <a:t>INCIDENCE</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Internal Georgia Tech fellowship/scholarship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Fellowship or scholarship NOT from Georgia Tech (from any external source, including U.S. or non-U.S. governments)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Graduate teaching assistantship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Graduate research assistantship</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Grader position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Other employment with Georgia Tech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Non-Georgia Tech employment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endParaRPr lang="en-US" sz="1000" b="0" i="0" u="none" strike="noStrike" dirty="0">
                        <a:solidFill>
                          <a:srgbClr val="000000"/>
                        </a:solidFill>
                        <a:effectLst/>
                        <a:latin typeface="+mn-lt"/>
                      </a:endParaRP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93697607"/>
                  </a:ext>
                </a:extLst>
              </a:tr>
              <a:tr h="0">
                <a:tc>
                  <a:txBody>
                    <a:bodyPr/>
                    <a:lstStyle/>
                    <a:p>
                      <a:pPr algn="l" fontAlgn="b"/>
                      <a:r>
                        <a:rPr lang="en-US" sz="1000" b="1" i="0" u="none" strike="noStrike" dirty="0">
                          <a:solidFill>
                            <a:srgbClr val="000000"/>
                          </a:solidFill>
                          <a:effectLst/>
                          <a:latin typeface="+mn-lt"/>
                        </a:rPr>
                        <a:t>AVERAGE </a:t>
                      </a:r>
                      <a:r>
                        <a:rPr lang="en-US" sz="900" b="1" i="0" u="none" strike="noStrike" dirty="0">
                          <a:solidFill>
                            <a:srgbClr val="000000"/>
                          </a:solidFill>
                          <a:effectLst/>
                          <a:latin typeface="+mn-lt"/>
                        </a:rPr>
                        <a:t>(AMONG THOSE USING</a:t>
                      </a:r>
                      <a:r>
                        <a:rPr lang="en-US" sz="900" b="1" i="0" u="none" strike="noStrike" baseline="0" dirty="0">
                          <a:solidFill>
                            <a:srgbClr val="000000"/>
                          </a:solidFill>
                          <a:effectLst/>
                          <a:latin typeface="+mn-lt"/>
                        </a:rPr>
                        <a:t> SOURCE)</a:t>
                      </a:r>
                      <a:endParaRPr lang="en-US" sz="900" b="1" i="0" u="none" strike="noStrike" dirty="0">
                        <a:solidFill>
                          <a:srgbClr val="000000"/>
                        </a:solidFill>
                        <a:effectLst/>
                        <a:latin typeface="+mn-lt"/>
                      </a:endParaRP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34213190"/>
                  </a:ext>
                </a:extLst>
              </a:tr>
              <a:tr h="0">
                <a:tc>
                  <a:txBody>
                    <a:bodyPr/>
                    <a:lstStyle/>
                    <a:p>
                      <a:pPr algn="l" fontAlgn="b"/>
                      <a:r>
                        <a:rPr lang="en-US" sz="1000" b="0" i="0" u="none" strike="noStrike" dirty="0">
                          <a:solidFill>
                            <a:srgbClr val="000000"/>
                          </a:solidFill>
                          <a:effectLst/>
                          <a:latin typeface="+mn-lt"/>
                        </a:rPr>
                        <a:t>Internal Georgia Tech fellowship/scholarship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$2,188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$1,694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58554649"/>
                  </a:ext>
                </a:extLst>
              </a:tr>
              <a:tr h="0">
                <a:tc>
                  <a:txBody>
                    <a:bodyPr/>
                    <a:lstStyle/>
                    <a:p>
                      <a:pPr algn="l" fontAlgn="b"/>
                      <a:r>
                        <a:rPr lang="en-US" sz="1000" b="0" i="0" u="none" strike="noStrike" dirty="0">
                          <a:solidFill>
                            <a:srgbClr val="000000"/>
                          </a:solidFill>
                          <a:effectLst/>
                          <a:latin typeface="+mn-lt"/>
                        </a:rPr>
                        <a:t>Fellowship or scholarship NOT from Georgia Tech (from any external source, including U.S. or non-U.S. governments)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$1,708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4903147"/>
                  </a:ext>
                </a:extLst>
              </a:tr>
              <a:tr h="0">
                <a:tc>
                  <a:txBody>
                    <a:bodyPr/>
                    <a:lstStyle/>
                    <a:p>
                      <a:pPr algn="l" fontAlgn="b"/>
                      <a:r>
                        <a:rPr lang="en-US" sz="1000" b="0" i="0" u="none" strike="noStrike" dirty="0">
                          <a:solidFill>
                            <a:srgbClr val="000000"/>
                          </a:solidFill>
                          <a:effectLst/>
                          <a:latin typeface="+mn-lt"/>
                        </a:rPr>
                        <a:t>Graduate teaching assistantship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$1,691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$1,607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$1,804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8174074"/>
                  </a:ext>
                </a:extLst>
              </a:tr>
              <a:tr h="0">
                <a:tc>
                  <a:txBody>
                    <a:bodyPr/>
                    <a:lstStyle/>
                    <a:p>
                      <a:pPr algn="l" fontAlgn="b"/>
                      <a:r>
                        <a:rPr lang="en-US" sz="1000" b="0" i="0" u="none" strike="noStrike" dirty="0">
                          <a:solidFill>
                            <a:srgbClr val="000000"/>
                          </a:solidFill>
                          <a:effectLst/>
                          <a:latin typeface="+mn-lt"/>
                        </a:rPr>
                        <a:t>Graduate research assistantship</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10446571"/>
                  </a:ext>
                </a:extLst>
              </a:tr>
              <a:tr h="0">
                <a:tc>
                  <a:txBody>
                    <a:bodyPr/>
                    <a:lstStyle/>
                    <a:p>
                      <a:pPr algn="l" fontAlgn="b"/>
                      <a:r>
                        <a:rPr lang="en-US" sz="1000" b="0" i="0" u="none" strike="noStrike" dirty="0">
                          <a:solidFill>
                            <a:srgbClr val="000000"/>
                          </a:solidFill>
                          <a:effectLst/>
                          <a:latin typeface="+mn-lt"/>
                        </a:rPr>
                        <a:t>Grader position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$1,794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69056647"/>
                  </a:ext>
                </a:extLst>
              </a:tr>
              <a:tr h="0">
                <a:tc>
                  <a:txBody>
                    <a:bodyPr/>
                    <a:lstStyle/>
                    <a:p>
                      <a:pPr algn="l" fontAlgn="b"/>
                      <a:r>
                        <a:rPr lang="en-US" sz="1000" b="0" i="0" u="none" strike="noStrike" dirty="0">
                          <a:solidFill>
                            <a:srgbClr val="000000"/>
                          </a:solidFill>
                          <a:effectLst/>
                          <a:latin typeface="+mn-lt"/>
                        </a:rPr>
                        <a:t>Other employment with Georgia Tech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$1,268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75061429"/>
                  </a:ext>
                </a:extLst>
              </a:tr>
              <a:tr h="0">
                <a:tc>
                  <a:txBody>
                    <a:bodyPr/>
                    <a:lstStyle/>
                    <a:p>
                      <a:pPr algn="l" fontAlgn="b"/>
                      <a:r>
                        <a:rPr lang="en-US" sz="1000" b="0" i="0" u="none" strike="noStrike" dirty="0">
                          <a:solidFill>
                            <a:srgbClr val="000000"/>
                          </a:solidFill>
                          <a:effectLst/>
                          <a:latin typeface="+mn-lt"/>
                        </a:rPr>
                        <a:t>Non-Georgia Tech employment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3042255"/>
                  </a:ext>
                </a:extLst>
              </a:tr>
              <a:tr h="0">
                <a:tc>
                  <a:txBody>
                    <a:bodyPr/>
                    <a:lstStyle/>
                    <a:p>
                      <a:pPr algn="l" fontAlgn="b"/>
                      <a:endParaRPr lang="en-US" sz="1000" b="0" i="0" u="none" strike="noStrike" dirty="0">
                        <a:solidFill>
                          <a:srgbClr val="000000"/>
                        </a:solidFill>
                        <a:effectLst/>
                        <a:latin typeface="+mn-lt"/>
                      </a:endParaRP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1000" b="0" i="0" u="none" strike="noStrike" dirty="0">
                        <a:solidFill>
                          <a:srgbClr val="000000"/>
                        </a:solidFill>
                        <a:effectLst/>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2671123"/>
                  </a:ext>
                </a:extLst>
              </a:tr>
              <a:tr h="0">
                <a:tc>
                  <a:txBody>
                    <a:bodyPr/>
                    <a:lstStyle/>
                    <a:p>
                      <a:pPr algn="l" fontAlgn="b"/>
                      <a:r>
                        <a:rPr lang="en-US" sz="1000" b="1" i="0" u="none" strike="noStrike" dirty="0">
                          <a:solidFill>
                            <a:srgbClr val="000000"/>
                          </a:solidFill>
                          <a:effectLst/>
                          <a:latin typeface="+mn-lt"/>
                        </a:rPr>
                        <a:t>AVERAGE ALL STUDENTS</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$1,708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9649398"/>
                  </a:ext>
                </a:extLst>
              </a:tr>
            </a:tbl>
          </a:graphicData>
        </a:graphic>
      </p:graphicFrame>
    </p:spTree>
    <p:extLst>
      <p:ext uri="{BB962C8B-B14F-4D97-AF65-F5344CB8AC3E}">
        <p14:creationId xmlns:p14="http://schemas.microsoft.com/office/powerpoint/2010/main" val="295705743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VALUE OF SERVICES FROM MANDATORY FEES</a:t>
            </a:r>
          </a:p>
        </p:txBody>
      </p:sp>
    </p:spTree>
    <p:extLst>
      <p:ext uri="{BB962C8B-B14F-4D97-AF65-F5344CB8AC3E}">
        <p14:creationId xmlns:p14="http://schemas.microsoft.com/office/powerpoint/2010/main" val="272395893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Value of Services from Mandatory Fees – All Students</a:t>
            </a:r>
          </a:p>
        </p:txBody>
      </p:sp>
      <p:graphicFrame>
        <p:nvGraphicFramePr>
          <p:cNvPr id="7" name="Chart 6" descr="Chart on value of services from mandatory fees for all students."/>
          <p:cNvGraphicFramePr/>
          <p:nvPr>
            <p:extLst>
              <p:ext uri="{D42A27DB-BD31-4B8C-83A1-F6EECF244321}">
                <p14:modId xmlns:p14="http://schemas.microsoft.com/office/powerpoint/2010/main" val="842259314"/>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7"/>
          <p:cNvSpPr txBox="1">
            <a:spLocks noChangeArrowheads="1"/>
          </p:cNvSpPr>
          <p:nvPr/>
        </p:nvSpPr>
        <p:spPr bwMode="auto">
          <a:xfrm>
            <a:off x="19050" y="6239928"/>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As part of your graduate education, Georgia Tech provides certain services based in part, or in whole, on the mandatory student fees listed below. Considering that these are</a:t>
            </a:r>
            <a:br>
              <a:rPr lang="en-US" sz="800" dirty="0"/>
            </a:br>
            <a:r>
              <a:rPr lang="en-US" sz="800" dirty="0"/>
              <a:t>	mandatory fees, for each group of services specified, how would you rate its value for the price paid in these student fees? (Amounts listed are the ANNUAL fees paid by a student</a:t>
            </a:r>
            <a:br>
              <a:rPr lang="en-US" sz="800" dirty="0"/>
            </a:br>
            <a:r>
              <a:rPr lang="en-US" sz="800" dirty="0"/>
              <a:t>	taking greater than 4 credits per semester). 1=Poor Value, 10=Excellent Value</a:t>
            </a:r>
          </a:p>
        </p:txBody>
      </p:sp>
    </p:spTree>
    <p:extLst>
      <p:ext uri="{BB962C8B-B14F-4D97-AF65-F5344CB8AC3E}">
        <p14:creationId xmlns:p14="http://schemas.microsoft.com/office/powerpoint/2010/main" val="2600080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Key Metrics Cont.</a:t>
            </a:r>
          </a:p>
        </p:txBody>
      </p:sp>
      <p:sp>
        <p:nvSpPr>
          <p:cNvPr id="14341" name="Text Box 7"/>
          <p:cNvSpPr txBox="1">
            <a:spLocks noChangeArrowheads="1"/>
          </p:cNvSpPr>
          <p:nvPr/>
        </p:nvSpPr>
        <p:spPr bwMode="auto">
          <a:xfrm>
            <a:off x="19050" y="5384761"/>
            <a:ext cx="8645525"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the quality of your overall graduate student experience at Georgia Tech, considering both academic and non-academic aspects. 1=Poor, 10=Excellent</a:t>
            </a:r>
            <a:br>
              <a:rPr lang="en-US" sz="800" dirty="0"/>
            </a:br>
            <a:r>
              <a:rPr lang="en-US" sz="800" dirty="0"/>
              <a:t>Q.	Please rate the quality of your graduate student experience within your program of study, considering both academic and non-academic aspects. 1=Poor, 10=Excellent </a:t>
            </a:r>
            <a:br>
              <a:rPr lang="en-US" sz="800" dirty="0"/>
            </a:br>
            <a:r>
              <a:rPr lang="en-US" sz="800" dirty="0"/>
              <a:t>Q.	How likely are you to recommend Georgia Tech to a qualified prospective graduate student as a place to attend graduate school? 1=Extremely Unlikely, 10=Extremely Likely  </a:t>
            </a:r>
            <a:br>
              <a:rPr lang="en-US" sz="800" dirty="0"/>
            </a:br>
            <a:r>
              <a:rPr lang="en-US" sz="800" dirty="0"/>
              <a:t>Q.	How likely are you to recommend your program of study at Georgia Tech to a qualified prospective graduate student? 1=Extremely Unlikely, 10=Extremely Likely.</a:t>
            </a:r>
            <a:br>
              <a:rPr lang="en-US" sz="800" dirty="0"/>
            </a:br>
            <a:r>
              <a:rPr lang="en-US" sz="800" dirty="0"/>
              <a:t>Q.	Prior to this survey, how easy has it been for you to offer your own opinions and feedback to Georgia Tech about issues that affect you as a student?</a:t>
            </a:r>
            <a:br>
              <a:rPr lang="en-US" sz="800" dirty="0"/>
            </a:br>
            <a:r>
              <a:rPr lang="en-US" sz="800" dirty="0"/>
              <a:t>	1=Extremely Difficult, 10=Extremely Easy</a:t>
            </a:r>
            <a:br>
              <a:rPr lang="en-US" sz="800" dirty="0"/>
            </a:br>
            <a:r>
              <a:rPr lang="en-US" sz="800" dirty="0"/>
              <a:t>Q.	How responsive has Georgia Tech been to input or feedback that you have offered? 1=Not Responsive At All, 10=Extremely Responsive</a:t>
            </a:r>
            <a:br>
              <a:rPr lang="en-US" sz="800" dirty="0"/>
            </a:br>
            <a:r>
              <a:rPr lang="en-US" sz="800" dirty="0"/>
              <a:t>Q.	Prior to this survey, how easy has it been for you to offer your own opinions and feedback to your program of study about issues that affect you as a student?</a:t>
            </a:r>
            <a:br>
              <a:rPr lang="en-US" sz="800" dirty="0"/>
            </a:br>
            <a:r>
              <a:rPr lang="en-US" sz="800" dirty="0"/>
              <a:t>	1=Extremely Difficult, 10=Extremely Easy</a:t>
            </a:r>
            <a:br>
              <a:rPr lang="en-US" sz="800" dirty="0"/>
            </a:br>
            <a:r>
              <a:rPr lang="en-US" sz="800" dirty="0"/>
              <a:t>Q.	How responsive has your program been to input or feedback that you have offered? 1=Not Responsive At All, 10=Extremely Responsive</a:t>
            </a:r>
          </a:p>
        </p:txBody>
      </p:sp>
      <p:graphicFrame>
        <p:nvGraphicFramePr>
          <p:cNvPr id="3" name="Table 2"/>
          <p:cNvGraphicFramePr>
            <a:graphicFrameLocks noGrp="1"/>
          </p:cNvGraphicFramePr>
          <p:nvPr>
            <p:extLst>
              <p:ext uri="{D42A27DB-BD31-4B8C-83A1-F6EECF244321}">
                <p14:modId xmlns:p14="http://schemas.microsoft.com/office/powerpoint/2010/main" val="48535898"/>
              </p:ext>
            </p:extLst>
          </p:nvPr>
        </p:nvGraphicFramePr>
        <p:xfrm>
          <a:off x="1147232" y="1397000"/>
          <a:ext cx="7376197" cy="3545840"/>
        </p:xfrm>
        <a:graphic>
          <a:graphicData uri="http://schemas.openxmlformats.org/drawingml/2006/table">
            <a:tbl>
              <a:tblPr firstRow="1" bandRow="1">
                <a:tableStyleId>{B301B821-A1FF-4177-AEE7-76D212191A09}</a:tableStyleId>
              </a:tblPr>
              <a:tblGrid>
                <a:gridCol w="3840480">
                  <a:extLst>
                    <a:ext uri="{9D8B030D-6E8A-4147-A177-3AD203B41FA5}">
                      <a16:colId xmlns:a16="http://schemas.microsoft.com/office/drawing/2014/main" val="20000"/>
                    </a:ext>
                  </a:extLst>
                </a:gridCol>
                <a:gridCol w="490216">
                  <a:extLst>
                    <a:ext uri="{9D8B030D-6E8A-4147-A177-3AD203B41FA5}">
                      <a16:colId xmlns:a16="http://schemas.microsoft.com/office/drawing/2014/main" val="20001"/>
                    </a:ext>
                  </a:extLst>
                </a:gridCol>
                <a:gridCol w="1097280">
                  <a:extLst>
                    <a:ext uri="{9D8B030D-6E8A-4147-A177-3AD203B41FA5}">
                      <a16:colId xmlns:a16="http://schemas.microsoft.com/office/drawing/2014/main" val="20002"/>
                    </a:ext>
                  </a:extLst>
                </a:gridCol>
                <a:gridCol w="1097280">
                  <a:extLst>
                    <a:ext uri="{9D8B030D-6E8A-4147-A177-3AD203B41FA5}">
                      <a16:colId xmlns:a16="http://schemas.microsoft.com/office/drawing/2014/main" val="3306511610"/>
                    </a:ext>
                  </a:extLst>
                </a:gridCol>
                <a:gridCol w="850941">
                  <a:extLst>
                    <a:ext uri="{9D8B030D-6E8A-4147-A177-3AD203B41FA5}">
                      <a16:colId xmlns:a16="http://schemas.microsoft.com/office/drawing/2014/main" val="20003"/>
                    </a:ext>
                  </a:extLst>
                </a:gridCol>
              </a:tblGrid>
              <a:tr h="0">
                <a:tc>
                  <a:txBody>
                    <a:bodyPr/>
                    <a:lstStyle/>
                    <a:p>
                      <a:pPr algn="l"/>
                      <a:r>
                        <a:rPr lang="en-US" sz="800" dirty="0">
                          <a:solidFill>
                            <a:schemeClr val="tx1"/>
                          </a:solidFill>
                        </a:rPr>
                        <a:t>% 8-10</a:t>
                      </a:r>
                      <a:r>
                        <a:rPr lang="en-US" sz="800" baseline="0" dirty="0">
                          <a:solidFill>
                            <a:schemeClr val="tx1"/>
                          </a:solidFill>
                        </a:rPr>
                        <a:t> Rating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br>
                        <a:rPr lang="en-US" sz="800" baseline="0" dirty="0">
                          <a:solidFill>
                            <a:schemeClr val="tx1"/>
                          </a:solidFill>
                        </a:rPr>
                      </a:br>
                      <a:r>
                        <a:rPr lang="en-US" sz="800" baseline="0" dirty="0">
                          <a:solidFill>
                            <a:schemeClr val="tx1"/>
                          </a:solidFill>
                        </a:rPr>
                        <a:t>Master’s 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Total</a:t>
                      </a:r>
                      <a:br>
                        <a:rPr lang="en-US" sz="800" baseline="0" dirty="0">
                          <a:solidFill>
                            <a:schemeClr val="tx1"/>
                          </a:solidFill>
                        </a:rPr>
                      </a:br>
                      <a:r>
                        <a:rPr lang="en-US" sz="800" baseline="0" dirty="0">
                          <a:solidFill>
                            <a:schemeClr val="tx1"/>
                          </a:solidFill>
                        </a:rPr>
                        <a:t>Master’s Online</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fontAlgn="b"/>
                      <a:r>
                        <a:rPr lang="en-US" sz="1000" b="0" i="0" u="none" strike="noStrike" dirty="0">
                          <a:solidFill>
                            <a:srgbClr val="000000"/>
                          </a:solidFill>
                          <a:effectLst/>
                          <a:latin typeface="+mn-lt"/>
                        </a:rPr>
                        <a:t>Quality of overall graduate student experience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fontAlgn="b"/>
                      <a:r>
                        <a:rPr lang="en-US" sz="1000" u="none" strike="noStrike" dirty="0">
                          <a:solidFill>
                            <a:srgbClr val="000000"/>
                          </a:solidFill>
                          <a:effectLst/>
                          <a:latin typeface="+mn-lt"/>
                        </a:rPr>
                        <a:t>Quality of graduate student experience within program of study</a:t>
                      </a:r>
                      <a:endParaRPr lang="en-US" sz="1000" b="0" i="0" u="none" strike="noStrike" dirty="0">
                        <a:solidFill>
                          <a:srgbClr val="000000"/>
                        </a:solidFill>
                        <a:effectLst/>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fontAlgn="b"/>
                      <a:r>
                        <a:rPr lang="en-US" sz="1000" b="0" i="0" u="none" strike="noStrike" dirty="0">
                          <a:solidFill>
                            <a:srgbClr val="000000"/>
                          </a:solidFill>
                          <a:effectLst/>
                          <a:latin typeface="+mn-lt"/>
                        </a:rPr>
                        <a:t>Ease of offering opinions/feedback to GT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fontAlgn="b"/>
                      <a:r>
                        <a:rPr lang="en-US" sz="1000" b="0" i="0" u="none" strike="noStrike" dirty="0">
                          <a:solidFill>
                            <a:srgbClr val="000000"/>
                          </a:solidFill>
                          <a:effectLst/>
                          <a:latin typeface="+mn-lt"/>
                        </a:rPr>
                        <a:t>Responsiveness from GT to input/feedback</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l" fontAlgn="b"/>
                      <a:r>
                        <a:rPr lang="en-US" sz="1000" b="0" i="0" u="none" strike="noStrike" dirty="0">
                          <a:solidFill>
                            <a:srgbClr val="000000"/>
                          </a:solidFill>
                          <a:effectLst/>
                          <a:latin typeface="+mn-lt"/>
                        </a:rPr>
                        <a:t>Ease of offering opinions/feedback to program of study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l" fontAlgn="b"/>
                      <a:r>
                        <a:rPr lang="en-US" sz="1000" b="0" i="0" u="none" strike="noStrike" dirty="0">
                          <a:solidFill>
                            <a:srgbClr val="000000"/>
                          </a:solidFill>
                          <a:effectLst/>
                          <a:latin typeface="+mn-lt"/>
                        </a:rPr>
                        <a:t>Responsiveness from program of study to input/feedback</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l" fontAlgn="b"/>
                      <a:r>
                        <a:rPr lang="en-US" sz="1000" b="0" i="0" u="none" strike="noStrike" dirty="0">
                          <a:solidFill>
                            <a:srgbClr val="000000"/>
                          </a:solidFill>
                          <a:effectLst/>
                          <a:latin typeface="+mn-lt"/>
                        </a:rPr>
                        <a:t>Likely to recommend GT to attend graduate school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840">
                <a:tc>
                  <a:txBody>
                    <a:bodyPr/>
                    <a:lstStyle/>
                    <a:p>
                      <a:pPr algn="l" fontAlgn="b"/>
                      <a:r>
                        <a:rPr lang="en-US" sz="1000" b="0" i="0" u="none" strike="noStrike" dirty="0">
                          <a:solidFill>
                            <a:srgbClr val="000000"/>
                          </a:solidFill>
                          <a:effectLst/>
                          <a:latin typeface="+mn-lt"/>
                        </a:rPr>
                        <a:t>Likely to recommend program of study at GT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01385757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Value of Services from Mandatory Fees </a:t>
            </a:r>
          </a:p>
        </p:txBody>
      </p:sp>
      <p:sp>
        <p:nvSpPr>
          <p:cNvPr id="6" name="Text Box 7"/>
          <p:cNvSpPr txBox="1">
            <a:spLocks noChangeArrowheads="1"/>
          </p:cNvSpPr>
          <p:nvPr/>
        </p:nvSpPr>
        <p:spPr bwMode="auto">
          <a:xfrm>
            <a:off x="19050" y="6239928"/>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As part of your graduate education, Georgia Tech provides certain services based in part, or in whole, on the mandatory student fees listed below. Considering that these are</a:t>
            </a:r>
            <a:br>
              <a:rPr lang="en-US" sz="800" dirty="0"/>
            </a:br>
            <a:r>
              <a:rPr lang="en-US" sz="800" dirty="0"/>
              <a:t>	mandatory fees, for each group of services specified, how would you rate its value for the price paid in these student fees? (Amounts listed are the ANNUAL fees paid by a student</a:t>
            </a:r>
            <a:br>
              <a:rPr lang="en-US" sz="800" dirty="0"/>
            </a:br>
            <a:r>
              <a:rPr lang="en-US" sz="800" dirty="0"/>
              <a:t>	taking greater than 4 credits per semester). 1=Poor Value, 10=Excellent Value</a:t>
            </a:r>
          </a:p>
        </p:txBody>
      </p:sp>
      <p:graphicFrame>
        <p:nvGraphicFramePr>
          <p:cNvPr id="5" name="Table 4">
            <a:extLst>
              <a:ext uri="{FF2B5EF4-FFF2-40B4-BE49-F238E27FC236}">
                <a16:creationId xmlns:a16="http://schemas.microsoft.com/office/drawing/2014/main" id="{3369717B-CC45-9D43-B125-EDB10BD499F8}"/>
              </a:ext>
            </a:extLst>
          </p:cNvPr>
          <p:cNvGraphicFramePr>
            <a:graphicFrameLocks noGrp="1"/>
          </p:cNvGraphicFramePr>
          <p:nvPr>
            <p:extLst>
              <p:ext uri="{D42A27DB-BD31-4B8C-83A1-F6EECF244321}">
                <p14:modId xmlns:p14="http://schemas.microsoft.com/office/powerpoint/2010/main" val="1280854240"/>
              </p:ext>
            </p:extLst>
          </p:nvPr>
        </p:nvGraphicFramePr>
        <p:xfrm>
          <a:off x="241299" y="1397000"/>
          <a:ext cx="8686800" cy="4663440"/>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algn="l" fontAlgn="b"/>
                      <a:r>
                        <a:rPr lang="en-US" sz="1000" b="0" i="0" u="none" strike="noStrike" dirty="0">
                          <a:solidFill>
                            <a:srgbClr val="000000"/>
                          </a:solidFill>
                          <a:effectLst/>
                          <a:latin typeface="+mn-lt"/>
                        </a:rPr>
                        <a:t>Student Health Fee (Funds unlimited visits at the Stamps Health Center for outpatient medical treatment) - $448 annually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57200">
                <a:tc>
                  <a:txBody>
                    <a:bodyPr/>
                    <a:lstStyle/>
                    <a:p>
                      <a:pPr algn="l" fontAlgn="b"/>
                      <a:r>
                        <a:rPr lang="en-US" sz="1000" b="0" i="0" u="none" strike="noStrike" dirty="0">
                          <a:solidFill>
                            <a:srgbClr val="000000"/>
                          </a:solidFill>
                          <a:effectLst/>
                          <a:latin typeface="+mn-lt"/>
                        </a:rPr>
                        <a:t>CRC Operations Fee (Funds operations of the Campus Recreation Center) - $128 annually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57200">
                <a:tc>
                  <a:txBody>
                    <a:bodyPr/>
                    <a:lstStyle/>
                    <a:p>
                      <a:pPr algn="l" fontAlgn="b"/>
                      <a:r>
                        <a:rPr lang="en-US" sz="1000" b="0" i="0" u="none" strike="noStrike" dirty="0">
                          <a:solidFill>
                            <a:srgbClr val="000000"/>
                          </a:solidFill>
                          <a:effectLst/>
                          <a:latin typeface="+mn-lt"/>
                        </a:rPr>
                        <a:t>Technology Fee (Funds refurbishment of existing technology-based equipment and innovative projects for the use of technology in education) - $321 annually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57200">
                <a:tc>
                  <a:txBody>
                    <a:bodyPr/>
                    <a:lstStyle/>
                    <a:p>
                      <a:pPr algn="l" fontAlgn="b"/>
                      <a:r>
                        <a:rPr lang="en-US" sz="1000" b="0" i="0" u="none" strike="noStrike" dirty="0">
                          <a:solidFill>
                            <a:srgbClr val="000000"/>
                          </a:solidFill>
                          <a:effectLst/>
                          <a:latin typeface="+mn-lt"/>
                        </a:rPr>
                        <a:t>Student Center Operations Fee (Funds operations of the Student Center) - $80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57200">
                <a:tc>
                  <a:txBody>
                    <a:bodyPr/>
                    <a:lstStyle/>
                    <a:p>
                      <a:pPr algn="l" fontAlgn="b"/>
                      <a:r>
                        <a:rPr lang="en-US" sz="1000" b="0" i="0" u="none" strike="noStrike" dirty="0">
                          <a:solidFill>
                            <a:srgbClr val="000000"/>
                          </a:solidFill>
                          <a:effectLst/>
                          <a:latin typeface="+mn-lt"/>
                        </a:rPr>
                        <a:t>Recreation Facility Fee (Funds debt service payments on the Campus Recreation Center building) - $144 annually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57200">
                <a:tc>
                  <a:txBody>
                    <a:bodyPr/>
                    <a:lstStyle/>
                    <a:p>
                      <a:pPr algn="l" fontAlgn="b"/>
                      <a:r>
                        <a:rPr lang="en-US" sz="1000" b="0" i="0" u="none" strike="noStrike" dirty="0">
                          <a:solidFill>
                            <a:srgbClr val="000000"/>
                          </a:solidFill>
                          <a:effectLst/>
                          <a:latin typeface="+mn-lt"/>
                        </a:rPr>
                        <a:t>Transportation Fee (Funds operations of the Tech Trolley, Stinger, and Stingerette services) - $227 annually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57200">
                <a:tc>
                  <a:txBody>
                    <a:bodyPr/>
                    <a:lstStyle/>
                    <a:p>
                      <a:pPr algn="l" fontAlgn="b"/>
                      <a:r>
                        <a:rPr lang="en-US" sz="1000" b="0" i="0" u="none" strike="noStrike" dirty="0">
                          <a:solidFill>
                            <a:srgbClr val="000000"/>
                          </a:solidFill>
                          <a:effectLst/>
                          <a:latin typeface="+mn-lt"/>
                        </a:rPr>
                        <a:t>Student Activity Fee (Funds student organizations) - $100 annually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56802629"/>
                  </a:ext>
                </a:extLst>
              </a:tr>
              <a:tr h="457200">
                <a:tc>
                  <a:txBody>
                    <a:bodyPr/>
                    <a:lstStyle/>
                    <a:p>
                      <a:pPr algn="l" fontAlgn="b"/>
                      <a:r>
                        <a:rPr lang="en-US" sz="1000" b="0" i="0" u="none" strike="noStrike" dirty="0">
                          <a:solidFill>
                            <a:srgbClr val="000000"/>
                          </a:solidFill>
                          <a:effectLst/>
                          <a:latin typeface="+mn-lt"/>
                        </a:rPr>
                        <a:t>Special Institutional Fee (Funds a portion of Georgia Tech academic operations) - $1,032 annually for on campus students / $582 annually for online students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1777512"/>
                  </a:ext>
                </a:extLst>
              </a:tr>
              <a:tr h="457200">
                <a:tc>
                  <a:txBody>
                    <a:bodyPr/>
                    <a:lstStyle/>
                    <a:p>
                      <a:pPr algn="l" fontAlgn="b"/>
                      <a:r>
                        <a:rPr lang="en-US" sz="1000" b="0" i="0" u="none" strike="noStrike" dirty="0">
                          <a:solidFill>
                            <a:srgbClr val="000000"/>
                          </a:solidFill>
                          <a:effectLst/>
                          <a:latin typeface="+mn-lt"/>
                        </a:rPr>
                        <a:t>Athletic Fee (Funds a portion of the Georgia Tech Athletic Association budget) - $296 annually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64243234"/>
                  </a:ext>
                </a:extLst>
              </a:tr>
            </a:tbl>
          </a:graphicData>
        </a:graphic>
      </p:graphicFrame>
    </p:spTree>
    <p:extLst>
      <p:ext uri="{BB962C8B-B14F-4D97-AF65-F5344CB8AC3E}">
        <p14:creationId xmlns:p14="http://schemas.microsoft.com/office/powerpoint/2010/main" val="61045050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Value of Services from Mandatory Fees – Master’s </a:t>
            </a:r>
          </a:p>
        </p:txBody>
      </p:sp>
      <p:sp>
        <p:nvSpPr>
          <p:cNvPr id="6" name="Text Box 7"/>
          <p:cNvSpPr txBox="1">
            <a:spLocks noChangeArrowheads="1"/>
          </p:cNvSpPr>
          <p:nvPr/>
        </p:nvSpPr>
        <p:spPr bwMode="auto">
          <a:xfrm>
            <a:off x="19050" y="6239928"/>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As part of your graduate education, Georgia Tech provides certain services based in part, or in whole, on the mandatory student fees listed below. Considering that these are</a:t>
            </a:r>
            <a:br>
              <a:rPr lang="en-US" sz="800" dirty="0"/>
            </a:br>
            <a:r>
              <a:rPr lang="en-US" sz="800" dirty="0"/>
              <a:t>	mandatory fees, for each group of services specified, how would you rate its value for the price paid in these student fees? (Amounts listed are the ANNUAL fees paid by a student</a:t>
            </a:r>
            <a:br>
              <a:rPr lang="en-US" sz="800" dirty="0"/>
            </a:br>
            <a:r>
              <a:rPr lang="en-US" sz="800" dirty="0"/>
              <a:t>	taking greater than 4 credits per semester). 1=Poor Value, 10=Excellent Value</a:t>
            </a:r>
          </a:p>
        </p:txBody>
      </p:sp>
      <p:graphicFrame>
        <p:nvGraphicFramePr>
          <p:cNvPr id="7" name="Table 6">
            <a:extLst>
              <a:ext uri="{FF2B5EF4-FFF2-40B4-BE49-F238E27FC236}">
                <a16:creationId xmlns:a16="http://schemas.microsoft.com/office/drawing/2014/main" id="{A52286B7-C338-3948-873B-7E1C933BC265}"/>
              </a:ext>
            </a:extLst>
          </p:cNvPr>
          <p:cNvGraphicFramePr>
            <a:graphicFrameLocks noGrp="1"/>
          </p:cNvGraphicFramePr>
          <p:nvPr>
            <p:extLst>
              <p:ext uri="{D42A27DB-BD31-4B8C-83A1-F6EECF244321}">
                <p14:modId xmlns:p14="http://schemas.microsoft.com/office/powerpoint/2010/main" val="2879155365"/>
              </p:ext>
            </p:extLst>
          </p:nvPr>
        </p:nvGraphicFramePr>
        <p:xfrm>
          <a:off x="93132" y="1397000"/>
          <a:ext cx="8961120" cy="4767072"/>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Student Health Fee (Funds unlimited visits at the Stamps Health Center for outpatient medical treatment) - $448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r>
                        <a:rPr lang="en-US" sz="1000" b="0" i="0" u="none" strike="noStrike" dirty="0">
                          <a:solidFill>
                            <a:srgbClr val="000000"/>
                          </a:solidFill>
                          <a:effectLst/>
                          <a:latin typeface="+mn-lt"/>
                        </a:rPr>
                        <a:t>CRC Operations Fee (Funds operations of the Campus Rec Center) - $128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2880">
                <a:tc>
                  <a:txBody>
                    <a:bodyPr/>
                    <a:lstStyle/>
                    <a:p>
                      <a:pPr algn="l" fontAlgn="b"/>
                      <a:r>
                        <a:rPr lang="en-US" sz="1000" b="0" i="0" u="none" strike="noStrike" dirty="0">
                          <a:solidFill>
                            <a:srgbClr val="000000"/>
                          </a:solidFill>
                          <a:effectLst/>
                          <a:latin typeface="+mn-lt"/>
                        </a:rPr>
                        <a:t>Technology Fee (Funds refurbishment of existing technology-based equipment and innovative projects for the use of technology in education) - $321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2880">
                <a:tc>
                  <a:txBody>
                    <a:bodyPr/>
                    <a:lstStyle/>
                    <a:p>
                      <a:pPr algn="l" fontAlgn="b"/>
                      <a:r>
                        <a:rPr lang="en-US" sz="1000" b="0" i="0" u="none" strike="noStrike" dirty="0">
                          <a:solidFill>
                            <a:srgbClr val="000000"/>
                          </a:solidFill>
                          <a:effectLst/>
                          <a:latin typeface="+mn-lt"/>
                        </a:rPr>
                        <a:t>Student Center Operations Fee (Funds operations of the Student Center) - $80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182880">
                <a:tc>
                  <a:txBody>
                    <a:bodyPr/>
                    <a:lstStyle/>
                    <a:p>
                      <a:pPr algn="l" fontAlgn="b"/>
                      <a:r>
                        <a:rPr lang="en-US" sz="1000" b="0" i="0" u="none" strike="noStrike" dirty="0">
                          <a:solidFill>
                            <a:srgbClr val="000000"/>
                          </a:solidFill>
                          <a:effectLst/>
                          <a:latin typeface="+mn-lt"/>
                        </a:rPr>
                        <a:t>Recreation Facility Fee (Funds debt service payments on the Campus Recreation Center building) - $144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182880">
                <a:tc>
                  <a:txBody>
                    <a:bodyPr/>
                    <a:lstStyle/>
                    <a:p>
                      <a:pPr algn="l" fontAlgn="b"/>
                      <a:r>
                        <a:rPr lang="en-US" sz="1000" b="0" i="0" u="none" strike="noStrike" dirty="0">
                          <a:solidFill>
                            <a:srgbClr val="000000"/>
                          </a:solidFill>
                          <a:effectLst/>
                          <a:latin typeface="+mn-lt"/>
                        </a:rPr>
                        <a:t>Transportation Fee (Funds operations of the Tech Trolley, Stinger, and Stingerette services) - $227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6849149"/>
                  </a:ext>
                </a:extLst>
              </a:tr>
              <a:tr h="182880">
                <a:tc>
                  <a:txBody>
                    <a:bodyPr/>
                    <a:lstStyle/>
                    <a:p>
                      <a:pPr algn="l" fontAlgn="b"/>
                      <a:r>
                        <a:rPr lang="en-US" sz="1000" b="0" i="0" u="none" strike="noStrike" dirty="0">
                          <a:solidFill>
                            <a:srgbClr val="000000"/>
                          </a:solidFill>
                          <a:effectLst/>
                          <a:latin typeface="+mn-lt"/>
                        </a:rPr>
                        <a:t>Student Activity Fee (Funds student organizations) - $100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8519578"/>
                  </a:ext>
                </a:extLst>
              </a:tr>
              <a:tr h="182880">
                <a:tc>
                  <a:txBody>
                    <a:bodyPr/>
                    <a:lstStyle/>
                    <a:p>
                      <a:pPr algn="l" fontAlgn="b"/>
                      <a:r>
                        <a:rPr lang="en-US" sz="1000" b="0" i="0" u="none" strike="noStrike" dirty="0">
                          <a:solidFill>
                            <a:srgbClr val="000000"/>
                          </a:solidFill>
                          <a:effectLst/>
                          <a:latin typeface="+mn-lt"/>
                        </a:rPr>
                        <a:t>Special Institutional Fee (Funds a portion of Georgia Tech academic operations) - $1,032 annually for on campus students / $582 annually for online students</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208717"/>
                  </a:ext>
                </a:extLst>
              </a:tr>
              <a:tr h="182880">
                <a:tc>
                  <a:txBody>
                    <a:bodyPr/>
                    <a:lstStyle/>
                    <a:p>
                      <a:pPr algn="l" fontAlgn="b"/>
                      <a:r>
                        <a:rPr lang="en-US" sz="1000" b="0" i="0" u="none" strike="noStrike" dirty="0">
                          <a:solidFill>
                            <a:srgbClr val="000000"/>
                          </a:solidFill>
                          <a:effectLst/>
                          <a:latin typeface="+mn-lt"/>
                        </a:rPr>
                        <a:t>Athletic Fee (Funds a portion of the GTAA budget) - $296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mn-lt"/>
                        </a:rPr>
                        <a:t>-</a:t>
                      </a:r>
                    </a:p>
                    <a:p>
                      <a:pPr algn="ctr" fontAlgn="b"/>
                      <a:endParaRPr lang="en-US" sz="1000" b="0" i="0" u="none" strike="noStrike" dirty="0">
                        <a:solidFill>
                          <a:srgbClr val="000000"/>
                        </a:solidFill>
                        <a:effectLst/>
                        <a:latin typeface="+mn-lt"/>
                      </a:endParaRP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11296776"/>
                  </a:ext>
                </a:extLst>
              </a:tr>
            </a:tbl>
          </a:graphicData>
        </a:graphic>
      </p:graphicFrame>
    </p:spTree>
    <p:extLst>
      <p:ext uri="{BB962C8B-B14F-4D97-AF65-F5344CB8AC3E}">
        <p14:creationId xmlns:p14="http://schemas.microsoft.com/office/powerpoint/2010/main" val="219579468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Value of Services from Mandatory Fees – Ph.D </a:t>
            </a:r>
          </a:p>
        </p:txBody>
      </p:sp>
      <p:sp>
        <p:nvSpPr>
          <p:cNvPr id="6" name="Text Box 7"/>
          <p:cNvSpPr txBox="1">
            <a:spLocks noChangeArrowheads="1"/>
          </p:cNvSpPr>
          <p:nvPr/>
        </p:nvSpPr>
        <p:spPr bwMode="auto">
          <a:xfrm>
            <a:off x="19050" y="6239928"/>
            <a:ext cx="86455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As part of your graduate education, Georgia Tech provides certain services based in part, or in whole, on the mandatory student fees listed below. Considering that these are</a:t>
            </a:r>
            <a:br>
              <a:rPr lang="en-US" sz="800" dirty="0"/>
            </a:br>
            <a:r>
              <a:rPr lang="en-US" sz="800" dirty="0"/>
              <a:t>	mandatory fees, for each group of services specified, how would you rate its value for the price paid in these student fees? (Amounts listed are the ANNUAL fees paid by a student</a:t>
            </a:r>
            <a:br>
              <a:rPr lang="en-US" sz="800" dirty="0"/>
            </a:br>
            <a:r>
              <a:rPr lang="en-US" sz="800" dirty="0"/>
              <a:t>	taking greater than 4 credits per semester). 1=Poor Value, 10=Excellent Value</a:t>
            </a:r>
          </a:p>
        </p:txBody>
      </p:sp>
      <p:graphicFrame>
        <p:nvGraphicFramePr>
          <p:cNvPr id="5" name="Table 4">
            <a:extLst>
              <a:ext uri="{FF2B5EF4-FFF2-40B4-BE49-F238E27FC236}">
                <a16:creationId xmlns:a16="http://schemas.microsoft.com/office/drawing/2014/main" id="{7BFCE5C1-AB87-A547-B15B-C589F2DEE942}"/>
              </a:ext>
            </a:extLst>
          </p:cNvPr>
          <p:cNvGraphicFramePr>
            <a:graphicFrameLocks noGrp="1"/>
          </p:cNvGraphicFramePr>
          <p:nvPr>
            <p:extLst>
              <p:ext uri="{D42A27DB-BD31-4B8C-83A1-F6EECF244321}">
                <p14:modId xmlns:p14="http://schemas.microsoft.com/office/powerpoint/2010/main" val="2009627195"/>
              </p:ext>
            </p:extLst>
          </p:nvPr>
        </p:nvGraphicFramePr>
        <p:xfrm>
          <a:off x="118532" y="1397000"/>
          <a:ext cx="8915418" cy="4718304"/>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algn="l" fontAlgn="b"/>
                      <a:r>
                        <a:rPr lang="en-US" sz="1000" b="0" i="0" u="none" strike="noStrike" dirty="0">
                          <a:solidFill>
                            <a:srgbClr val="000000"/>
                          </a:solidFill>
                          <a:effectLst/>
                          <a:latin typeface="+mn-lt"/>
                        </a:rPr>
                        <a:t>Student Health Fee (Funds unlimited visits at the Stamps Health Center for outpatient medical treatment) - $448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57200">
                <a:tc>
                  <a:txBody>
                    <a:bodyPr/>
                    <a:lstStyle/>
                    <a:p>
                      <a:pPr algn="l" fontAlgn="b"/>
                      <a:r>
                        <a:rPr lang="en-US" sz="1000" b="0" i="0" u="none" strike="noStrike" dirty="0">
                          <a:solidFill>
                            <a:srgbClr val="000000"/>
                          </a:solidFill>
                          <a:effectLst/>
                          <a:latin typeface="+mn-lt"/>
                        </a:rPr>
                        <a:t>CRC Operations Fee (Funds operations of the Campus Rec Center) - $128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57200">
                <a:tc>
                  <a:txBody>
                    <a:bodyPr/>
                    <a:lstStyle/>
                    <a:p>
                      <a:pPr algn="l" fontAlgn="b"/>
                      <a:r>
                        <a:rPr lang="en-US" sz="1000" b="0" i="0" u="none" strike="noStrike" dirty="0">
                          <a:solidFill>
                            <a:srgbClr val="000000"/>
                          </a:solidFill>
                          <a:effectLst/>
                          <a:latin typeface="+mn-lt"/>
                        </a:rPr>
                        <a:t>Technology Fee (Funds refurbishment of existing technology-based equipment and innovative projects for the use of technology in education) - $321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57200">
                <a:tc>
                  <a:txBody>
                    <a:bodyPr/>
                    <a:lstStyle/>
                    <a:p>
                      <a:pPr algn="l" fontAlgn="b"/>
                      <a:r>
                        <a:rPr lang="en-US" sz="1000" b="0" i="0" u="none" strike="noStrike" dirty="0">
                          <a:solidFill>
                            <a:srgbClr val="000000"/>
                          </a:solidFill>
                          <a:effectLst/>
                          <a:latin typeface="+mn-lt"/>
                        </a:rPr>
                        <a:t>Student Center Operations Fee (Funds operations of the Student Center) - $80</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57200">
                <a:tc>
                  <a:txBody>
                    <a:bodyPr/>
                    <a:lstStyle/>
                    <a:p>
                      <a:pPr algn="l" fontAlgn="b"/>
                      <a:r>
                        <a:rPr lang="en-US" sz="1000" b="0" i="0" u="none" strike="noStrike" dirty="0">
                          <a:solidFill>
                            <a:srgbClr val="000000"/>
                          </a:solidFill>
                          <a:effectLst/>
                          <a:latin typeface="+mn-lt"/>
                        </a:rPr>
                        <a:t>Recreation Facility Fee (Funds debt service payments on the Campus Recreation Center building) - $144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57200">
                <a:tc>
                  <a:txBody>
                    <a:bodyPr/>
                    <a:lstStyle/>
                    <a:p>
                      <a:pPr algn="l" fontAlgn="b"/>
                      <a:r>
                        <a:rPr lang="en-US" sz="1000" b="0" i="0" u="none" strike="noStrike" dirty="0">
                          <a:solidFill>
                            <a:srgbClr val="000000"/>
                          </a:solidFill>
                          <a:effectLst/>
                          <a:latin typeface="+mn-lt"/>
                        </a:rPr>
                        <a:t>Transportation Fee (Funds operations of the Tech Trolley, Stinger, and Stingerette services) - $227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57200">
                <a:tc>
                  <a:txBody>
                    <a:bodyPr/>
                    <a:lstStyle/>
                    <a:p>
                      <a:pPr algn="l" fontAlgn="b"/>
                      <a:r>
                        <a:rPr lang="en-US" sz="1000" b="0" i="0" u="none" strike="noStrike" dirty="0">
                          <a:solidFill>
                            <a:srgbClr val="000000"/>
                          </a:solidFill>
                          <a:effectLst/>
                          <a:latin typeface="+mn-lt"/>
                        </a:rPr>
                        <a:t>Student Activity Fee (Funds student organizations) - $100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21%</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57200">
                <a:tc>
                  <a:txBody>
                    <a:bodyPr/>
                    <a:lstStyle/>
                    <a:p>
                      <a:pPr algn="l" fontAlgn="b"/>
                      <a:r>
                        <a:rPr lang="en-US" sz="1000" b="0" i="0" u="none" strike="noStrike" dirty="0">
                          <a:solidFill>
                            <a:srgbClr val="000000"/>
                          </a:solidFill>
                          <a:effectLst/>
                          <a:latin typeface="+mn-lt"/>
                        </a:rPr>
                        <a:t>Special Institutional Fee (Funds a portion of Georgia Tech academic operations) - $1,032 annually for on campus students / $582 annually for online students</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457200">
                <a:tc>
                  <a:txBody>
                    <a:bodyPr/>
                    <a:lstStyle/>
                    <a:p>
                      <a:pPr algn="l" fontAlgn="b"/>
                      <a:r>
                        <a:rPr lang="en-US" sz="1000" b="0" i="0" u="none" strike="noStrike" dirty="0">
                          <a:solidFill>
                            <a:srgbClr val="000000"/>
                          </a:solidFill>
                          <a:effectLst/>
                          <a:latin typeface="+mn-lt"/>
                        </a:rPr>
                        <a:t>Athletic Fee (Funds a portion of the GTAA budget) - $296 annually</a:t>
                      </a:r>
                    </a:p>
                  </a:txBody>
                  <a:tcPr marT="9144" marB="9144"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700226"/>
                  </a:ext>
                </a:extLst>
              </a:tr>
            </a:tbl>
          </a:graphicData>
        </a:graphic>
      </p:graphicFrame>
    </p:spTree>
    <p:extLst>
      <p:ext uri="{BB962C8B-B14F-4D97-AF65-F5344CB8AC3E}">
        <p14:creationId xmlns:p14="http://schemas.microsoft.com/office/powerpoint/2010/main" val="91342356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EVALUATING UNIVERSITY RESOURCES</a:t>
            </a:r>
          </a:p>
        </p:txBody>
      </p:sp>
    </p:spTree>
    <p:extLst>
      <p:ext uri="{BB962C8B-B14F-4D97-AF65-F5344CB8AC3E}">
        <p14:creationId xmlns:p14="http://schemas.microsoft.com/office/powerpoint/2010/main" val="140227997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Evaluating University Resources – All Students</a:t>
            </a:r>
          </a:p>
        </p:txBody>
      </p:sp>
      <p:graphicFrame>
        <p:nvGraphicFramePr>
          <p:cNvPr id="7" name="Chart 6" descr="Chart on evaluating university resources for all students."/>
          <p:cNvGraphicFramePr/>
          <p:nvPr>
            <p:extLst>
              <p:ext uri="{D42A27DB-BD31-4B8C-83A1-F6EECF244321}">
                <p14:modId xmlns:p14="http://schemas.microsoft.com/office/powerpoint/2010/main" val="467931578"/>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383867"/>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your satisfaction with the following Georgia Tech resources, based on your experience during the current academic year.  If you are not familiar with a particular resource 	or it is not relevant to your needs, select “N/A”. 1=Very Dissatisfied, 10=Very Satisfied</a:t>
            </a:r>
          </a:p>
        </p:txBody>
      </p:sp>
    </p:spTree>
    <p:extLst>
      <p:ext uri="{BB962C8B-B14F-4D97-AF65-F5344CB8AC3E}">
        <p14:creationId xmlns:p14="http://schemas.microsoft.com/office/powerpoint/2010/main" val="88478028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118350" cy="457200"/>
          </a:xfrm>
        </p:spPr>
        <p:txBody>
          <a:bodyPr/>
          <a:lstStyle/>
          <a:p>
            <a:r>
              <a:rPr lang="en-US" dirty="0">
                <a:latin typeface="Arial" charset="0"/>
              </a:rPr>
              <a:t>Evaluating University Resources – All Students</a:t>
            </a:r>
          </a:p>
        </p:txBody>
      </p:sp>
      <p:graphicFrame>
        <p:nvGraphicFramePr>
          <p:cNvPr id="7" name="Chart 6" descr="Chart on evaluating university resources for all students."/>
          <p:cNvGraphicFramePr/>
          <p:nvPr>
            <p:extLst>
              <p:ext uri="{D42A27DB-BD31-4B8C-83A1-F6EECF244321}">
                <p14:modId xmlns:p14="http://schemas.microsoft.com/office/powerpoint/2010/main" val="4077290072"/>
              </p:ext>
            </p:extLst>
          </p:nvPr>
        </p:nvGraphicFramePr>
        <p:xfrm>
          <a:off x="203200" y="1054100"/>
          <a:ext cx="8750300"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7"/>
          <p:cNvSpPr txBox="1">
            <a:spLocks noChangeArrowheads="1"/>
          </p:cNvSpPr>
          <p:nvPr/>
        </p:nvSpPr>
        <p:spPr bwMode="auto">
          <a:xfrm>
            <a:off x="19050" y="6383867"/>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your satisfaction with the following Georgia Tech resources, based on your experience during the current academic year.  If you are not familiar with a particular resource 	or it is not relevant to your needs, select “N/A”. 1=Very Dissatisfied, 10=Very Satisfied</a:t>
            </a:r>
          </a:p>
        </p:txBody>
      </p:sp>
    </p:spTree>
    <p:extLst>
      <p:ext uri="{BB962C8B-B14F-4D97-AF65-F5344CB8AC3E}">
        <p14:creationId xmlns:p14="http://schemas.microsoft.com/office/powerpoint/2010/main" val="397695648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Evaluating University Resources </a:t>
            </a:r>
          </a:p>
        </p:txBody>
      </p:sp>
      <p:graphicFrame>
        <p:nvGraphicFramePr>
          <p:cNvPr id="6" name="Table 5">
            <a:extLst>
              <a:ext uri="{FF2B5EF4-FFF2-40B4-BE49-F238E27FC236}">
                <a16:creationId xmlns:a16="http://schemas.microsoft.com/office/drawing/2014/main" id="{42F2D632-6FCF-BF43-973E-DD10F1C6177D}"/>
              </a:ext>
            </a:extLst>
          </p:cNvPr>
          <p:cNvGraphicFramePr>
            <a:graphicFrameLocks noGrp="1"/>
          </p:cNvGraphicFramePr>
          <p:nvPr>
            <p:extLst>
              <p:ext uri="{D42A27DB-BD31-4B8C-83A1-F6EECF244321}">
                <p14:modId xmlns:p14="http://schemas.microsoft.com/office/powerpoint/2010/main" val="2702379022"/>
              </p:ext>
            </p:extLst>
          </p:nvPr>
        </p:nvGraphicFramePr>
        <p:xfrm>
          <a:off x="241299" y="1397000"/>
          <a:ext cx="8686800" cy="4639056"/>
        </p:xfrm>
        <a:graphic>
          <a:graphicData uri="http://schemas.openxmlformats.org/drawingml/2006/table">
            <a:tbl>
              <a:tblPr firstRow="1" bandRow="1">
                <a:tableStyleId>{B301B821-A1FF-4177-AEE7-76D212191A09}</a:tableStyleId>
              </a:tblPr>
              <a:tblGrid>
                <a:gridCol w="5943600">
                  <a:extLst>
                    <a:ext uri="{9D8B030D-6E8A-4147-A177-3AD203B41FA5}">
                      <a16:colId xmlns:a16="http://schemas.microsoft.com/office/drawing/2014/main" val="20000"/>
                    </a:ext>
                  </a:extLst>
                </a:gridCol>
                <a:gridCol w="54864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3695304319"/>
                    </a:ext>
                  </a:extLst>
                </a:gridCol>
                <a:gridCol w="731520">
                  <a:extLst>
                    <a:ext uri="{9D8B030D-6E8A-4147-A177-3AD203B41FA5}">
                      <a16:colId xmlns:a16="http://schemas.microsoft.com/office/drawing/2014/main" val="200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aseline="0" dirty="0">
                          <a:solidFill>
                            <a:schemeClr val="tx1"/>
                          </a:solidFill>
                        </a:rPr>
                        <a:t>Master’s</a:t>
                      </a:r>
                    </a:p>
                    <a:p>
                      <a:pPr algn="ctr"/>
                      <a:r>
                        <a:rPr lang="en-US" sz="800" baseline="0" dirty="0">
                          <a:solidFill>
                            <a:schemeClr val="tx1"/>
                          </a:solidFill>
                        </a:rPr>
                        <a:t>Campus</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Master’s</a:t>
                      </a:r>
                    </a:p>
                    <a:p>
                      <a:pPr algn="ctr"/>
                      <a:r>
                        <a:rPr lang="en-US" sz="800" dirty="0">
                          <a:solidFill>
                            <a:schemeClr val="tx1"/>
                          </a:solidFill>
                        </a:rPr>
                        <a:t>Online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p>
                      <a:pPr algn="ctr"/>
                      <a:r>
                        <a:rPr lang="en-US" sz="800" dirty="0">
                          <a:solidFill>
                            <a:schemeClr val="tx1"/>
                          </a:solidFill>
                        </a:rPr>
                        <a:t>Ph.D</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1789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544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Campus Recreation Center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Health care services (Stamps)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Office of International Education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Research facilities (laboratories, instrumentation, infrastructure, etc.)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Georgia Tech student health insurance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Library facilities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Student Center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56802629"/>
                  </a:ext>
                </a:extLst>
              </a:tr>
              <a:tr h="0">
                <a:tc>
                  <a:txBody>
                    <a:bodyPr/>
                    <a:lstStyle/>
                    <a:p>
                      <a:pPr algn="l" fontAlgn="b"/>
                      <a:r>
                        <a:rPr lang="en-US" sz="1000" b="0" i="0" u="none" strike="noStrike" dirty="0">
                          <a:solidFill>
                            <a:srgbClr val="000000"/>
                          </a:solidFill>
                          <a:effectLst/>
                          <a:latin typeface="+mn-lt"/>
                        </a:rPr>
                        <a:t>Graduate Studies office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1777512"/>
                  </a:ext>
                </a:extLst>
              </a:tr>
              <a:tr h="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64243234"/>
                  </a:ext>
                </a:extLst>
              </a:tr>
              <a:tr h="0">
                <a:tc>
                  <a:txBody>
                    <a:bodyPr/>
                    <a:lstStyle/>
                    <a:p>
                      <a:pPr algn="l" fontAlgn="b"/>
                      <a:r>
                        <a:rPr lang="en-US" sz="1000" b="0" i="0" u="none" strike="noStrike" dirty="0">
                          <a:solidFill>
                            <a:srgbClr val="000000"/>
                          </a:solidFill>
                          <a:effectLst/>
                          <a:latin typeface="+mn-lt"/>
                        </a:rPr>
                        <a:t>Center for Career Discovery and Development (formerly “Career Services” and “Department of Professional Practice”)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35175100"/>
                  </a:ext>
                </a:extLst>
              </a:tr>
              <a:tr h="0">
                <a:tc>
                  <a:txBody>
                    <a:bodyPr/>
                    <a:lstStyle/>
                    <a:p>
                      <a:pPr algn="l" fontAlgn="b"/>
                      <a:r>
                        <a:rPr lang="en-US" sz="1000" b="0" i="0" u="none" strike="noStrike" dirty="0">
                          <a:solidFill>
                            <a:srgbClr val="000000"/>
                          </a:solidFill>
                          <a:effectLst/>
                          <a:latin typeface="+mn-lt"/>
                        </a:rPr>
                        <a:t>Counseling Center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1618402"/>
                  </a:ext>
                </a:extLst>
              </a:tr>
              <a:tr h="0">
                <a:tc>
                  <a:txBody>
                    <a:bodyPr/>
                    <a:lstStyle/>
                    <a:p>
                      <a:pPr algn="l" fontAlgn="b"/>
                      <a:r>
                        <a:rPr lang="en-US" sz="1000" b="0" i="0" u="none" strike="noStrike" dirty="0">
                          <a:solidFill>
                            <a:srgbClr val="000000"/>
                          </a:solidFill>
                          <a:effectLst/>
                          <a:latin typeface="+mn-lt"/>
                        </a:rPr>
                        <a:t>Campus transportation services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64294498"/>
                  </a:ext>
                </a:extLst>
              </a:tr>
              <a:tr h="0">
                <a:tc>
                  <a:txBody>
                    <a:bodyPr/>
                    <a:lstStyle/>
                    <a:p>
                      <a:pPr algn="l" fontAlgn="b"/>
                      <a:r>
                        <a:rPr lang="en-US" sz="1000" b="0" i="0" u="none" strike="noStrike" dirty="0">
                          <a:solidFill>
                            <a:srgbClr val="000000"/>
                          </a:solidFill>
                          <a:effectLst/>
                          <a:latin typeface="+mn-lt"/>
                        </a:rPr>
                        <a:t>Communications Center</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7388683"/>
                  </a:ext>
                </a:extLst>
              </a:tr>
              <a:tr h="0">
                <a:tc>
                  <a:txBody>
                    <a:bodyPr/>
                    <a:lstStyle/>
                    <a:p>
                      <a:pPr algn="l" fontAlgn="b"/>
                      <a:r>
                        <a:rPr lang="en-US" sz="1000" b="0" i="0" u="none" strike="noStrike" dirty="0">
                          <a:solidFill>
                            <a:srgbClr val="000000"/>
                          </a:solidFill>
                          <a:effectLst/>
                          <a:latin typeface="+mn-lt"/>
                        </a:rPr>
                        <a:t>Office of Minority Educational Development (OMED Educational Services)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1793720"/>
                  </a:ext>
                </a:extLst>
              </a:tr>
              <a:tr h="0">
                <a:tc>
                  <a:txBody>
                    <a:bodyPr/>
                    <a:lstStyle/>
                    <a:p>
                      <a:pPr algn="l" fontAlgn="b"/>
                      <a:r>
                        <a:rPr lang="en-US" sz="1000" b="0" i="0" u="none" strike="noStrike" dirty="0">
                          <a:solidFill>
                            <a:srgbClr val="000000"/>
                          </a:solidFill>
                          <a:effectLst/>
                          <a:latin typeface="+mn-lt"/>
                        </a:rPr>
                        <a:t>Graduate Student Government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614379"/>
                  </a:ext>
                </a:extLst>
              </a:tr>
              <a:tr h="0">
                <a:tc>
                  <a:txBody>
                    <a:bodyPr/>
                    <a:lstStyle/>
                    <a:p>
                      <a:pPr algn="l" fontAlgn="b"/>
                      <a:r>
                        <a:rPr lang="en-US" sz="1000" b="0" i="0" u="none" strike="noStrike" dirty="0">
                          <a:solidFill>
                            <a:srgbClr val="000000"/>
                          </a:solidFill>
                          <a:effectLst/>
                          <a:latin typeface="+mn-lt"/>
                        </a:rPr>
                        <a:t>Office of Scholarships and Financial Aid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4591080"/>
                  </a:ext>
                </a:extLst>
              </a:tr>
              <a:tr h="0">
                <a:tc>
                  <a:txBody>
                    <a:bodyPr/>
                    <a:lstStyle/>
                    <a:p>
                      <a:pPr algn="l" fontAlgn="b"/>
                      <a:r>
                        <a:rPr lang="en-US" sz="1000" b="0" i="0" u="none" strike="noStrike" dirty="0">
                          <a:solidFill>
                            <a:srgbClr val="000000"/>
                          </a:solidFill>
                          <a:effectLst/>
                          <a:latin typeface="+mn-lt"/>
                        </a:rPr>
                        <a:t>Fellowships Office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6694871"/>
                  </a:ext>
                </a:extLst>
              </a:tr>
              <a:tr h="0">
                <a:tc>
                  <a:txBody>
                    <a:bodyPr/>
                    <a:lstStyle/>
                    <a:p>
                      <a:pPr algn="l" fontAlgn="b"/>
                      <a:r>
                        <a:rPr lang="en-US" sz="1000" b="0" i="0" u="none" strike="noStrike" dirty="0">
                          <a:solidFill>
                            <a:srgbClr val="000000"/>
                          </a:solidFill>
                          <a:effectLst/>
                          <a:latin typeface="+mn-lt"/>
                        </a:rPr>
                        <a:t>Graduate student housing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05298933"/>
                  </a:ext>
                </a:extLst>
              </a:tr>
              <a:tr h="0">
                <a:tc>
                  <a:txBody>
                    <a:bodyPr/>
                    <a:lstStyle/>
                    <a:p>
                      <a:pPr algn="l" fontAlgn="b"/>
                      <a:r>
                        <a:rPr lang="en-US" sz="1000" b="0" i="0" u="none" strike="noStrike" dirty="0">
                          <a:solidFill>
                            <a:srgbClr val="000000"/>
                          </a:solidFill>
                          <a:effectLst/>
                          <a:latin typeface="+mn-lt"/>
                        </a:rPr>
                        <a:t>Child care services </a:t>
                      </a:r>
                    </a:p>
                  </a:txBody>
                  <a:tcPr marR="0" marT="27432" marB="27432"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8912575"/>
                  </a:ext>
                </a:extLst>
              </a:tr>
            </a:tbl>
          </a:graphicData>
        </a:graphic>
      </p:graphicFrame>
      <p:sp>
        <p:nvSpPr>
          <p:cNvPr id="7" name="Text Box 7">
            <a:extLst>
              <a:ext uri="{FF2B5EF4-FFF2-40B4-BE49-F238E27FC236}">
                <a16:creationId xmlns:a16="http://schemas.microsoft.com/office/drawing/2014/main" id="{C6EC5EB4-81FA-9643-BB12-82F356B110B6}"/>
              </a:ext>
            </a:extLst>
          </p:cNvPr>
          <p:cNvSpPr txBox="1">
            <a:spLocks noChangeArrowheads="1"/>
          </p:cNvSpPr>
          <p:nvPr/>
        </p:nvSpPr>
        <p:spPr bwMode="auto">
          <a:xfrm>
            <a:off x="19050" y="6383867"/>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your satisfaction with the following Georgia Tech resources, based on your experience during the current academic year.  If you are not familiar with a particular resource 	or it is not relevant to your needs, select “N/A”. 1=Very Dissatisfied, 10=Very Satisfied</a:t>
            </a:r>
          </a:p>
        </p:txBody>
      </p:sp>
    </p:spTree>
    <p:extLst>
      <p:ext uri="{BB962C8B-B14F-4D97-AF65-F5344CB8AC3E}">
        <p14:creationId xmlns:p14="http://schemas.microsoft.com/office/powerpoint/2010/main" val="25484230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Evaluating University Resources – Master’s CAMPUS </a:t>
            </a:r>
          </a:p>
        </p:txBody>
      </p:sp>
      <p:sp>
        <p:nvSpPr>
          <p:cNvPr id="7" name="Text Box 7">
            <a:extLst>
              <a:ext uri="{FF2B5EF4-FFF2-40B4-BE49-F238E27FC236}">
                <a16:creationId xmlns:a16="http://schemas.microsoft.com/office/drawing/2014/main" id="{C6EC5EB4-81FA-9643-BB12-82F356B110B6}"/>
              </a:ext>
            </a:extLst>
          </p:cNvPr>
          <p:cNvSpPr txBox="1">
            <a:spLocks noChangeArrowheads="1"/>
          </p:cNvSpPr>
          <p:nvPr/>
        </p:nvSpPr>
        <p:spPr bwMode="auto">
          <a:xfrm>
            <a:off x="19050" y="6383867"/>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your satisfaction with the following Georgia Tech resources, based on your experience during the current academic year.  If you are not familiar with a particular resource 	or it is not relevant to your needs, select “N/A”. 1=Very Dissatisfied, 10=Very Satisfied</a:t>
            </a:r>
          </a:p>
        </p:txBody>
      </p:sp>
      <p:graphicFrame>
        <p:nvGraphicFramePr>
          <p:cNvPr id="5" name="Table 4">
            <a:extLst>
              <a:ext uri="{FF2B5EF4-FFF2-40B4-BE49-F238E27FC236}">
                <a16:creationId xmlns:a16="http://schemas.microsoft.com/office/drawing/2014/main" id="{4488E693-C2C5-294D-B05D-6B71C9AD2FC5}"/>
              </a:ext>
            </a:extLst>
          </p:cNvPr>
          <p:cNvGraphicFramePr>
            <a:graphicFrameLocks noGrp="1"/>
          </p:cNvGraphicFramePr>
          <p:nvPr>
            <p:extLst>
              <p:ext uri="{D42A27DB-BD31-4B8C-83A1-F6EECF244321}">
                <p14:modId xmlns:p14="http://schemas.microsoft.com/office/powerpoint/2010/main" val="3532034570"/>
              </p:ext>
            </p:extLst>
          </p:nvPr>
        </p:nvGraphicFramePr>
        <p:xfrm>
          <a:off x="93132" y="1397000"/>
          <a:ext cx="8961120" cy="4840224"/>
        </p:xfrm>
        <a:graphic>
          <a:graphicData uri="http://schemas.openxmlformats.org/drawingml/2006/table">
            <a:tbl>
              <a:tblPr firstRow="1" bandRow="1">
                <a:tableStyleId>{B301B821-A1FF-4177-AEE7-76D212191A09}</a:tableStyleId>
              </a:tblPr>
              <a:tblGrid>
                <a:gridCol w="274320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185774607"/>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3678226479"/>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65399688"/>
                    </a:ext>
                  </a:extLst>
                </a:gridCol>
                <a:gridCol w="731520">
                  <a:extLst>
                    <a:ext uri="{9D8B030D-6E8A-4147-A177-3AD203B41FA5}">
                      <a16:colId xmlns:a16="http://schemas.microsoft.com/office/drawing/2014/main" val="20005"/>
                    </a:ext>
                  </a:extLst>
                </a:gridCol>
                <a:gridCol w="100584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10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endParaRPr lang="en-US" sz="800" b="0" dirty="0">
                        <a:solidFill>
                          <a:schemeClr val="tx1"/>
                        </a:solidFill>
                        <a:latin typeface="+mn-lt"/>
                      </a:endParaRP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Online</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Campus</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7698247"/>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b="0" dirty="0">
                          <a:solidFill>
                            <a:schemeClr val="tx1"/>
                          </a:solidFill>
                          <a:latin typeface="+mn-lt"/>
                        </a:rPr>
                        <a:t>1100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85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413</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128</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21</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a:t>
                      </a:r>
                    </a:p>
                  </a:txBody>
                  <a:tcPr marL="45720" marR="4572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880">
                <a:tc>
                  <a:txBody>
                    <a:bodyPr/>
                    <a:lstStyle/>
                    <a:p>
                      <a:pPr algn="l" fontAlgn="b"/>
                      <a:r>
                        <a:rPr lang="en-US" sz="1000" b="0" i="0" u="none" strike="noStrike" dirty="0">
                          <a:solidFill>
                            <a:srgbClr val="000000"/>
                          </a:solidFill>
                          <a:effectLst/>
                          <a:latin typeface="+mn-lt"/>
                        </a:rPr>
                        <a:t>Campus Recreation Center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880">
                <a:tc>
                  <a:txBody>
                    <a:bodyPr/>
                    <a:lstStyle/>
                    <a:p>
                      <a:pPr algn="l" fontAlgn="b"/>
                      <a:r>
                        <a:rPr lang="en-US" sz="1000" b="0" i="0" u="none" strike="noStrike" dirty="0">
                          <a:solidFill>
                            <a:srgbClr val="000000"/>
                          </a:solidFill>
                          <a:effectLst/>
                          <a:latin typeface="+mn-lt"/>
                        </a:rPr>
                        <a:t>Health care services (Stamps)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2880">
                <a:tc>
                  <a:txBody>
                    <a:bodyPr/>
                    <a:lstStyle/>
                    <a:p>
                      <a:pPr algn="l" fontAlgn="b"/>
                      <a:r>
                        <a:rPr lang="en-US" sz="1000" b="0" i="0" u="none" strike="noStrike" dirty="0">
                          <a:solidFill>
                            <a:srgbClr val="000000"/>
                          </a:solidFill>
                          <a:effectLst/>
                          <a:latin typeface="+mn-lt"/>
                        </a:rPr>
                        <a:t>Office of International Education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2880">
                <a:tc>
                  <a:txBody>
                    <a:bodyPr/>
                    <a:lstStyle/>
                    <a:p>
                      <a:pPr algn="l" fontAlgn="b"/>
                      <a:r>
                        <a:rPr lang="en-US" sz="1000" b="0" i="0" u="none" strike="noStrike" dirty="0">
                          <a:solidFill>
                            <a:srgbClr val="000000"/>
                          </a:solidFill>
                          <a:effectLst/>
                          <a:latin typeface="+mn-lt"/>
                        </a:rPr>
                        <a:t>Research facilities (laboratories, instrumentation, infrastructure, etc.)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447566"/>
                  </a:ext>
                </a:extLst>
              </a:tr>
              <a:tr h="182880">
                <a:tc>
                  <a:txBody>
                    <a:bodyPr/>
                    <a:lstStyle/>
                    <a:p>
                      <a:pPr algn="l" fontAlgn="b"/>
                      <a:r>
                        <a:rPr lang="en-US" sz="1000" b="0" i="0" u="none" strike="noStrike" dirty="0">
                          <a:solidFill>
                            <a:srgbClr val="000000"/>
                          </a:solidFill>
                          <a:effectLst/>
                          <a:latin typeface="+mn-lt"/>
                        </a:rPr>
                        <a:t>Georgia Tech student health insurance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639334"/>
                  </a:ext>
                </a:extLst>
              </a:tr>
              <a:tr h="182880">
                <a:tc>
                  <a:txBody>
                    <a:bodyPr/>
                    <a:lstStyle/>
                    <a:p>
                      <a:pPr algn="l" fontAlgn="b"/>
                      <a:r>
                        <a:rPr lang="en-US" sz="1000" b="0" i="0" u="none" strike="noStrike" dirty="0">
                          <a:solidFill>
                            <a:srgbClr val="000000"/>
                          </a:solidFill>
                          <a:effectLst/>
                          <a:latin typeface="+mn-lt"/>
                        </a:rPr>
                        <a:t>Library facilities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6849149"/>
                  </a:ext>
                </a:extLst>
              </a:tr>
              <a:tr h="182880">
                <a:tc>
                  <a:txBody>
                    <a:bodyPr/>
                    <a:lstStyle/>
                    <a:p>
                      <a:pPr algn="l" fontAlgn="b"/>
                      <a:r>
                        <a:rPr lang="en-US" sz="1000" b="0" i="0" u="none" strike="noStrike" dirty="0">
                          <a:solidFill>
                            <a:srgbClr val="000000"/>
                          </a:solidFill>
                          <a:effectLst/>
                          <a:latin typeface="+mn-lt"/>
                        </a:rPr>
                        <a:t>Student Center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8519578"/>
                  </a:ext>
                </a:extLst>
              </a:tr>
              <a:tr h="182880">
                <a:tc>
                  <a:txBody>
                    <a:bodyPr/>
                    <a:lstStyle/>
                    <a:p>
                      <a:pPr algn="l" fontAlgn="b"/>
                      <a:r>
                        <a:rPr lang="en-US" sz="1000" b="0" i="0" u="none" strike="noStrike" dirty="0">
                          <a:solidFill>
                            <a:srgbClr val="000000"/>
                          </a:solidFill>
                          <a:effectLst/>
                          <a:latin typeface="+mn-lt"/>
                        </a:rPr>
                        <a:t>Graduate Studies office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208717"/>
                  </a:ext>
                </a:extLst>
              </a:tr>
              <a:tr h="18288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11296776"/>
                  </a:ext>
                </a:extLst>
              </a:tr>
              <a:tr h="182880">
                <a:tc>
                  <a:txBody>
                    <a:bodyPr/>
                    <a:lstStyle/>
                    <a:p>
                      <a:pPr algn="l" fontAlgn="b"/>
                      <a:r>
                        <a:rPr lang="en-US" sz="1000" b="0" i="0" u="none" strike="noStrike" dirty="0">
                          <a:solidFill>
                            <a:srgbClr val="000000"/>
                          </a:solidFill>
                          <a:effectLst/>
                          <a:latin typeface="+mn-lt"/>
                        </a:rPr>
                        <a:t>Center for Career Discovery and Development</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073879"/>
                  </a:ext>
                </a:extLst>
              </a:tr>
              <a:tr h="182880">
                <a:tc>
                  <a:txBody>
                    <a:bodyPr/>
                    <a:lstStyle/>
                    <a:p>
                      <a:pPr algn="l" fontAlgn="b"/>
                      <a:r>
                        <a:rPr lang="en-US" sz="1000" b="0" i="0" u="none" strike="noStrike" dirty="0">
                          <a:solidFill>
                            <a:srgbClr val="000000"/>
                          </a:solidFill>
                          <a:effectLst/>
                          <a:latin typeface="+mn-lt"/>
                        </a:rPr>
                        <a:t>Counseling Center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0124277"/>
                  </a:ext>
                </a:extLst>
              </a:tr>
              <a:tr h="182880">
                <a:tc>
                  <a:txBody>
                    <a:bodyPr/>
                    <a:lstStyle/>
                    <a:p>
                      <a:pPr algn="l" fontAlgn="b"/>
                      <a:r>
                        <a:rPr lang="en-US" sz="1000" b="0" i="0" u="none" strike="noStrike" dirty="0">
                          <a:solidFill>
                            <a:srgbClr val="000000"/>
                          </a:solidFill>
                          <a:effectLst/>
                          <a:latin typeface="+mn-lt"/>
                        </a:rPr>
                        <a:t>Campus transportation services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0879244"/>
                  </a:ext>
                </a:extLst>
              </a:tr>
              <a:tr h="182880">
                <a:tc>
                  <a:txBody>
                    <a:bodyPr/>
                    <a:lstStyle/>
                    <a:p>
                      <a:pPr algn="l" fontAlgn="b"/>
                      <a:r>
                        <a:rPr lang="en-US" sz="1000" b="0" i="0" u="none" strike="noStrike" dirty="0">
                          <a:solidFill>
                            <a:srgbClr val="000000"/>
                          </a:solidFill>
                          <a:effectLst/>
                          <a:latin typeface="+mn-lt"/>
                        </a:rPr>
                        <a:t>Communications Center</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1236315"/>
                  </a:ext>
                </a:extLst>
              </a:tr>
              <a:tr h="182880">
                <a:tc>
                  <a:txBody>
                    <a:bodyPr/>
                    <a:lstStyle/>
                    <a:p>
                      <a:pPr algn="l" fontAlgn="b"/>
                      <a:r>
                        <a:rPr lang="en-US" sz="1000" b="0" i="0" u="none" strike="noStrike" dirty="0">
                          <a:solidFill>
                            <a:srgbClr val="000000"/>
                          </a:solidFill>
                          <a:effectLst/>
                          <a:latin typeface="+mn-lt"/>
                        </a:rPr>
                        <a:t>Office of Minority Educational Development (OMED Educational Services)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0188382"/>
                  </a:ext>
                </a:extLst>
              </a:tr>
              <a:tr h="182880">
                <a:tc>
                  <a:txBody>
                    <a:bodyPr/>
                    <a:lstStyle/>
                    <a:p>
                      <a:pPr algn="l" fontAlgn="b"/>
                      <a:r>
                        <a:rPr lang="en-US" sz="1000" b="0" i="0" u="none" strike="noStrike" dirty="0">
                          <a:solidFill>
                            <a:srgbClr val="000000"/>
                          </a:solidFill>
                          <a:effectLst/>
                          <a:latin typeface="+mn-lt"/>
                        </a:rPr>
                        <a:t>Graduate Student Government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40312666"/>
                  </a:ext>
                </a:extLst>
              </a:tr>
              <a:tr h="182880">
                <a:tc>
                  <a:txBody>
                    <a:bodyPr/>
                    <a:lstStyle/>
                    <a:p>
                      <a:pPr algn="l" fontAlgn="b"/>
                      <a:r>
                        <a:rPr lang="en-US" sz="1000" b="0" i="0" u="none" strike="noStrike" dirty="0">
                          <a:solidFill>
                            <a:srgbClr val="000000"/>
                          </a:solidFill>
                          <a:effectLst/>
                          <a:latin typeface="+mn-lt"/>
                        </a:rPr>
                        <a:t>Office of Scholarships and Financial Aid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8816697"/>
                  </a:ext>
                </a:extLst>
              </a:tr>
              <a:tr h="182880">
                <a:tc>
                  <a:txBody>
                    <a:bodyPr/>
                    <a:lstStyle/>
                    <a:p>
                      <a:pPr algn="l" fontAlgn="b"/>
                      <a:r>
                        <a:rPr lang="en-US" sz="1000" b="0" i="0" u="none" strike="noStrike" dirty="0">
                          <a:solidFill>
                            <a:srgbClr val="000000"/>
                          </a:solidFill>
                          <a:effectLst/>
                          <a:latin typeface="+mn-lt"/>
                        </a:rPr>
                        <a:t>Fellowships Office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04162402"/>
                  </a:ext>
                </a:extLst>
              </a:tr>
              <a:tr h="182880">
                <a:tc>
                  <a:txBody>
                    <a:bodyPr/>
                    <a:lstStyle/>
                    <a:p>
                      <a:pPr algn="l" fontAlgn="b"/>
                      <a:r>
                        <a:rPr lang="en-US" sz="1000" b="0" i="0" u="none" strike="noStrike" dirty="0">
                          <a:solidFill>
                            <a:srgbClr val="000000"/>
                          </a:solidFill>
                          <a:effectLst/>
                          <a:latin typeface="+mn-lt"/>
                        </a:rPr>
                        <a:t>Graduate student housing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74195257"/>
                  </a:ext>
                </a:extLst>
              </a:tr>
              <a:tr h="182880">
                <a:tc>
                  <a:txBody>
                    <a:bodyPr/>
                    <a:lstStyle/>
                    <a:p>
                      <a:pPr algn="l" fontAlgn="b"/>
                      <a:r>
                        <a:rPr lang="en-US" sz="1000" b="0" i="0" u="none" strike="noStrike" dirty="0">
                          <a:solidFill>
                            <a:srgbClr val="000000"/>
                          </a:solidFill>
                          <a:effectLst/>
                          <a:latin typeface="+mn-lt"/>
                        </a:rPr>
                        <a:t>Child care services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3368811"/>
                  </a:ext>
                </a:extLst>
              </a:tr>
            </a:tbl>
          </a:graphicData>
        </a:graphic>
      </p:graphicFrame>
    </p:spTree>
    <p:extLst>
      <p:ext uri="{BB962C8B-B14F-4D97-AF65-F5344CB8AC3E}">
        <p14:creationId xmlns:p14="http://schemas.microsoft.com/office/powerpoint/2010/main" val="231768219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7893050" cy="457200"/>
          </a:xfrm>
        </p:spPr>
        <p:txBody>
          <a:bodyPr/>
          <a:lstStyle/>
          <a:p>
            <a:r>
              <a:rPr lang="en-US" dirty="0">
                <a:latin typeface="Arial" charset="0"/>
              </a:rPr>
              <a:t>Evaluating University Resources – Ph.D </a:t>
            </a:r>
          </a:p>
        </p:txBody>
      </p:sp>
      <p:sp>
        <p:nvSpPr>
          <p:cNvPr id="7" name="Text Box 7">
            <a:extLst>
              <a:ext uri="{FF2B5EF4-FFF2-40B4-BE49-F238E27FC236}">
                <a16:creationId xmlns:a16="http://schemas.microsoft.com/office/drawing/2014/main" id="{C6EC5EB4-81FA-9643-BB12-82F356B110B6}"/>
              </a:ext>
            </a:extLst>
          </p:cNvPr>
          <p:cNvSpPr txBox="1">
            <a:spLocks noChangeArrowheads="1"/>
          </p:cNvSpPr>
          <p:nvPr/>
        </p:nvSpPr>
        <p:spPr bwMode="auto">
          <a:xfrm>
            <a:off x="19050" y="6383867"/>
            <a:ext cx="864552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tabLst>
                <a:tab pos="228600" algn="l"/>
              </a:tabLst>
              <a:defRPr>
                <a:solidFill>
                  <a:schemeClr val="tx1"/>
                </a:solidFill>
                <a:latin typeface="Arial" charset="0"/>
                <a:ea typeface="ＭＳ Ｐゴシック" charset="0"/>
              </a:defRPr>
            </a:lvl1pPr>
            <a:lvl2pPr>
              <a:tabLst>
                <a:tab pos="228600" algn="l"/>
              </a:tabLst>
              <a:defRPr>
                <a:solidFill>
                  <a:schemeClr val="tx1"/>
                </a:solidFill>
                <a:latin typeface="Arial" charset="0"/>
                <a:ea typeface="ＭＳ Ｐゴシック" charset="0"/>
              </a:defRPr>
            </a:lvl2pPr>
            <a:lvl3pPr>
              <a:tabLst>
                <a:tab pos="228600" algn="l"/>
              </a:tabLst>
              <a:defRPr>
                <a:solidFill>
                  <a:schemeClr val="tx1"/>
                </a:solidFill>
                <a:latin typeface="Arial" charset="0"/>
                <a:ea typeface="ＭＳ Ｐゴシック" charset="0"/>
              </a:defRPr>
            </a:lvl3pPr>
            <a:lvl4pPr>
              <a:tabLst>
                <a:tab pos="228600" algn="l"/>
              </a:tabLst>
              <a:defRPr>
                <a:solidFill>
                  <a:schemeClr val="tx1"/>
                </a:solidFill>
                <a:latin typeface="Arial" charset="0"/>
                <a:ea typeface="ＭＳ Ｐゴシック" charset="0"/>
              </a:defRPr>
            </a:lvl4pPr>
            <a:lvl5pPr>
              <a:tabLst>
                <a:tab pos="228600" algn="l"/>
              </a:tabLst>
              <a:defRPr>
                <a:solidFill>
                  <a:schemeClr val="tx1"/>
                </a:solidFill>
                <a:latin typeface="Arial" charset="0"/>
                <a:ea typeface="ＭＳ Ｐゴシック" charset="0"/>
              </a:defRPr>
            </a:lvl5pPr>
            <a:lvl6pPr>
              <a:tabLst>
                <a:tab pos="228600" algn="l"/>
              </a:tabLst>
              <a:defRPr>
                <a:solidFill>
                  <a:schemeClr val="tx1"/>
                </a:solidFill>
                <a:latin typeface="Arial" charset="0"/>
                <a:ea typeface="ＭＳ Ｐゴシック" charset="0"/>
              </a:defRPr>
            </a:lvl6pPr>
            <a:lvl7pPr>
              <a:tabLst>
                <a:tab pos="228600" algn="l"/>
              </a:tabLst>
              <a:defRPr>
                <a:solidFill>
                  <a:schemeClr val="tx1"/>
                </a:solidFill>
                <a:latin typeface="Arial" charset="0"/>
                <a:ea typeface="ＭＳ Ｐゴシック" charset="0"/>
              </a:defRPr>
            </a:lvl7pPr>
            <a:lvl8pPr>
              <a:tabLst>
                <a:tab pos="228600" algn="l"/>
              </a:tabLst>
              <a:defRPr>
                <a:solidFill>
                  <a:schemeClr val="tx1"/>
                </a:solidFill>
                <a:latin typeface="Arial" charset="0"/>
                <a:ea typeface="ＭＳ Ｐゴシック" charset="0"/>
              </a:defRPr>
            </a:lvl8pPr>
            <a:lvl9pPr>
              <a:tabLst>
                <a:tab pos="228600" algn="l"/>
              </a:tabLst>
              <a:defRPr>
                <a:solidFill>
                  <a:schemeClr val="tx1"/>
                </a:solidFill>
                <a:latin typeface="Arial" charset="0"/>
                <a:ea typeface="ＭＳ Ｐゴシック" charset="0"/>
              </a:defRPr>
            </a:lvl9pPr>
          </a:lstStyle>
          <a:p>
            <a:pPr algn="l">
              <a:spcBef>
                <a:spcPct val="50000"/>
              </a:spcBef>
              <a:buFontTx/>
              <a:buAutoNum type="alphaUcPeriod" startAt="17"/>
            </a:pPr>
            <a:r>
              <a:rPr lang="en-US" sz="800" dirty="0"/>
              <a:t> 	Please rate your satisfaction with the following Georgia Tech resources, based on your experience during the current academic year.  If you are not familiar with a particular resource 	or it is not relevant to your needs, select “N/A”. 1=Very Dissatisfied, 10=Very Satisfied</a:t>
            </a:r>
          </a:p>
        </p:txBody>
      </p:sp>
      <p:graphicFrame>
        <p:nvGraphicFramePr>
          <p:cNvPr id="5" name="Table 4">
            <a:extLst>
              <a:ext uri="{FF2B5EF4-FFF2-40B4-BE49-F238E27FC236}">
                <a16:creationId xmlns:a16="http://schemas.microsoft.com/office/drawing/2014/main" id="{2F388546-EBAB-3244-8F3E-6CFBAC160C22}"/>
              </a:ext>
            </a:extLst>
          </p:cNvPr>
          <p:cNvGraphicFramePr>
            <a:graphicFrameLocks noGrp="1"/>
          </p:cNvGraphicFramePr>
          <p:nvPr>
            <p:extLst>
              <p:ext uri="{D42A27DB-BD31-4B8C-83A1-F6EECF244321}">
                <p14:modId xmlns:p14="http://schemas.microsoft.com/office/powerpoint/2010/main" val="2060122486"/>
              </p:ext>
            </p:extLst>
          </p:nvPr>
        </p:nvGraphicFramePr>
        <p:xfrm>
          <a:off x="118532" y="1397000"/>
          <a:ext cx="8915418" cy="4748784"/>
        </p:xfrm>
        <a:graphic>
          <a:graphicData uri="http://schemas.openxmlformats.org/drawingml/2006/table">
            <a:tbl>
              <a:tblPr firstRow="1" bandRow="1">
                <a:tableStyleId>{B301B821-A1FF-4177-AEE7-76D212191A09}</a:tableStyleId>
              </a:tblPr>
              <a:tblGrid>
                <a:gridCol w="3571376">
                  <a:extLst>
                    <a:ext uri="{9D8B030D-6E8A-4147-A177-3AD203B41FA5}">
                      <a16:colId xmlns:a16="http://schemas.microsoft.com/office/drawing/2014/main" val="20000"/>
                    </a:ext>
                  </a:extLst>
                </a:gridCol>
                <a:gridCol w="460543">
                  <a:extLst>
                    <a:ext uri="{9D8B030D-6E8A-4147-A177-3AD203B41FA5}">
                      <a16:colId xmlns:a16="http://schemas.microsoft.com/office/drawing/2014/main" val="20001"/>
                    </a:ext>
                  </a:extLst>
                </a:gridCol>
                <a:gridCol w="808122">
                  <a:extLst>
                    <a:ext uri="{9D8B030D-6E8A-4147-A177-3AD203B41FA5}">
                      <a16:colId xmlns:a16="http://schemas.microsoft.com/office/drawing/2014/main" val="20002"/>
                    </a:ext>
                  </a:extLst>
                </a:gridCol>
                <a:gridCol w="799433">
                  <a:extLst>
                    <a:ext uri="{9D8B030D-6E8A-4147-A177-3AD203B41FA5}">
                      <a16:colId xmlns:a16="http://schemas.microsoft.com/office/drawing/2014/main" val="20003"/>
                    </a:ext>
                  </a:extLst>
                </a:gridCol>
                <a:gridCol w="799432">
                  <a:extLst>
                    <a:ext uri="{9D8B030D-6E8A-4147-A177-3AD203B41FA5}">
                      <a16:colId xmlns:a16="http://schemas.microsoft.com/office/drawing/2014/main" val="20004"/>
                    </a:ext>
                  </a:extLst>
                </a:gridCol>
                <a:gridCol w="686470">
                  <a:extLst>
                    <a:ext uri="{9D8B030D-6E8A-4147-A177-3AD203B41FA5}">
                      <a16:colId xmlns:a16="http://schemas.microsoft.com/office/drawing/2014/main" val="20005"/>
                    </a:ext>
                  </a:extLst>
                </a:gridCol>
                <a:gridCol w="1042738">
                  <a:extLst>
                    <a:ext uri="{9D8B030D-6E8A-4147-A177-3AD203B41FA5}">
                      <a16:colId xmlns:a16="http://schemas.microsoft.com/office/drawing/2014/main" val="20006"/>
                    </a:ext>
                  </a:extLst>
                </a:gridCol>
                <a:gridCol w="747304">
                  <a:extLst>
                    <a:ext uri="{9D8B030D-6E8A-4147-A177-3AD203B41FA5}">
                      <a16:colId xmlns:a16="http://schemas.microsoft.com/office/drawing/2014/main" val="200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tx1"/>
                          </a:solidFill>
                        </a:rPr>
                        <a:t> 8-10 Rating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Total</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Architecture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a:t>
                      </a:r>
                      <a:r>
                        <a:rPr lang="en-US" sz="800" baseline="0" dirty="0">
                          <a:solidFill>
                            <a:schemeClr val="tx1"/>
                          </a:solidFill>
                        </a:rPr>
                        <a:t> of Computing</a:t>
                      </a:r>
                      <a:endParaRPr lang="en-US" sz="80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Engineering</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Ivan Allen College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Scheller</a:t>
                      </a:r>
                      <a:r>
                        <a:rPr lang="en-US" sz="800" baseline="0" dirty="0">
                          <a:solidFill>
                            <a:schemeClr val="tx1"/>
                          </a:solidFill>
                        </a:rPr>
                        <a:t> </a:t>
                      </a:r>
                      <a:r>
                        <a:rPr lang="en-US" sz="800" dirty="0">
                          <a:solidFill>
                            <a:schemeClr val="tx1"/>
                          </a:solidFill>
                        </a:rPr>
                        <a:t>College of Business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800" dirty="0">
                          <a:solidFill>
                            <a:schemeClr val="tx1"/>
                          </a:solidFill>
                        </a:rPr>
                        <a:t>College of Sciences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endParaRPr lang="en-US" sz="800" b="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689</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326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mn-lt"/>
                        </a:rPr>
                        <a:t>145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1000" b="0" i="0" u="none" strike="noStrike" dirty="0">
                          <a:solidFill>
                            <a:srgbClr val="000000"/>
                          </a:solidFill>
                          <a:effectLst/>
                          <a:latin typeface="+mn-lt"/>
                        </a:rPr>
                        <a:t>Campus Recreation Center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b"/>
                      <a:r>
                        <a:rPr lang="en-US" sz="1000" b="0" i="0" u="none" strike="noStrike" dirty="0">
                          <a:solidFill>
                            <a:srgbClr val="000000"/>
                          </a:solidFill>
                          <a:effectLst/>
                          <a:latin typeface="+mn-lt"/>
                        </a:rPr>
                        <a:t>Health care services (Stamps)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83%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US" sz="1000" b="0" i="0" u="none" strike="noStrike" dirty="0">
                          <a:solidFill>
                            <a:srgbClr val="000000"/>
                          </a:solidFill>
                          <a:effectLst/>
                          <a:latin typeface="+mn-lt"/>
                        </a:rPr>
                        <a:t>Office of International Education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91%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US" sz="1000" b="0" i="0" u="none" strike="noStrike" dirty="0">
                          <a:solidFill>
                            <a:srgbClr val="000000"/>
                          </a:solidFill>
                          <a:effectLst/>
                          <a:latin typeface="+mn-lt"/>
                        </a:rPr>
                        <a:t>Research facilities (laboratories, instrumentation, infrastructure, etc.)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US" sz="1000" b="0" i="0" u="none" strike="noStrike" dirty="0">
                          <a:solidFill>
                            <a:srgbClr val="000000"/>
                          </a:solidFill>
                          <a:effectLst/>
                          <a:latin typeface="+mn-lt"/>
                        </a:rPr>
                        <a:t>Georgia Tech student health insurance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US" sz="1000" b="0" i="0" u="none" strike="noStrike" dirty="0">
                          <a:solidFill>
                            <a:srgbClr val="000000"/>
                          </a:solidFill>
                          <a:effectLst/>
                          <a:latin typeface="+mn-lt"/>
                        </a:rPr>
                        <a:t>Library facilities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US" sz="1000" b="0" i="0" u="none" strike="noStrike" dirty="0">
                          <a:solidFill>
                            <a:srgbClr val="000000"/>
                          </a:solidFill>
                          <a:effectLst/>
                          <a:latin typeface="+mn-lt"/>
                        </a:rPr>
                        <a:t>Student Center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100%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b"/>
                      <a:r>
                        <a:rPr lang="en-US" sz="1000" b="0" i="0" u="none" strike="noStrike" dirty="0">
                          <a:solidFill>
                            <a:srgbClr val="000000"/>
                          </a:solidFill>
                          <a:effectLst/>
                          <a:latin typeface="+mn-lt"/>
                        </a:rPr>
                        <a:t>Graduate Studies office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b"/>
                      <a:r>
                        <a:rPr lang="en-US" sz="1000" b="0" i="0" u="none" strike="noStrike" dirty="0">
                          <a:solidFill>
                            <a:srgbClr val="000000"/>
                          </a:solidFill>
                          <a:effectLst/>
                          <a:latin typeface="+mn-lt"/>
                        </a:rPr>
                        <a:t>Center for the Enhancement of Teaching and Learning (CETL)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700226"/>
                  </a:ext>
                </a:extLst>
              </a:tr>
              <a:tr h="0">
                <a:tc>
                  <a:txBody>
                    <a:bodyPr/>
                    <a:lstStyle/>
                    <a:p>
                      <a:pPr algn="l" fontAlgn="b"/>
                      <a:r>
                        <a:rPr lang="en-US" sz="1000" b="0" i="0" u="none" strike="noStrike" dirty="0">
                          <a:solidFill>
                            <a:srgbClr val="000000"/>
                          </a:solidFill>
                          <a:effectLst/>
                          <a:latin typeface="+mn-lt"/>
                        </a:rPr>
                        <a:t>Center for Career Discovery and Development (formerly “Career Services” and “Department of Professional Practice”)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79304563"/>
                  </a:ext>
                </a:extLst>
              </a:tr>
              <a:tr h="0">
                <a:tc>
                  <a:txBody>
                    <a:bodyPr/>
                    <a:lstStyle/>
                    <a:p>
                      <a:pPr algn="l" fontAlgn="b"/>
                      <a:r>
                        <a:rPr lang="en-US" sz="1000" b="0" i="0" u="none" strike="noStrike" dirty="0">
                          <a:solidFill>
                            <a:srgbClr val="000000"/>
                          </a:solidFill>
                          <a:effectLst/>
                          <a:latin typeface="+mn-lt"/>
                        </a:rPr>
                        <a:t>Counseling Center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7032886"/>
                  </a:ext>
                </a:extLst>
              </a:tr>
              <a:tr h="0">
                <a:tc>
                  <a:txBody>
                    <a:bodyPr/>
                    <a:lstStyle/>
                    <a:p>
                      <a:pPr algn="l" fontAlgn="b"/>
                      <a:r>
                        <a:rPr lang="en-US" sz="1000" b="0" i="0" u="none" strike="noStrike" dirty="0">
                          <a:solidFill>
                            <a:srgbClr val="000000"/>
                          </a:solidFill>
                          <a:effectLst/>
                          <a:latin typeface="+mn-lt"/>
                        </a:rPr>
                        <a:t>Campus transportation services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18840092"/>
                  </a:ext>
                </a:extLst>
              </a:tr>
              <a:tr h="0">
                <a:tc>
                  <a:txBody>
                    <a:bodyPr/>
                    <a:lstStyle/>
                    <a:p>
                      <a:pPr algn="l" fontAlgn="b"/>
                      <a:r>
                        <a:rPr lang="en-US" sz="1000" b="0" i="0" u="none" strike="noStrike" dirty="0">
                          <a:solidFill>
                            <a:srgbClr val="000000"/>
                          </a:solidFill>
                          <a:effectLst/>
                          <a:latin typeface="+mn-lt"/>
                        </a:rPr>
                        <a:t>Communications Center</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33568365"/>
                  </a:ext>
                </a:extLst>
              </a:tr>
              <a:tr h="0">
                <a:tc>
                  <a:txBody>
                    <a:bodyPr/>
                    <a:lstStyle/>
                    <a:p>
                      <a:pPr algn="l" fontAlgn="b"/>
                      <a:r>
                        <a:rPr lang="en-US" sz="1000" b="0" i="0" u="none" strike="noStrike" dirty="0">
                          <a:solidFill>
                            <a:srgbClr val="000000"/>
                          </a:solidFill>
                          <a:effectLst/>
                          <a:latin typeface="+mn-lt"/>
                        </a:rPr>
                        <a:t>Office of Minority Educational Development (OMED Educational Services)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11196868"/>
                  </a:ext>
                </a:extLst>
              </a:tr>
              <a:tr h="0">
                <a:tc>
                  <a:txBody>
                    <a:bodyPr/>
                    <a:lstStyle/>
                    <a:p>
                      <a:pPr algn="l" fontAlgn="b"/>
                      <a:r>
                        <a:rPr lang="en-US" sz="1000" b="0" i="0" u="none" strike="noStrike" dirty="0">
                          <a:solidFill>
                            <a:srgbClr val="000000"/>
                          </a:solidFill>
                          <a:effectLst/>
                          <a:latin typeface="+mn-lt"/>
                        </a:rPr>
                        <a:t>Graduate Student Government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0475663"/>
                  </a:ext>
                </a:extLst>
              </a:tr>
              <a:tr h="0">
                <a:tc>
                  <a:txBody>
                    <a:bodyPr/>
                    <a:lstStyle/>
                    <a:p>
                      <a:pPr algn="l" fontAlgn="b"/>
                      <a:r>
                        <a:rPr lang="en-US" sz="1000" b="0" i="0" u="none" strike="noStrike" dirty="0">
                          <a:solidFill>
                            <a:srgbClr val="000000"/>
                          </a:solidFill>
                          <a:effectLst/>
                          <a:latin typeface="+mn-lt"/>
                        </a:rPr>
                        <a:t>Office of Scholarships and Financial Aid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57%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81784"/>
                  </a:ext>
                </a:extLst>
              </a:tr>
              <a:tr h="0">
                <a:tc>
                  <a:txBody>
                    <a:bodyPr/>
                    <a:lstStyle/>
                    <a:p>
                      <a:pPr algn="l" fontAlgn="b"/>
                      <a:r>
                        <a:rPr lang="en-US" sz="1000" b="0" i="0" u="none" strike="noStrike" dirty="0">
                          <a:solidFill>
                            <a:srgbClr val="000000"/>
                          </a:solidFill>
                          <a:effectLst/>
                          <a:latin typeface="+mn-lt"/>
                        </a:rPr>
                        <a:t>Fellowships Office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75%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72591796"/>
                  </a:ext>
                </a:extLst>
              </a:tr>
              <a:tr h="0">
                <a:tc>
                  <a:txBody>
                    <a:bodyPr/>
                    <a:lstStyle/>
                    <a:p>
                      <a:pPr algn="l" fontAlgn="b"/>
                      <a:r>
                        <a:rPr lang="en-US" sz="1000" b="0" i="0" u="none" strike="noStrike" dirty="0">
                          <a:solidFill>
                            <a:srgbClr val="000000"/>
                          </a:solidFill>
                          <a:effectLst/>
                          <a:latin typeface="+mn-lt"/>
                        </a:rPr>
                        <a:t>Graduate student housing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35318543"/>
                  </a:ext>
                </a:extLst>
              </a:tr>
              <a:tr h="0">
                <a:tc>
                  <a:txBody>
                    <a:bodyPr/>
                    <a:lstStyle/>
                    <a:p>
                      <a:pPr algn="l" fontAlgn="b"/>
                      <a:r>
                        <a:rPr lang="en-US" sz="1000" b="0" i="0" u="none" strike="noStrike" dirty="0">
                          <a:solidFill>
                            <a:srgbClr val="000000"/>
                          </a:solidFill>
                          <a:effectLst/>
                          <a:latin typeface="+mn-lt"/>
                        </a:rPr>
                        <a:t>Child care services </a:t>
                      </a:r>
                    </a:p>
                  </a:txBody>
                  <a:tcPr marR="0" marT="18288" marB="1828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mn-lt"/>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26730369"/>
                  </a:ext>
                </a:extLst>
              </a:tr>
            </a:tbl>
          </a:graphicData>
        </a:graphic>
      </p:graphicFrame>
    </p:spTree>
    <p:extLst>
      <p:ext uri="{BB962C8B-B14F-4D97-AF65-F5344CB8AC3E}">
        <p14:creationId xmlns:p14="http://schemas.microsoft.com/office/powerpoint/2010/main" val="73327453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434975"/>
            <a:ext cx="6553200" cy="457200"/>
          </a:xfrm>
        </p:spPr>
        <p:txBody>
          <a:bodyPr/>
          <a:lstStyle/>
          <a:p>
            <a:r>
              <a:rPr lang="en-US" dirty="0">
                <a:latin typeface="Arial" charset="0"/>
              </a:rPr>
              <a:t>EVALUATING UNIVERSITY RESOURCES - ONLINE</a:t>
            </a:r>
          </a:p>
        </p:txBody>
      </p:sp>
    </p:spTree>
    <p:extLst>
      <p:ext uri="{BB962C8B-B14F-4D97-AF65-F5344CB8AC3E}">
        <p14:creationId xmlns:p14="http://schemas.microsoft.com/office/powerpoint/2010/main" val="2198573550"/>
      </p:ext>
    </p:extLst>
  </p:cSld>
  <p:clrMapOvr>
    <a:masterClrMapping/>
  </p:clrMapOvr>
</p:sld>
</file>

<file path=ppt/theme/theme1.xml><?xml version="1.0" encoding="utf-8"?>
<a:theme xmlns:a="http://schemas.openxmlformats.org/drawingml/2006/main" name="Qualitative Presentation 11.07">
  <a:themeElements>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GB" sz="12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GB" sz="1200" b="0" i="0" u="none" strike="noStrike" cap="none" normalizeH="0" baseline="0" smtClean="0">
            <a:ln>
              <a:noFill/>
            </a:ln>
            <a:solidFill>
              <a:schemeClr val="tx1"/>
            </a:solidFill>
            <a:effectLst/>
            <a:latin typeface="Arial" charset="0"/>
          </a:defRPr>
        </a:defPPr>
      </a:lstStyle>
    </a:lnDef>
  </a:objectDefaults>
  <a:extraClrSchemeLst>
    <a:extraClrScheme>
      <a:clrScheme name="Qualitative Presentation 11.07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Qualitative Presentation 11.07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Qualitative Presentation 11.07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Qualitative Presentation 11.07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Qualitative Presentation 11.07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Qualitative Presentation 11.07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Qualitative Presentation 11.07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
    <a:dk1>
      <a:srgbClr val="000000"/>
    </a:dk1>
    <a:lt1>
      <a:srgbClr val="FFFFFF"/>
    </a:lt1>
    <a:dk2>
      <a:srgbClr val="000000"/>
    </a:dk2>
    <a:lt2>
      <a:srgbClr val="919191"/>
    </a:lt2>
    <a:accent1>
      <a:srgbClr val="FFFF99"/>
    </a:accent1>
    <a:accent2>
      <a:srgbClr val="00AE00"/>
    </a:accent2>
    <a:accent3>
      <a:srgbClr val="FFFFFF"/>
    </a:accent3>
    <a:accent4>
      <a:srgbClr val="000000"/>
    </a:accent4>
    <a:accent5>
      <a:srgbClr val="FFFFCA"/>
    </a:accent5>
    <a:accent6>
      <a:srgbClr val="009D00"/>
    </a:accent6>
    <a:hlink>
      <a:srgbClr val="FC0128"/>
    </a:hlink>
    <a:folHlink>
      <a:srgbClr val="CECECE"/>
    </a:folHlink>
  </a:clrScheme>
  <a:fontScheme name="Qualitative Presentation 11.0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\\NTSERVER-1\TEMPLATES\Qualitative Presentation 11.07.pot</Template>
  <TotalTime>95554</TotalTime>
  <Pages>28</Pages>
  <Words>32171</Words>
  <Application>Microsoft Macintosh PowerPoint</Application>
  <PresentationFormat>Letter Paper (8.5x11 in)</PresentationFormat>
  <Paragraphs>9768</Paragraphs>
  <Slides>159</Slides>
  <Notes>159</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159</vt:i4>
      </vt:variant>
    </vt:vector>
  </HeadingPairs>
  <TitlesOfParts>
    <vt:vector size="163" baseType="lpstr">
      <vt:lpstr>Arial</vt:lpstr>
      <vt:lpstr>Calibri</vt:lpstr>
      <vt:lpstr>Times New Roman</vt:lpstr>
      <vt:lpstr>Qualitative Presentation 11.07</vt:lpstr>
      <vt:lpstr>2019 Graduate Student Experience Study Final Report</vt:lpstr>
      <vt:lpstr>TABLE OF CONTENTS</vt:lpstr>
      <vt:lpstr>Objectives, Motivation, and Completions of Graduate Student Experience Study</vt:lpstr>
      <vt:lpstr>Demographics/After Graduation Interests of Survey Respondents</vt:lpstr>
      <vt:lpstr>Demographics/After Graduation Interests of Survey Respondents Cont.</vt:lpstr>
      <vt:lpstr>KEY METRICS</vt:lpstr>
      <vt:lpstr>Key Metrics – All Students</vt:lpstr>
      <vt:lpstr>Key Metrics – All Students Cont.</vt:lpstr>
      <vt:lpstr>Key Metrics Cont.</vt:lpstr>
      <vt:lpstr>Key Metrics – Comparison of 2016 versus 2019</vt:lpstr>
      <vt:lpstr>Impact of Key Metrics on Loyalty (Likelihood to Recommend)</vt:lpstr>
      <vt:lpstr>Key Metrics - Master’s</vt:lpstr>
      <vt:lpstr>Key Metrics – Ph.D</vt:lpstr>
      <vt:lpstr>PROGRAM SUPPORT</vt:lpstr>
      <vt:lpstr>Evaluating the Graduate Student Experience – All Students</vt:lpstr>
      <vt:lpstr>Evaluating the Graduate Student Experience – Program Support</vt:lpstr>
      <vt:lpstr>Evaluating the Graduate Student Experience – Program Support – Master’s</vt:lpstr>
      <vt:lpstr>Evaluating the Graduate Student Experience – Program Support – Master’s Cont.</vt:lpstr>
      <vt:lpstr>Evaluating the Graduate Student Experience – Program Support – Ph.D</vt:lpstr>
      <vt:lpstr>ADVISING AND MENTORING</vt:lpstr>
      <vt:lpstr>Evaluating the Graduate Student Experience – All Students</vt:lpstr>
      <vt:lpstr>Evaluating the Graduate Student Experience – Advising and Mentoring</vt:lpstr>
      <vt:lpstr>Evaluating the Graduate Student Experience – Advising and Mentoring – Master’s</vt:lpstr>
      <vt:lpstr>Evaluating the Graduate Student Experience – Advising and Mentoring – Ph.D</vt:lpstr>
      <vt:lpstr>ADVISING AND MENTORING Cont.</vt:lpstr>
      <vt:lpstr>Evaluating the Graduate Student Experience – All Students</vt:lpstr>
      <vt:lpstr>Evaluating the Graduate Student Experience – Advising and Mentoring</vt:lpstr>
      <vt:lpstr>Evaluating the Graduate Student Experience – Advising and Mentoring – Master’s</vt:lpstr>
      <vt:lpstr>Evaluating the Graduate Student Experience – Advising and Mentoring – Ph.D</vt:lpstr>
      <vt:lpstr>ADVISING AND MENTORING</vt:lpstr>
      <vt:lpstr>Evaluating the Graduate Student Experience – All Students</vt:lpstr>
      <vt:lpstr>Evaluating the Graduate Student Experience – Advising and Mentoring </vt:lpstr>
      <vt:lpstr>Evaluating the Graduate Student Experience – Advising and Mentoring – Master’s</vt:lpstr>
      <vt:lpstr>Evaluating the Graduate Student Experience – Advising and Mentoring - Ph.D</vt:lpstr>
      <vt:lpstr>ADVISING AND MENTORING</vt:lpstr>
      <vt:lpstr>Evaluating the Graduate Student Experience – Advising and Mentoring</vt:lpstr>
      <vt:lpstr>Evaluating the Graduate Student Experience – Advising and Mentoring – Master’s</vt:lpstr>
      <vt:lpstr>Evaluating the Graduate Student Experience – Advising and Mentoring – Master’s</vt:lpstr>
      <vt:lpstr>COURSEWORK/DEGREE PROGRESS</vt:lpstr>
      <vt:lpstr>Evaluating the Graduate Student Experience – All Students</vt:lpstr>
      <vt:lpstr>Evaluating the Graduate Student Experience – Coursework/Degree Progress</vt:lpstr>
      <vt:lpstr>Evaluating the Graduate Student Experience – Coursework/Degree Progress – Master’s</vt:lpstr>
      <vt:lpstr>Evaluating the Graduate Student Experience – Coursework/Degree Progress – Ph.D</vt:lpstr>
      <vt:lpstr>COURSEWORK/DEGREE PROGRESS</vt:lpstr>
      <vt:lpstr>Evaluating the Graduate Student Experience – All Students</vt:lpstr>
      <vt:lpstr>Evaluating the Graduate Student Experience – Coursework/Degree Progress</vt:lpstr>
      <vt:lpstr>Evaluating the Graduate Student Experience – Coursework/Degree Progress – Master’s</vt:lpstr>
      <vt:lpstr>Evaluating the Graduate Student Experience – Coursework/Degree Progress – Ph.D</vt:lpstr>
      <vt:lpstr>ATTITUDES REGARDING FINANCIAL SUPPORT</vt:lpstr>
      <vt:lpstr>Attitudes Regarding Financial Support</vt:lpstr>
      <vt:lpstr>Attitudes Regarding Financial Support</vt:lpstr>
      <vt:lpstr>Attitudes Regarding Financial Support – Master’s</vt:lpstr>
      <vt:lpstr>Attitudes Regarding Financial Support - Ph.D</vt:lpstr>
      <vt:lpstr>PERCEPTION IMPROVEMENT ANALYSIS – MASTER’S CAMPUS</vt:lpstr>
      <vt:lpstr>Understanding the Drivers of Quality of Overall Experience – Master’s Campus</vt:lpstr>
      <vt:lpstr>Understanding the Drivers of Quality of Overall Experience – Master’s Campus Continued</vt:lpstr>
      <vt:lpstr>Legend for Perception Improvement Analysis Chart – Master’s CAMPUS</vt:lpstr>
      <vt:lpstr>Perception Improvement Analysis – Master’s Campus</vt:lpstr>
      <vt:lpstr>Summary of Perception Improvement Analysis – Master’s CAMPUS</vt:lpstr>
      <vt:lpstr>PERCEPTION IMPROVEMENT ANALYSIS – MASTER’S ONLINE</vt:lpstr>
      <vt:lpstr>Understanding the Drivers of Quality of Overall Experience – Master’s Online</vt:lpstr>
      <vt:lpstr>Understanding the Drivers of Quality of Overall Experience – Master’s Online Continued</vt:lpstr>
      <vt:lpstr>Legend for Perception Improvement Analysis Chart – Master’s ONLINE</vt:lpstr>
      <vt:lpstr>Perception Improvement Analysis – Master’s Online</vt:lpstr>
      <vt:lpstr>Summary of Perception Improvement Analysis – Master’s ONLINE</vt:lpstr>
      <vt:lpstr>PERCEPTION IMPROVEMENT ANALYSIS – Ph.D</vt:lpstr>
      <vt:lpstr>Understanding the Drivers of Quality of Overall Experience – Ph.D.</vt:lpstr>
      <vt:lpstr>Understanding the Drivers of Quality of Overall Experience – Ph.D. Continued</vt:lpstr>
      <vt:lpstr>Legend for Perception Improvement Analysis Chart – Ph.D</vt:lpstr>
      <vt:lpstr>Perception Improvement Analysis – Ph.D.</vt:lpstr>
      <vt:lpstr>Summary of Perception Improvement Analysis – Ph.D</vt:lpstr>
      <vt:lpstr>COMPARISON OF ATTRIBUTE RATINGS – 2019 VERSUS 2016</vt:lpstr>
      <vt:lpstr>Legend for 2016-2019 Comparison Chart – Master’s CAMPUS</vt:lpstr>
      <vt:lpstr>Comparison of Attribute Evaluations: 2019 vs. 2016 for Master’s Campus</vt:lpstr>
      <vt:lpstr>Legend for 2016-2019 Comparison Chart – Ph.D</vt:lpstr>
      <vt:lpstr>Comparison of Attribute Evaluations: 2019 vs. 2016 for Ph.D.</vt:lpstr>
      <vt:lpstr>FINANCIAL CONSIDERATIONS</vt:lpstr>
      <vt:lpstr>Sources Used to Pay for Graduate Education – All Students</vt:lpstr>
      <vt:lpstr>Sources Used to Pay for Graduate Education</vt:lpstr>
      <vt:lpstr>Sources Used to Pay for Graduate Education – Master’s</vt:lpstr>
      <vt:lpstr>Sources Used to Pay for Graduate Education – Ph.D</vt:lpstr>
      <vt:lpstr>FINANCIAL CONSIDERATIONS</vt:lpstr>
      <vt:lpstr>Financial Support for Graduate Students – All Students</vt:lpstr>
      <vt:lpstr>Financial Support for Graduate Students</vt:lpstr>
      <vt:lpstr>Financial Support for Graduate Students – 2016 versus 2019</vt:lpstr>
      <vt:lpstr>Financial Support for Graduate Students – Master’s</vt:lpstr>
      <vt:lpstr>Financial Support for Graduate Students – Ph.D</vt:lpstr>
      <vt:lpstr>VALUE OF SERVICES FROM MANDATORY FEES</vt:lpstr>
      <vt:lpstr>Value of Services from Mandatory Fees – All Students</vt:lpstr>
      <vt:lpstr>Value of Services from Mandatory Fees </vt:lpstr>
      <vt:lpstr>Value of Services from Mandatory Fees – Master’s </vt:lpstr>
      <vt:lpstr>Value of Services from Mandatory Fees – Ph.D </vt:lpstr>
      <vt:lpstr>EVALUATING UNIVERSITY RESOURCES</vt:lpstr>
      <vt:lpstr>Evaluating University Resources – All Students</vt:lpstr>
      <vt:lpstr>Evaluating University Resources – All Students</vt:lpstr>
      <vt:lpstr>Evaluating University Resources </vt:lpstr>
      <vt:lpstr>Evaluating University Resources – Master’s CAMPUS </vt:lpstr>
      <vt:lpstr>Evaluating University Resources – Ph.D </vt:lpstr>
      <vt:lpstr>EVALUATING UNIVERSITY RESOURCES - ONLINE</vt:lpstr>
      <vt:lpstr>Evaluating University Resources – All Online Students</vt:lpstr>
      <vt:lpstr>Evaluating University Resources – Master’s ONLINE</vt:lpstr>
      <vt:lpstr>Evaluating University Resources – Master’s ONLINE</vt:lpstr>
      <vt:lpstr>STUDENT WELL-BEING AND STRESS</vt:lpstr>
      <vt:lpstr>Attitudes Regarding School Experience – All Students</vt:lpstr>
      <vt:lpstr>Attitudes Regarding School Experience</vt:lpstr>
      <vt:lpstr>Attitudes Regarding School Experience – 2016 versus 2019</vt:lpstr>
      <vt:lpstr>Attitudes Regarding School Experience – Master’s</vt:lpstr>
      <vt:lpstr>Attitudes Regarding School Experience – Master’s CAMPUS,  2016 vs 2019</vt:lpstr>
      <vt:lpstr>Attitudes Regarding School Experience – Ph.D</vt:lpstr>
      <vt:lpstr>Attitudes Regarding School Experience – Ph.D, 2016 vs 2019</vt:lpstr>
      <vt:lpstr>UNDERSTANDING STRESS</vt:lpstr>
      <vt:lpstr>Understanding Stress – All Students</vt:lpstr>
      <vt:lpstr>Understanding Stress – All Students</vt:lpstr>
      <vt:lpstr>Understanding Stress</vt:lpstr>
      <vt:lpstr>Understanding Stress – Master’s</vt:lpstr>
      <vt:lpstr>Understanding Stress – Ph.D</vt:lpstr>
      <vt:lpstr>UNDERSTANDING STRESS – # OF STRESS FACTORS</vt:lpstr>
      <vt:lpstr>Understanding Stress – All Students</vt:lpstr>
      <vt:lpstr>Understanding Stress – Master’s CAMPUS</vt:lpstr>
      <vt:lpstr>Understanding Stress – Master’s ONLINE</vt:lpstr>
      <vt:lpstr>Understanding Stress – Ph.D</vt:lpstr>
      <vt:lpstr>UNDERSTANDING STRESS – WEEKLY ACTIVITIES</vt:lpstr>
      <vt:lpstr>% Mentioning Activity in Typical Week – All Students</vt:lpstr>
      <vt:lpstr>Understanding Stress - Weekly Activities</vt:lpstr>
      <vt:lpstr>Understanding Stress - Weekly Activities – Master’s</vt:lpstr>
      <vt:lpstr>Understanding Stress - Weekly Activities – Ph.D</vt:lpstr>
      <vt:lpstr>UNDERSTANDING STRESS – DAILY SLEEP</vt:lpstr>
      <vt:lpstr>Daily Sleep – All Students</vt:lpstr>
      <vt:lpstr>Understanding Stress – Daily Sleep</vt:lpstr>
      <vt:lpstr>Understanding Stress – Daily Sleep – Master’s</vt:lpstr>
      <vt:lpstr>Understanding Stress – Daily Sleep – Ph.D</vt:lpstr>
      <vt:lpstr>USEFUL SUPPORT RESOURCES FOR STRESS</vt:lpstr>
      <vt:lpstr>Useful Support Resources for Stress – All Students</vt:lpstr>
      <vt:lpstr>Useful Support Resources for Stress</vt:lpstr>
      <vt:lpstr>Useful Support Resources for Stress – Master’s</vt:lpstr>
      <vt:lpstr>Useful Support Resources for Stress – Ph.D</vt:lpstr>
      <vt:lpstr>USAGE OF SUPPORT RESOURCES FOR STRESS</vt:lpstr>
      <vt:lpstr>Usage of Support Resources for Stress – All Students</vt:lpstr>
      <vt:lpstr>Usage of Support Resources for Stress</vt:lpstr>
      <vt:lpstr>Usage of Support Resources for Stress – Master’s</vt:lpstr>
      <vt:lpstr>Usage of Support Resources for Stress – Ph.D</vt:lpstr>
      <vt:lpstr>DECIDING NOT TO SEEK SUPPORT</vt:lpstr>
      <vt:lpstr>Deciding Not to Seek Support– All Students</vt:lpstr>
      <vt:lpstr>Understanding Stress – Deciding Not to Seek Support</vt:lpstr>
      <vt:lpstr>Understanding Stress – Deciding Not to Seek Support – Master’s</vt:lpstr>
      <vt:lpstr>Understanding Stress – Deciding Not to Seek Support – Ph.D</vt:lpstr>
      <vt:lpstr>UNDERSTANDING STRESS – SOURCES NOT CONTACTED</vt:lpstr>
      <vt:lpstr>Sources Not Contacted– All Students</vt:lpstr>
      <vt:lpstr>Understanding Stress – Sources Not Contacted</vt:lpstr>
      <vt:lpstr>Understanding Stress – Sources Not Contacted – Master’s</vt:lpstr>
      <vt:lpstr>Understanding Stress – Sources Not Contacted – Ph.D</vt:lpstr>
      <vt:lpstr>REASONS FOR NOT CONTACTING RESOURCE</vt:lpstr>
      <vt:lpstr>Reasons for Not Contacting Source – All Students</vt:lpstr>
      <vt:lpstr>Understanding Stress – Reasons for Not Contacting Source</vt:lpstr>
      <vt:lpstr>Understanding Stress – Reasons for Not Contacting Source – Master’s</vt:lpstr>
      <vt:lpstr>Understanding Stress – Reasons for Not Contacting Source – Ph.D</vt:lpstr>
      <vt:lpstr>ADDITIONAL DEMOGRAPHIC INFORMATION</vt:lpstr>
      <vt:lpstr>Demographics/After Graduation Interests of Survey Respondents</vt:lpstr>
      <vt:lpstr>Demographics/After Graduation Interests of Survey Respondents</vt:lpstr>
    </vt:vector>
  </TitlesOfParts>
  <Company>Dell Preferred Customer.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WALLACE , KATHI S</dc:creator>
  <cp:lastModifiedBy>Hom, Tiana R</cp:lastModifiedBy>
  <cp:revision>1602</cp:revision>
  <cp:lastPrinted>2019-10-08T00:38:59Z</cp:lastPrinted>
  <dcterms:created xsi:type="dcterms:W3CDTF">2000-08-17T15:20:10Z</dcterms:created>
  <dcterms:modified xsi:type="dcterms:W3CDTF">2022-11-10T22:16:41Z</dcterms:modified>
</cp:coreProperties>
</file>