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notesSlides/notesSlide12.xml" ContentType="application/vnd.openxmlformats-officedocument.presentationml.notesSlide+xml"/>
  <Override PartName="/ppt/charts/chart2.xml" ContentType="application/vnd.openxmlformats-officedocument.drawingml.char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rts/chart3.xml" ContentType="application/vnd.openxmlformats-officedocument.drawingml.chart+xml"/>
  <Override PartName="/ppt/theme/themeOverride2.xml" ContentType="application/vnd.openxmlformats-officedocument.themeOverride+xml"/>
  <Override PartName="/ppt/drawings/drawing2.xml" ContentType="application/vnd.openxmlformats-officedocument.drawingml.chartshapes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rts/chart4.xml" ContentType="application/vnd.openxmlformats-officedocument.drawingml.chart+xml"/>
  <Override PartName="/ppt/theme/themeOverride3.xml" ContentType="application/vnd.openxmlformats-officedocument.themeOverride+xml"/>
  <Override PartName="/ppt/drawings/drawing3.xml" ContentType="application/vnd.openxmlformats-officedocument.drawingml.chartshapes+xml"/>
  <Override PartName="/ppt/notesSlides/notesSlide17.xml" ContentType="application/vnd.openxmlformats-officedocument.presentationml.notesSlide+xml"/>
  <Override PartName="/ppt/charts/chart5.xml" ContentType="application/vnd.openxmlformats-officedocument.drawingml.chart+xml"/>
  <Override PartName="/ppt/drawings/drawing4.xml" ContentType="application/vnd.openxmlformats-officedocument.drawingml.chartshape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charts/chart6.xml" ContentType="application/vnd.openxmlformats-officedocument.drawingml.chart+xml"/>
  <Override PartName="/ppt/theme/themeOverride4.xml" ContentType="application/vnd.openxmlformats-officedocument.themeOverride+xml"/>
  <Override PartName="/ppt/drawings/drawing5.xml" ContentType="application/vnd.openxmlformats-officedocument.drawingml.chartshapes+xml"/>
  <Override PartName="/ppt/notesSlides/notesSlide21.xml" ContentType="application/vnd.openxmlformats-officedocument.presentationml.notesSlide+xml"/>
  <Override PartName="/ppt/charts/chart7.xml" ContentType="application/vnd.openxmlformats-officedocument.drawingml.chart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charts/chart8.xml" ContentType="application/vnd.openxmlformats-officedocument.drawingml.chart+xml"/>
  <Override PartName="/ppt/theme/themeOverride5.xml" ContentType="application/vnd.openxmlformats-officedocument.themeOverride+xml"/>
  <Override PartName="/ppt/drawings/drawing6.xml" ContentType="application/vnd.openxmlformats-officedocument.drawingml.chartshapes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charts/chart9.xml" ContentType="application/vnd.openxmlformats-officedocument.drawingml.chart+xml"/>
  <Override PartName="/ppt/theme/themeOverride6.xml" ContentType="application/vnd.openxmlformats-officedocument.themeOverride+xml"/>
  <Override PartName="/ppt/drawings/drawing7.xml" ContentType="application/vnd.openxmlformats-officedocument.drawingml.chartshapes+xml"/>
  <Override PartName="/ppt/notesSlides/notesSlide26.xml" ContentType="application/vnd.openxmlformats-officedocument.presentationml.notesSlide+xml"/>
  <Override PartName="/ppt/charts/chart10.xml" ContentType="application/vnd.openxmlformats-officedocument.drawingml.chart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charts/chart11.xml" ContentType="application/vnd.openxmlformats-officedocument.drawingml.chart+xml"/>
  <Override PartName="/ppt/theme/themeOverride7.xml" ContentType="application/vnd.openxmlformats-officedocument.themeOverride+xml"/>
  <Override PartName="/ppt/drawings/drawing8.xml" ContentType="application/vnd.openxmlformats-officedocument.drawingml.chartshapes+xml"/>
  <Override PartName="/ppt/notesSlides/notesSlide30.xml" ContentType="application/vnd.openxmlformats-officedocument.presentationml.notesSlide+xml"/>
  <Override PartName="/ppt/charts/chart12.xml" ContentType="application/vnd.openxmlformats-officedocument.drawingml.chart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charts/chart13.xml" ContentType="application/vnd.openxmlformats-officedocument.drawingml.chart+xml"/>
  <Override PartName="/ppt/theme/themeOverride8.xml" ContentType="application/vnd.openxmlformats-officedocument.themeOverride+xml"/>
  <Override PartName="/ppt/drawings/drawing9.xml" ContentType="application/vnd.openxmlformats-officedocument.drawingml.chartshapes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charts/chart14.xml" ContentType="application/vnd.openxmlformats-officedocument.drawingml.chart+xml"/>
  <Override PartName="/ppt/theme/themeOverride9.xml" ContentType="application/vnd.openxmlformats-officedocument.themeOverride+xml"/>
  <Override PartName="/ppt/drawings/drawing10.xml" ContentType="application/vnd.openxmlformats-officedocument.drawingml.chartshapes+xml"/>
  <Override PartName="/ppt/notesSlides/notesSlide35.xml" ContentType="application/vnd.openxmlformats-officedocument.presentationml.notesSlide+xml"/>
  <Override PartName="/ppt/charts/chart15.xml" ContentType="application/vnd.openxmlformats-officedocument.drawingml.chart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charts/chart16.xml" ContentType="application/vnd.openxmlformats-officedocument.drawingml.chart+xml"/>
  <Override PartName="/ppt/theme/themeOverride10.xml" ContentType="application/vnd.openxmlformats-officedocument.themeOverride+xml"/>
  <Override PartName="/ppt/drawings/drawing11.xml" ContentType="application/vnd.openxmlformats-officedocument.drawingml.chartshapes+xml"/>
  <Override PartName="/ppt/notesSlides/notesSlide40.xml" ContentType="application/vnd.openxmlformats-officedocument.presentationml.notesSlide+xml"/>
  <Override PartName="/ppt/charts/chart17.xml" ContentType="application/vnd.openxmlformats-officedocument.drawingml.chart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charts/chart18.xml" ContentType="application/vnd.openxmlformats-officedocument.drawingml.chart+xml"/>
  <Override PartName="/ppt/theme/themeOverride11.xml" ContentType="application/vnd.openxmlformats-officedocument.themeOverride+xml"/>
  <Override PartName="/ppt/drawings/drawing12.xml" ContentType="application/vnd.openxmlformats-officedocument.drawingml.chartshapes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charts/chart19.xml" ContentType="application/vnd.openxmlformats-officedocument.drawingml.chart+xml"/>
  <Override PartName="/ppt/theme/themeOverride12.xml" ContentType="application/vnd.openxmlformats-officedocument.themeOverride+xml"/>
  <Override PartName="/ppt/drawings/drawing13.xml" ContentType="application/vnd.openxmlformats-officedocument.drawingml.chartshapes+xml"/>
  <Override PartName="/ppt/notesSlides/notesSlide46.xml" ContentType="application/vnd.openxmlformats-officedocument.presentationml.notesSlide+xml"/>
  <Override PartName="/ppt/charts/chart20.xml" ContentType="application/vnd.openxmlformats-officedocument.drawingml.chart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charts/chart21.xml" ContentType="application/vnd.openxmlformats-officedocument.drawingml.chart+xml"/>
  <Override PartName="/ppt/theme/themeOverride13.xml" ContentType="application/vnd.openxmlformats-officedocument.themeOverride+xml"/>
  <Override PartName="/ppt/drawings/drawing14.xml" ContentType="application/vnd.openxmlformats-officedocument.drawingml.chartshapes+xml"/>
  <Override PartName="/ppt/notesSlides/notesSlide50.xml" ContentType="application/vnd.openxmlformats-officedocument.presentationml.notesSlide+xml"/>
  <Override PartName="/ppt/charts/chart22.xml" ContentType="application/vnd.openxmlformats-officedocument.drawingml.chart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charts/chart23.xml" ContentType="application/vnd.openxmlformats-officedocument.drawingml.chart+xml"/>
  <Override PartName="/ppt/theme/themeOverride14.xml" ContentType="application/vnd.openxmlformats-officedocument.themeOverride+xml"/>
  <Override PartName="/ppt/drawings/drawing15.xml" ContentType="application/vnd.openxmlformats-officedocument.drawingml.chartshapes+xml"/>
  <Override PartName="/ppt/notesSlides/notesSlide53.xml" ContentType="application/vnd.openxmlformats-officedocument.presentationml.notesSlide+xml"/>
  <Override PartName="/ppt/charts/chart24.xml" ContentType="application/vnd.openxmlformats-officedocument.drawingml.chart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charts/chart25.xml" ContentType="application/vnd.openxmlformats-officedocument.drawingml.chart+xml"/>
  <Override PartName="/ppt/theme/themeOverride15.xml" ContentType="application/vnd.openxmlformats-officedocument.themeOverride+xml"/>
  <Override PartName="/ppt/drawings/drawing16.xml" ContentType="application/vnd.openxmlformats-officedocument.drawingml.chartshapes+xml"/>
  <Override PartName="/ppt/notesSlides/notesSlide57.xml" ContentType="application/vnd.openxmlformats-officedocument.presentationml.notesSlide+xml"/>
  <Override PartName="/ppt/charts/chart26.xml" ContentType="application/vnd.openxmlformats-officedocument.drawingml.chart+xml"/>
  <Override PartName="/ppt/drawings/drawing17.xml" ContentType="application/vnd.openxmlformats-officedocument.drawingml.chartshapes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charts/chart27.xml" ContentType="application/vnd.openxmlformats-officedocument.drawingml.chart+xml"/>
  <Override PartName="/ppt/theme/themeOverride16.xml" ContentType="application/vnd.openxmlformats-officedocument.themeOverride+xml"/>
  <Override PartName="/ppt/drawings/drawing18.xml" ContentType="application/vnd.openxmlformats-officedocument.drawingml.chartshapes+xml"/>
  <Override PartName="/ppt/notesSlides/notesSlide60.xml" ContentType="application/vnd.openxmlformats-officedocument.presentationml.notesSlide+xml"/>
  <Override PartName="/ppt/charts/chart28.xml" ContentType="application/vnd.openxmlformats-officedocument.drawingml.chart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charts/chart29.xml" ContentType="application/vnd.openxmlformats-officedocument.drawingml.chart+xml"/>
  <Override PartName="/ppt/theme/themeOverride17.xml" ContentType="application/vnd.openxmlformats-officedocument.themeOverride+xml"/>
  <Override PartName="/ppt/drawings/drawing19.xml" ContentType="application/vnd.openxmlformats-officedocument.drawingml.chartshapes+xml"/>
  <Override PartName="/ppt/notesSlides/notesSlide65.xml" ContentType="application/vnd.openxmlformats-officedocument.presentationml.notesSlide+xml"/>
  <Override PartName="/ppt/charts/chart30.xml" ContentType="application/vnd.openxmlformats-officedocument.drawingml.chart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charts/chart31.xml" ContentType="application/vnd.openxmlformats-officedocument.drawingml.chart+xml"/>
  <Override PartName="/ppt/theme/themeOverride18.xml" ContentType="application/vnd.openxmlformats-officedocument.themeOverride+xml"/>
  <Override PartName="/ppt/drawings/drawing20.xml" ContentType="application/vnd.openxmlformats-officedocument.drawingml.chartshapes+xml"/>
  <Override PartName="/ppt/notesSlides/notesSlide69.xml" ContentType="application/vnd.openxmlformats-officedocument.presentationml.notesSlide+xml"/>
  <Override PartName="/ppt/charts/chart3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71"/>
  </p:notesMasterIdLst>
  <p:handoutMasterIdLst>
    <p:handoutMasterId r:id="rId72"/>
  </p:handoutMasterIdLst>
  <p:sldIdLst>
    <p:sldId id="768" r:id="rId2"/>
    <p:sldId id="1922" r:id="rId3"/>
    <p:sldId id="2035" r:id="rId4"/>
    <p:sldId id="1925" r:id="rId5"/>
    <p:sldId id="1545" r:id="rId6"/>
    <p:sldId id="2097" r:id="rId7"/>
    <p:sldId id="2098" r:id="rId8"/>
    <p:sldId id="2099" r:id="rId9"/>
    <p:sldId id="2100" r:id="rId10"/>
    <p:sldId id="1899" r:id="rId11"/>
    <p:sldId id="1934" r:id="rId12"/>
    <p:sldId id="2101" r:id="rId13"/>
    <p:sldId id="1935" r:id="rId14"/>
    <p:sldId id="1939" r:id="rId15"/>
    <p:sldId id="1913" r:id="rId16"/>
    <p:sldId id="1944" r:id="rId17"/>
    <p:sldId id="2038" r:id="rId18"/>
    <p:sldId id="2060" r:id="rId19"/>
    <p:sldId id="2045" r:id="rId20"/>
    <p:sldId id="2071" r:id="rId21"/>
    <p:sldId id="2036" r:id="rId22"/>
    <p:sldId id="2051" r:id="rId23"/>
    <p:sldId id="2077" r:id="rId24"/>
    <p:sldId id="2054" r:id="rId25"/>
    <p:sldId id="2080" r:id="rId26"/>
    <p:sldId id="2091" r:id="rId27"/>
    <p:sldId id="2061" r:id="rId28"/>
    <p:sldId id="2046" r:id="rId29"/>
    <p:sldId id="2072" r:id="rId30"/>
    <p:sldId id="2086" r:id="rId31"/>
    <p:sldId id="2052" r:id="rId32"/>
    <p:sldId id="2078" r:id="rId33"/>
    <p:sldId id="2055" r:id="rId34"/>
    <p:sldId id="2081" r:id="rId35"/>
    <p:sldId id="2092" r:id="rId36"/>
    <p:sldId id="2062" r:id="rId37"/>
    <p:sldId id="2047" r:id="rId38"/>
    <p:sldId id="2067" r:id="rId39"/>
    <p:sldId id="2073" r:id="rId40"/>
    <p:sldId id="2087" r:id="rId41"/>
    <p:sldId id="2053" r:id="rId42"/>
    <p:sldId id="2079" r:id="rId43"/>
    <p:sldId id="2056" r:id="rId44"/>
    <p:sldId id="2068" r:id="rId45"/>
    <p:sldId id="2082" r:id="rId46"/>
    <p:sldId id="2093" r:id="rId47"/>
    <p:sldId id="2063" r:id="rId48"/>
    <p:sldId id="2048" r:id="rId49"/>
    <p:sldId id="2074" r:id="rId50"/>
    <p:sldId id="2088" r:id="rId51"/>
    <p:sldId id="2057" r:id="rId52"/>
    <p:sldId id="2083" r:id="rId53"/>
    <p:sldId id="2094" r:id="rId54"/>
    <p:sldId id="2064" r:id="rId55"/>
    <p:sldId id="2049" r:id="rId56"/>
    <p:sldId id="2075" r:id="rId57"/>
    <p:sldId id="2089" r:id="rId58"/>
    <p:sldId id="2058" r:id="rId59"/>
    <p:sldId id="2084" r:id="rId60"/>
    <p:sldId id="2095" r:id="rId61"/>
    <p:sldId id="2065" r:id="rId62"/>
    <p:sldId id="2069" r:id="rId63"/>
    <p:sldId id="2066" r:id="rId64"/>
    <p:sldId id="2076" r:id="rId65"/>
    <p:sldId id="2090" r:id="rId66"/>
    <p:sldId id="2059" r:id="rId67"/>
    <p:sldId id="2070" r:id="rId68"/>
    <p:sldId id="2085" r:id="rId69"/>
    <p:sldId id="2096" r:id="rId70"/>
  </p:sldIdLst>
  <p:sldSz cx="9144000" cy="6858000" type="letter"/>
  <p:notesSz cx="6934200" cy="922020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GB"/>
    </a:defPPr>
    <a:lvl1pPr algn="ctr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4" userDrawn="1">
          <p15:clr>
            <a:srgbClr val="A4A3A4"/>
          </p15:clr>
        </p15:guide>
        <p15:guide id="2" pos="2184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6600"/>
    <a:srgbClr val="3366FF"/>
    <a:srgbClr val="008000"/>
    <a:srgbClr val="0000FE"/>
    <a:srgbClr val="FAFD00"/>
    <a:srgbClr val="99FF99"/>
    <a:srgbClr val="FFCCFF"/>
    <a:srgbClr val="CCFFFF"/>
    <a:srgbClr val="FE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73" autoAdjust="0"/>
    <p:restoredTop sz="86406" autoAdjust="0"/>
  </p:normalViewPr>
  <p:slideViewPr>
    <p:cSldViewPr snapToGrid="0">
      <p:cViewPr>
        <p:scale>
          <a:sx n="90" d="100"/>
          <a:sy n="90" d="100"/>
        </p:scale>
        <p:origin x="288" y="3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36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10" d="100"/>
          <a:sy n="110" d="100"/>
        </p:scale>
        <p:origin x="2576" y="184"/>
      </p:cViewPr>
      <p:guideLst>
        <p:guide orient="horz" pos="2904"/>
        <p:guide pos="218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package" Target="../embeddings/Microsoft_Excel_Worksheet.xlsx"/><Relationship Id="rId1" Type="http://schemas.openxmlformats.org/officeDocument/2006/relationships/themeOverride" Target="../theme/themeOverride1.xm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8.xml"/><Relationship Id="rId2" Type="http://schemas.openxmlformats.org/officeDocument/2006/relationships/package" Target="../embeddings/Microsoft_Excel_Worksheet10.xlsx"/><Relationship Id="rId1" Type="http://schemas.openxmlformats.org/officeDocument/2006/relationships/themeOverride" Target="../theme/themeOverride7.xm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9.xml"/><Relationship Id="rId2" Type="http://schemas.openxmlformats.org/officeDocument/2006/relationships/package" Target="../embeddings/Microsoft_Excel_Worksheet12.xlsx"/><Relationship Id="rId1" Type="http://schemas.openxmlformats.org/officeDocument/2006/relationships/themeOverride" Target="../theme/themeOverride8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0.xml"/><Relationship Id="rId2" Type="http://schemas.openxmlformats.org/officeDocument/2006/relationships/package" Target="../embeddings/Microsoft_Excel_Worksheet13.xlsx"/><Relationship Id="rId1" Type="http://schemas.openxmlformats.org/officeDocument/2006/relationships/themeOverride" Target="../theme/themeOverride9.xm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4.xlsx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1.xml"/><Relationship Id="rId2" Type="http://schemas.openxmlformats.org/officeDocument/2006/relationships/package" Target="../embeddings/Microsoft_Excel_Worksheet15.xlsx"/><Relationship Id="rId1" Type="http://schemas.openxmlformats.org/officeDocument/2006/relationships/themeOverride" Target="../theme/themeOverride10.xm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6.xlsx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2.xml"/><Relationship Id="rId2" Type="http://schemas.openxmlformats.org/officeDocument/2006/relationships/package" Target="../embeddings/Microsoft_Excel_Worksheet17.xlsx"/><Relationship Id="rId1" Type="http://schemas.openxmlformats.org/officeDocument/2006/relationships/themeOverride" Target="../theme/themeOverride11.xml"/></Relationships>
</file>

<file path=ppt/charts/_rels/chart19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3.xml"/><Relationship Id="rId2" Type="http://schemas.openxmlformats.org/officeDocument/2006/relationships/package" Target="../embeddings/Microsoft_Excel_Worksheet18.xlsx"/><Relationship Id="rId1" Type="http://schemas.openxmlformats.org/officeDocument/2006/relationships/themeOverride" Target="../theme/themeOverride12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9.xlsx"/></Relationships>
</file>

<file path=ppt/charts/_rels/chart2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4.xml"/><Relationship Id="rId2" Type="http://schemas.openxmlformats.org/officeDocument/2006/relationships/package" Target="../embeddings/Microsoft_Excel_Worksheet20.xlsx"/><Relationship Id="rId1" Type="http://schemas.openxmlformats.org/officeDocument/2006/relationships/themeOverride" Target="../theme/themeOverride13.xml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1.xlsx"/></Relationships>
</file>

<file path=ppt/charts/_rels/chart23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5.xml"/><Relationship Id="rId2" Type="http://schemas.openxmlformats.org/officeDocument/2006/relationships/package" Target="../embeddings/Microsoft_Excel_Worksheet22.xlsx"/><Relationship Id="rId1" Type="http://schemas.openxmlformats.org/officeDocument/2006/relationships/themeOverride" Target="../theme/themeOverride14.xml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3.xlsx"/></Relationships>
</file>

<file path=ppt/charts/_rels/chart25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6.xml"/><Relationship Id="rId2" Type="http://schemas.openxmlformats.org/officeDocument/2006/relationships/package" Target="../embeddings/Microsoft_Excel_Worksheet24.xlsx"/><Relationship Id="rId1" Type="http://schemas.openxmlformats.org/officeDocument/2006/relationships/themeOverride" Target="../theme/themeOverride15.xml"/></Relationships>
</file>

<file path=ppt/charts/_rels/chart2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7.xml"/><Relationship Id="rId1" Type="http://schemas.openxmlformats.org/officeDocument/2006/relationships/package" Target="../embeddings/Microsoft_Excel_Worksheet25.xlsx"/></Relationships>
</file>

<file path=ppt/charts/_rels/chart27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8.xml"/><Relationship Id="rId2" Type="http://schemas.openxmlformats.org/officeDocument/2006/relationships/package" Target="../embeddings/Microsoft_Excel_Worksheet26.xlsx"/><Relationship Id="rId1" Type="http://schemas.openxmlformats.org/officeDocument/2006/relationships/themeOverride" Target="../theme/themeOverride16.xml"/></Relationships>
</file>

<file path=ppt/charts/_rels/chart2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7.xlsx"/></Relationships>
</file>

<file path=ppt/charts/_rels/chart29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9.xml"/><Relationship Id="rId2" Type="http://schemas.openxmlformats.org/officeDocument/2006/relationships/package" Target="../embeddings/Microsoft_Excel_Worksheet28.xlsx"/><Relationship Id="rId1" Type="http://schemas.openxmlformats.org/officeDocument/2006/relationships/themeOverride" Target="../theme/themeOverride17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2.xml"/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2.xml"/></Relationships>
</file>

<file path=ppt/charts/_rels/chart3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9.xlsx"/></Relationships>
</file>

<file path=ppt/charts/_rels/chart3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20.xml"/><Relationship Id="rId2" Type="http://schemas.openxmlformats.org/officeDocument/2006/relationships/package" Target="../embeddings/Microsoft_Excel_Worksheet30.xlsx"/><Relationship Id="rId1" Type="http://schemas.openxmlformats.org/officeDocument/2006/relationships/themeOverride" Target="../theme/themeOverride18.xml"/></Relationships>
</file>

<file path=ppt/charts/_rels/chart3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1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3.xml"/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3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5.xml"/><Relationship Id="rId2" Type="http://schemas.openxmlformats.org/officeDocument/2006/relationships/package" Target="../embeddings/Microsoft_Excel_Worksheet5.xlsx"/><Relationship Id="rId1" Type="http://schemas.openxmlformats.org/officeDocument/2006/relationships/themeOverride" Target="../theme/themeOverride4.xm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6.xml"/><Relationship Id="rId2" Type="http://schemas.openxmlformats.org/officeDocument/2006/relationships/package" Target="../embeddings/Microsoft_Excel_Worksheet7.xlsx"/><Relationship Id="rId1" Type="http://schemas.openxmlformats.org/officeDocument/2006/relationships/themeOverride" Target="../theme/themeOverride5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7.xml"/><Relationship Id="rId2" Type="http://schemas.openxmlformats.org/officeDocument/2006/relationships/package" Target="../embeddings/Microsoft_Excel_Worksheet8.xlsx"/><Relationship Id="rId1" Type="http://schemas.openxmlformats.org/officeDocument/2006/relationships/themeOverride" Target="../theme/themeOverrid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200"/>
            </a:pPr>
            <a:r>
              <a:rPr lang="en-US" sz="1200" dirty="0"/>
              <a:t>Perception Improvement</a:t>
            </a:r>
            <a:r>
              <a:rPr lang="en-US" sz="1200" baseline="0" dirty="0"/>
              <a:t> Analysis – Master’s CAMPUS</a:t>
            </a:r>
            <a:endParaRPr lang="en-US" sz="1200" dirty="0"/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9.1154280057098094E-2"/>
          <c:y val="8.5000000000000006E-2"/>
          <c:w val="0.88019443293272503"/>
          <c:h val="0.81175769506084505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 1</c:v>
                </c:pt>
              </c:strCache>
            </c:strRef>
          </c:tx>
          <c:spPr>
            <a:ln w="47625">
              <a:noFill/>
            </a:ln>
          </c:spPr>
          <c:marker>
            <c:symbol val="none"/>
          </c:marker>
          <c:dPt>
            <c:idx val="1"/>
            <c:bubble3D val="0"/>
            <c:extLst>
              <c:ext xmlns:c16="http://schemas.microsoft.com/office/drawing/2014/chart" uri="{C3380CC4-5D6E-409C-BE32-E72D297353CC}">
                <c16:uniqueId val="{00000000-5DD7-9C48-8A3E-831CD34B2266}"/>
              </c:ext>
            </c:extLst>
          </c:dPt>
          <c:dPt>
            <c:idx val="3"/>
            <c:bubble3D val="0"/>
            <c:extLst>
              <c:ext xmlns:c16="http://schemas.microsoft.com/office/drawing/2014/chart" uri="{C3380CC4-5D6E-409C-BE32-E72D297353CC}">
                <c16:uniqueId val="{00000001-5DD7-9C48-8A3E-831CD34B2266}"/>
              </c:ext>
            </c:extLst>
          </c:dPt>
          <c:dPt>
            <c:idx val="6"/>
            <c:bubble3D val="0"/>
            <c:extLst>
              <c:ext xmlns:c16="http://schemas.microsoft.com/office/drawing/2014/chart" uri="{C3380CC4-5D6E-409C-BE32-E72D297353CC}">
                <c16:uniqueId val="{00000002-5DD7-9C48-8A3E-831CD34B2266}"/>
              </c:ext>
            </c:extLst>
          </c:dPt>
          <c:dPt>
            <c:idx val="7"/>
            <c:bubble3D val="0"/>
            <c:extLst>
              <c:ext xmlns:c16="http://schemas.microsoft.com/office/drawing/2014/chart" uri="{C3380CC4-5D6E-409C-BE32-E72D297353CC}">
                <c16:uniqueId val="{00000003-5DD7-9C48-8A3E-831CD34B2266}"/>
              </c:ext>
            </c:extLst>
          </c:dPt>
          <c:dPt>
            <c:idx val="10"/>
            <c:bubble3D val="0"/>
            <c:extLst>
              <c:ext xmlns:c16="http://schemas.microsoft.com/office/drawing/2014/chart" uri="{C3380CC4-5D6E-409C-BE32-E72D297353CC}">
                <c16:uniqueId val="{00000004-5DD7-9C48-8A3E-831CD34B2266}"/>
              </c:ext>
            </c:extLst>
          </c:dPt>
          <c:dPt>
            <c:idx val="11"/>
            <c:bubble3D val="0"/>
            <c:extLst>
              <c:ext xmlns:c16="http://schemas.microsoft.com/office/drawing/2014/chart" uri="{C3380CC4-5D6E-409C-BE32-E72D297353CC}">
                <c16:uniqueId val="{00000005-5DD7-9C48-8A3E-831CD34B2266}"/>
              </c:ext>
            </c:extLst>
          </c:dPt>
          <c:dPt>
            <c:idx val="17"/>
            <c:bubble3D val="0"/>
            <c:extLst>
              <c:ext xmlns:c16="http://schemas.microsoft.com/office/drawing/2014/chart" uri="{C3380CC4-5D6E-409C-BE32-E72D297353CC}">
                <c16:uniqueId val="{00000006-5DD7-9C48-8A3E-831CD34B2266}"/>
              </c:ext>
            </c:extLst>
          </c:dPt>
          <c:dPt>
            <c:idx val="23"/>
            <c:bubble3D val="0"/>
            <c:extLst>
              <c:ext xmlns:c16="http://schemas.microsoft.com/office/drawing/2014/chart" uri="{C3380CC4-5D6E-409C-BE32-E72D297353CC}">
                <c16:uniqueId val="{00000007-5DD7-9C48-8A3E-831CD34B2266}"/>
              </c:ext>
            </c:extLst>
          </c:dPt>
          <c:dPt>
            <c:idx val="29"/>
            <c:bubble3D val="0"/>
            <c:extLst>
              <c:ext xmlns:c16="http://schemas.microsoft.com/office/drawing/2014/chart" uri="{C3380CC4-5D6E-409C-BE32-E72D297353CC}">
                <c16:uniqueId val="{00000008-5DD7-9C48-8A3E-831CD34B2266}"/>
              </c:ext>
            </c:extLst>
          </c:dPt>
          <c:dPt>
            <c:idx val="31"/>
            <c:bubble3D val="0"/>
            <c:extLst>
              <c:ext xmlns:c16="http://schemas.microsoft.com/office/drawing/2014/chart" uri="{C3380CC4-5D6E-409C-BE32-E72D297353CC}">
                <c16:uniqueId val="{00000009-5DD7-9C48-8A3E-831CD34B2266}"/>
              </c:ext>
            </c:extLst>
          </c:dPt>
          <c:dPt>
            <c:idx val="32"/>
            <c:bubble3D val="0"/>
            <c:extLst>
              <c:ext xmlns:c16="http://schemas.microsoft.com/office/drawing/2014/chart" uri="{C3380CC4-5D6E-409C-BE32-E72D297353CC}">
                <c16:uniqueId val="{0000000A-5DD7-9C48-8A3E-831CD34B2266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1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B-5DD7-9C48-8A3E-831CD34B2266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2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5DD7-9C48-8A3E-831CD34B2266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3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C-5DD7-9C48-8A3E-831CD34B2266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4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5DD7-9C48-8A3E-831CD34B2266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5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D-5DD7-9C48-8A3E-831CD34B2266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6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E-5DD7-9C48-8A3E-831CD34B2266}"/>
                </c:ext>
              </c:extLst>
            </c:dLbl>
            <c:dLbl>
              <c:idx val="6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7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5DD7-9C48-8A3E-831CD34B2266}"/>
                </c:ext>
              </c:extLst>
            </c:dLbl>
            <c:dLbl>
              <c:idx val="7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8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5DD7-9C48-8A3E-831CD34B2266}"/>
                </c:ext>
              </c:extLst>
            </c:dLbl>
            <c:dLbl>
              <c:idx val="8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9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F-5DD7-9C48-8A3E-831CD34B2266}"/>
                </c:ext>
              </c:extLst>
            </c:dLbl>
            <c:dLbl>
              <c:idx val="9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10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0-5DD7-9C48-8A3E-831CD34B2266}"/>
                </c:ext>
              </c:extLst>
            </c:dLbl>
            <c:dLbl>
              <c:idx val="10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11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4-5DD7-9C48-8A3E-831CD34B2266}"/>
                </c:ext>
              </c:extLst>
            </c:dLbl>
            <c:dLbl>
              <c:idx val="11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12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5DD7-9C48-8A3E-831CD34B2266}"/>
                </c:ext>
              </c:extLst>
            </c:dLbl>
            <c:dLbl>
              <c:idx val="12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13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1-5DD7-9C48-8A3E-831CD34B2266}"/>
                </c:ext>
              </c:extLst>
            </c:dLbl>
            <c:dLbl>
              <c:idx val="13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14</a:t>
                    </a:r>
                    <a:endParaRPr lang="en-US" b="1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2-5DD7-9C48-8A3E-831CD34B2266}"/>
                </c:ext>
              </c:extLst>
            </c:dLbl>
            <c:dLbl>
              <c:idx val="14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15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3-5DD7-9C48-8A3E-831CD34B2266}"/>
                </c:ext>
              </c:extLst>
            </c:dLbl>
            <c:dLbl>
              <c:idx val="15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16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4-5DD7-9C48-8A3E-831CD34B2266}"/>
                </c:ext>
              </c:extLst>
            </c:dLbl>
            <c:dLbl>
              <c:idx val="16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17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5-5DD7-9C48-8A3E-831CD34B2266}"/>
                </c:ext>
              </c:extLst>
            </c:dLbl>
            <c:dLbl>
              <c:idx val="17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18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6-5DD7-9C48-8A3E-831CD34B2266}"/>
                </c:ext>
              </c:extLst>
            </c:dLbl>
            <c:dLbl>
              <c:idx val="18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3366FF"/>
                        </a:solidFill>
                      </a:defRPr>
                    </a:pPr>
                    <a:r>
                      <a:rPr lang="en-US" sz="1200" b="1" baseline="0" dirty="0">
                        <a:solidFill>
                          <a:srgbClr val="3366FF"/>
                        </a:solidFill>
                      </a:rPr>
                      <a:t>19</a:t>
                    </a:r>
                    <a:endParaRPr lang="en-US" baseline="0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6-5DD7-9C48-8A3E-831CD34B2266}"/>
                </c:ext>
              </c:extLst>
            </c:dLbl>
            <c:dLbl>
              <c:idx val="19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20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7-5DD7-9C48-8A3E-831CD34B2266}"/>
                </c:ext>
              </c:extLst>
            </c:dLbl>
            <c:dLbl>
              <c:idx val="20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21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8-5DD7-9C48-8A3E-831CD34B2266}"/>
                </c:ext>
              </c:extLst>
            </c:dLbl>
            <c:dLbl>
              <c:idx val="21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22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9-5DD7-9C48-8A3E-831CD34B2266}"/>
                </c:ext>
              </c:extLst>
            </c:dLbl>
            <c:dLbl>
              <c:idx val="22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23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A-5DD7-9C48-8A3E-831CD34B2266}"/>
                </c:ext>
              </c:extLst>
            </c:dLbl>
            <c:dLbl>
              <c:idx val="23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24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7-5DD7-9C48-8A3E-831CD34B2266}"/>
                </c:ext>
              </c:extLst>
            </c:dLbl>
            <c:dLbl>
              <c:idx val="24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25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B-5DD7-9C48-8A3E-831CD34B2266}"/>
                </c:ext>
              </c:extLst>
            </c:dLbl>
            <c:dLbl>
              <c:idx val="25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26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C-5DD7-9C48-8A3E-831CD34B2266}"/>
                </c:ext>
              </c:extLst>
            </c:dLbl>
            <c:dLbl>
              <c:idx val="26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27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D-5DD7-9C48-8A3E-831CD34B2266}"/>
                </c:ext>
              </c:extLst>
            </c:dLbl>
            <c:dLbl>
              <c:idx val="27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28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E-5DD7-9C48-8A3E-831CD34B2266}"/>
                </c:ext>
              </c:extLst>
            </c:dLbl>
            <c:dLbl>
              <c:idx val="28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29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F-5DD7-9C48-8A3E-831CD34B2266}"/>
                </c:ext>
              </c:extLst>
            </c:dLbl>
            <c:dLbl>
              <c:idx val="29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30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8-5DD7-9C48-8A3E-831CD34B2266}"/>
                </c:ext>
              </c:extLst>
            </c:dLbl>
            <c:dLbl>
              <c:idx val="30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31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0-5DD7-9C48-8A3E-831CD34B2266}"/>
                </c:ext>
              </c:extLst>
            </c:dLbl>
            <c:dLbl>
              <c:idx val="31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3366FF"/>
                        </a:solidFill>
                      </a:defRPr>
                    </a:pPr>
                    <a:r>
                      <a:rPr lang="en-US" sz="1200" b="1" baseline="0" dirty="0">
                        <a:solidFill>
                          <a:srgbClr val="3366FF"/>
                        </a:solidFill>
                      </a:rPr>
                      <a:t>32</a:t>
                    </a:r>
                    <a:endParaRPr lang="en-US" baseline="0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9-5DD7-9C48-8A3E-831CD34B2266}"/>
                </c:ext>
              </c:extLst>
            </c:dLbl>
            <c:dLbl>
              <c:idx val="32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33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A-5DD7-9C48-8A3E-831CD34B2266}"/>
                </c:ext>
              </c:extLst>
            </c:dLbl>
            <c:dLbl>
              <c:idx val="33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008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008000"/>
                        </a:solidFill>
                      </a:rPr>
                      <a:t>34</a:t>
                    </a:r>
                    <a:endParaRPr lang="en-US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1-5DD7-9C48-8A3E-831CD34B2266}"/>
                </c:ext>
              </c:extLst>
            </c:dLbl>
            <c:dLbl>
              <c:idx val="34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008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008000"/>
                        </a:solidFill>
                      </a:rPr>
                      <a:t>35</a:t>
                    </a:r>
                    <a:endParaRPr lang="en-US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2-5DD7-9C48-8A3E-831CD34B2266}"/>
                </c:ext>
              </c:extLst>
            </c:dLbl>
            <c:dLbl>
              <c:idx val="35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008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008000"/>
                        </a:solidFill>
                      </a:rPr>
                      <a:t>36</a:t>
                    </a:r>
                    <a:endParaRPr lang="en-US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3-5DD7-9C48-8A3E-831CD34B2266}"/>
                </c:ext>
              </c:extLst>
            </c:dLbl>
            <c:dLbl>
              <c:idx val="36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008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008000"/>
                        </a:solidFill>
                      </a:rPr>
                      <a:t>37</a:t>
                    </a:r>
                    <a:endParaRPr lang="en-US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4-5DD7-9C48-8A3E-831CD34B2266}"/>
                </c:ext>
              </c:extLst>
            </c:dLbl>
            <c:dLbl>
              <c:idx val="37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008000"/>
                        </a:solidFill>
                      </a:defRPr>
                    </a:pPr>
                    <a:r>
                      <a:rPr lang="en-US" sz="1200" b="1" baseline="0" dirty="0">
                        <a:solidFill>
                          <a:srgbClr val="008000"/>
                        </a:solidFill>
                      </a:rPr>
                      <a:t>38</a:t>
                    </a:r>
                    <a:endParaRPr lang="en-US" baseline="0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5-5DD7-9C48-8A3E-831CD34B2266}"/>
                </c:ext>
              </c:extLst>
            </c:dLbl>
            <c:dLbl>
              <c:idx val="38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008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008000"/>
                        </a:solidFill>
                      </a:rPr>
                      <a:t>39</a:t>
                    </a:r>
                    <a:endParaRPr lang="en-US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6-5DD7-9C48-8A3E-831CD34B2266}"/>
                </c:ext>
              </c:extLst>
            </c:dLbl>
            <c:dLbl>
              <c:idx val="39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008000"/>
                        </a:solidFill>
                      </a:defRPr>
                    </a:pPr>
                    <a:r>
                      <a:rPr lang="en-US" sz="1200" b="1" baseline="0" dirty="0">
                        <a:solidFill>
                          <a:srgbClr val="008000"/>
                        </a:solidFill>
                      </a:rPr>
                      <a:t>40</a:t>
                    </a:r>
                    <a:endParaRPr lang="en-US" baseline="0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7-5DD7-9C48-8A3E-831CD34B2266}"/>
                </c:ext>
              </c:extLst>
            </c:dLbl>
            <c:dLbl>
              <c:idx val="40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008000"/>
                        </a:solidFill>
                      </a:defRPr>
                    </a:pPr>
                    <a:r>
                      <a:rPr lang="en-US" b="1" baseline="0" dirty="0">
                        <a:solidFill>
                          <a:srgbClr val="008000"/>
                        </a:solidFill>
                      </a:rPr>
                      <a:t>41</a:t>
                    </a:r>
                    <a:endParaRPr lang="en-US" baseline="0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8-5DD7-9C48-8A3E-831CD34B2266}"/>
                </c:ext>
              </c:extLst>
            </c:dLbl>
            <c:dLbl>
              <c:idx val="41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008000"/>
                        </a:solidFill>
                      </a:defRPr>
                    </a:pPr>
                    <a:r>
                      <a:rPr lang="en-US" b="1" baseline="0" dirty="0">
                        <a:solidFill>
                          <a:srgbClr val="008000"/>
                        </a:solidFill>
                      </a:rPr>
                      <a:t>42</a:t>
                    </a:r>
                    <a:endParaRPr lang="en-US" baseline="0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9-5DD7-9C48-8A3E-831CD34B2266}"/>
                </c:ext>
              </c:extLst>
            </c:dLbl>
            <c:dLbl>
              <c:idx val="42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6600"/>
                        </a:solidFill>
                      </a:defRPr>
                    </a:pPr>
                    <a:r>
                      <a:rPr lang="en-US" b="1" dirty="0">
                        <a:solidFill>
                          <a:srgbClr val="FF6600"/>
                        </a:solidFill>
                      </a:rPr>
                      <a:t>43</a:t>
                    </a:r>
                    <a:endParaRPr lang="en-US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A-5DD7-9C48-8A3E-831CD34B2266}"/>
                </c:ext>
              </c:extLst>
            </c:dLbl>
            <c:dLbl>
              <c:idx val="43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FF6600"/>
                        </a:solidFill>
                      </a:defRPr>
                    </a:pPr>
                    <a:r>
                      <a:rPr lang="en-US" b="1" baseline="0" dirty="0">
                        <a:solidFill>
                          <a:srgbClr val="FF6600"/>
                        </a:solidFill>
                      </a:rPr>
                      <a:t>44</a:t>
                    </a:r>
                    <a:endParaRPr lang="en-US" baseline="0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B-5DD7-9C48-8A3E-831CD34B2266}"/>
                </c:ext>
              </c:extLst>
            </c:dLbl>
            <c:dLbl>
              <c:idx val="44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6600"/>
                        </a:solidFill>
                      </a:defRPr>
                    </a:pPr>
                    <a:r>
                      <a:rPr lang="en-US" b="1" dirty="0">
                        <a:solidFill>
                          <a:srgbClr val="FF6600"/>
                        </a:solidFill>
                      </a:rPr>
                      <a:t>45</a:t>
                    </a:r>
                    <a:endParaRPr lang="en-US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C-5DD7-9C48-8A3E-831CD34B2266}"/>
                </c:ext>
              </c:extLst>
            </c:dLbl>
            <c:dLbl>
              <c:idx val="45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6600"/>
                        </a:solidFill>
                      </a:defRPr>
                    </a:pPr>
                    <a:r>
                      <a:rPr lang="en-US" b="1" dirty="0">
                        <a:solidFill>
                          <a:srgbClr val="FF6600"/>
                        </a:solidFill>
                      </a:rPr>
                      <a:t>46</a:t>
                    </a:r>
                    <a:endParaRPr lang="en-US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D-5DD7-9C48-8A3E-831CD34B2266}"/>
                </c:ext>
              </c:extLst>
            </c:dLbl>
            <c:dLbl>
              <c:idx val="46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6600"/>
                        </a:solidFill>
                      </a:defRPr>
                    </a:pPr>
                    <a:r>
                      <a:rPr lang="en-US" b="1" dirty="0">
                        <a:solidFill>
                          <a:srgbClr val="FF6600"/>
                        </a:solidFill>
                      </a:rPr>
                      <a:t>47</a:t>
                    </a:r>
                    <a:endParaRPr lang="en-US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E-5DD7-9C48-8A3E-831CD34B2266}"/>
                </c:ext>
              </c:extLst>
            </c:dLbl>
            <c:dLbl>
              <c:idx val="47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6600"/>
                        </a:solidFill>
                      </a:defRPr>
                    </a:pPr>
                    <a:r>
                      <a:rPr lang="en-US" b="1" dirty="0">
                        <a:solidFill>
                          <a:srgbClr val="FF6600"/>
                        </a:solidFill>
                      </a:rPr>
                      <a:t>48</a:t>
                    </a:r>
                    <a:endParaRPr lang="en-US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F-5DD7-9C48-8A3E-831CD34B2266}"/>
                </c:ext>
              </c:extLst>
            </c:dLbl>
            <c:dLbl>
              <c:idx val="48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FF6600"/>
                        </a:solidFill>
                      </a:defRPr>
                    </a:pPr>
                    <a:r>
                      <a:rPr lang="en-US" baseline="0" dirty="0">
                        <a:solidFill>
                          <a:srgbClr val="FF6600"/>
                        </a:solidFill>
                      </a:rPr>
                      <a:t>49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9BF7-4D44-B015-D3918E5E9548}"/>
                </c:ext>
              </c:extLst>
            </c:dLbl>
            <c:dLbl>
              <c:idx val="49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FF6600"/>
                        </a:solidFill>
                      </a:defRPr>
                    </a:pPr>
                    <a:r>
                      <a:rPr lang="en-US" dirty="0"/>
                      <a:t>50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9BF7-4D44-B015-D3918E5E954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/>
                </a:pPr>
                <a:endParaRPr lang="en-US"/>
              </a:p>
            </c:txPr>
            <c:dLblPos val="ctr"/>
            <c:showLegendKey val="0"/>
            <c:showVal val="0"/>
            <c:showCatName val="1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Sheet1!$A$2:$A$51</c:f>
              <c:numCache>
                <c:formatCode>0%</c:formatCode>
                <c:ptCount val="50"/>
                <c:pt idx="0">
                  <c:v>0.58571428571428574</c:v>
                </c:pt>
                <c:pt idx="1">
                  <c:v>0.72779369627507162</c:v>
                </c:pt>
                <c:pt idx="2">
                  <c:v>0.64655172413793105</c:v>
                </c:pt>
                <c:pt idx="3">
                  <c:v>0.52857142857142858</c:v>
                </c:pt>
                <c:pt idx="4">
                  <c:v>0.49283667621776506</c:v>
                </c:pt>
                <c:pt idx="5">
                  <c:v>0.46857142857142858</c:v>
                </c:pt>
                <c:pt idx="6">
                  <c:v>0.41666666666666669</c:v>
                </c:pt>
                <c:pt idx="7">
                  <c:v>0.45375722543352603</c:v>
                </c:pt>
                <c:pt idx="8">
                  <c:v>0.58739255014326652</c:v>
                </c:pt>
                <c:pt idx="9">
                  <c:v>0.38505747126436779</c:v>
                </c:pt>
                <c:pt idx="10">
                  <c:v>0.43181818181818182</c:v>
                </c:pt>
                <c:pt idx="11">
                  <c:v>0.39772727272727271</c:v>
                </c:pt>
                <c:pt idx="12">
                  <c:v>0.34090909090909088</c:v>
                </c:pt>
                <c:pt idx="13">
                  <c:v>0.55681818181818177</c:v>
                </c:pt>
                <c:pt idx="14">
                  <c:v>0.53409090909090906</c:v>
                </c:pt>
                <c:pt idx="15">
                  <c:v>0.55681818181818177</c:v>
                </c:pt>
                <c:pt idx="16">
                  <c:v>0.45454545454545453</c:v>
                </c:pt>
                <c:pt idx="17">
                  <c:v>0.46590909090909088</c:v>
                </c:pt>
                <c:pt idx="18">
                  <c:v>0.5</c:v>
                </c:pt>
                <c:pt idx="19">
                  <c:v>0.42045454545454547</c:v>
                </c:pt>
                <c:pt idx="20">
                  <c:v>0.42045454545454547</c:v>
                </c:pt>
                <c:pt idx="21">
                  <c:v>0.72727272727272729</c:v>
                </c:pt>
                <c:pt idx="22">
                  <c:v>0.53409090909090906</c:v>
                </c:pt>
                <c:pt idx="23">
                  <c:v>0.59090909090909094</c:v>
                </c:pt>
                <c:pt idx="24">
                  <c:v>0.67045454545454541</c:v>
                </c:pt>
                <c:pt idx="25">
                  <c:v>0.42045454545454547</c:v>
                </c:pt>
                <c:pt idx="26">
                  <c:v>0.59090909090909094</c:v>
                </c:pt>
                <c:pt idx="27">
                  <c:v>0.46590909090909088</c:v>
                </c:pt>
                <c:pt idx="28">
                  <c:v>0.72727272727272729</c:v>
                </c:pt>
                <c:pt idx="29">
                  <c:v>0.47328244274809161</c:v>
                </c:pt>
                <c:pt idx="30">
                  <c:v>0.46183206106870228</c:v>
                </c:pt>
                <c:pt idx="31">
                  <c:v>0.42748091603053434</c:v>
                </c:pt>
                <c:pt idx="32">
                  <c:v>0.5572519083969466</c:v>
                </c:pt>
                <c:pt idx="33">
                  <c:v>0.5971428571428572</c:v>
                </c:pt>
                <c:pt idx="34">
                  <c:v>0.50716332378223494</c:v>
                </c:pt>
                <c:pt idx="35">
                  <c:v>0.60632183908045978</c:v>
                </c:pt>
                <c:pt idx="36">
                  <c:v>0.73623188405797102</c:v>
                </c:pt>
                <c:pt idx="37">
                  <c:v>0.66987179487179482</c:v>
                </c:pt>
                <c:pt idx="38">
                  <c:v>0.44802867383512546</c:v>
                </c:pt>
                <c:pt idx="39">
                  <c:v>0.50769230769230766</c:v>
                </c:pt>
                <c:pt idx="40">
                  <c:v>0.61538461538461542</c:v>
                </c:pt>
                <c:pt idx="41">
                  <c:v>0.52459016393442626</c:v>
                </c:pt>
                <c:pt idx="42">
                  <c:v>0.66569767441860461</c:v>
                </c:pt>
                <c:pt idx="43">
                  <c:v>0.39436619718309857</c:v>
                </c:pt>
                <c:pt idx="44">
                  <c:v>0.36923076923076925</c:v>
                </c:pt>
                <c:pt idx="45">
                  <c:v>0.55500000000000005</c:v>
                </c:pt>
                <c:pt idx="46">
                  <c:v>0.33976833976833976</c:v>
                </c:pt>
                <c:pt idx="47">
                  <c:v>0.46703296703296704</c:v>
                </c:pt>
                <c:pt idx="48">
                  <c:v>0.66559485530546625</c:v>
                </c:pt>
                <c:pt idx="49">
                  <c:v>0.44502617801047123</c:v>
                </c:pt>
              </c:numCache>
            </c:numRef>
          </c:xVal>
          <c:yVal>
            <c:numRef>
              <c:f>Sheet1!$B$2:$B$51</c:f>
              <c:numCache>
                <c:formatCode>0.0000</c:formatCode>
                <c:ptCount val="50"/>
                <c:pt idx="0">
                  <c:v>0.56459095807263127</c:v>
                </c:pt>
                <c:pt idx="1">
                  <c:v>0.53455703155440615</c:v>
                </c:pt>
                <c:pt idx="2">
                  <c:v>0.71432066946515971</c:v>
                </c:pt>
                <c:pt idx="3">
                  <c:v>0.56383468493221356</c:v>
                </c:pt>
                <c:pt idx="4">
                  <c:v>0.49450544538638552</c:v>
                </c:pt>
                <c:pt idx="5">
                  <c:v>0.62306226873953185</c:v>
                </c:pt>
                <c:pt idx="6">
                  <c:v>0.54357976730162327</c:v>
                </c:pt>
                <c:pt idx="7">
                  <c:v>0.52716620084137056</c:v>
                </c:pt>
                <c:pt idx="8">
                  <c:v>0.65347122146439052</c:v>
                </c:pt>
                <c:pt idx="9">
                  <c:v>0.60664761715138893</c:v>
                </c:pt>
                <c:pt idx="10">
                  <c:v>0.52172854195136165</c:v>
                </c:pt>
                <c:pt idx="11">
                  <c:v>0.54796323931928681</c:v>
                </c:pt>
                <c:pt idx="12">
                  <c:v>0.4924734070980149</c:v>
                </c:pt>
                <c:pt idx="13">
                  <c:v>0.5164150120251928</c:v>
                </c:pt>
                <c:pt idx="14">
                  <c:v>0.51323059198054433</c:v>
                </c:pt>
                <c:pt idx="15">
                  <c:v>0.48326694915838792</c:v>
                </c:pt>
                <c:pt idx="16">
                  <c:v>0.57254449418968689</c:v>
                </c:pt>
                <c:pt idx="17">
                  <c:v>0.56478035828640039</c:v>
                </c:pt>
                <c:pt idx="18">
                  <c:v>0.51589030830974036</c:v>
                </c:pt>
                <c:pt idx="19">
                  <c:v>0.55149998756035357</c:v>
                </c:pt>
                <c:pt idx="20">
                  <c:v>0.56507089831733592</c:v>
                </c:pt>
                <c:pt idx="21">
                  <c:v>0.40894925977317148</c:v>
                </c:pt>
                <c:pt idx="22">
                  <c:v>0.430333261737811</c:v>
                </c:pt>
                <c:pt idx="23">
                  <c:v>0.46040794470207391</c:v>
                </c:pt>
                <c:pt idx="24">
                  <c:v>0.50955702579587192</c:v>
                </c:pt>
                <c:pt idx="25">
                  <c:v>0.39807886466594172</c:v>
                </c:pt>
                <c:pt idx="26">
                  <c:v>0.43501747675101382</c:v>
                </c:pt>
                <c:pt idx="27">
                  <c:v>0.44667505516494133</c:v>
                </c:pt>
                <c:pt idx="28">
                  <c:v>0.42970796876744533</c:v>
                </c:pt>
                <c:pt idx="29">
                  <c:v>0.57360982322999221</c:v>
                </c:pt>
                <c:pt idx="30">
                  <c:v>0.58671949390063205</c:v>
                </c:pt>
                <c:pt idx="31">
                  <c:v>0.54564577734578479</c:v>
                </c:pt>
                <c:pt idx="32">
                  <c:v>0.60250603952021953</c:v>
                </c:pt>
                <c:pt idx="33">
                  <c:v>0.63938224134360122</c:v>
                </c:pt>
                <c:pt idx="34">
                  <c:v>0.46208005639770872</c:v>
                </c:pt>
                <c:pt idx="35">
                  <c:v>0.68550838304008699</c:v>
                </c:pt>
                <c:pt idx="36">
                  <c:v>0.55551637505666351</c:v>
                </c:pt>
                <c:pt idx="37">
                  <c:v>0.58939231216006427</c:v>
                </c:pt>
                <c:pt idx="38">
                  <c:v>0.56770664991787489</c:v>
                </c:pt>
                <c:pt idx="39">
                  <c:v>0.60818088467933107</c:v>
                </c:pt>
                <c:pt idx="40">
                  <c:v>0.66567542193096851</c:v>
                </c:pt>
                <c:pt idx="41">
                  <c:v>0.57796676626096566</c:v>
                </c:pt>
                <c:pt idx="42">
                  <c:v>0.32184373619774925</c:v>
                </c:pt>
                <c:pt idx="43">
                  <c:v>0.46674351469402131</c:v>
                </c:pt>
                <c:pt idx="44">
                  <c:v>0.44541190321318674</c:v>
                </c:pt>
                <c:pt idx="45">
                  <c:v>0.37064644000188557</c:v>
                </c:pt>
                <c:pt idx="46">
                  <c:v>0.43680234064497409</c:v>
                </c:pt>
                <c:pt idx="47">
                  <c:v>0.308292803286765</c:v>
                </c:pt>
                <c:pt idx="48">
                  <c:v>0.4107784954484035</c:v>
                </c:pt>
                <c:pt idx="49">
                  <c:v>0.30998509179179728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30-5DD7-9C48-8A3E-831CD34B226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42477608"/>
        <c:axId val="-2042472008"/>
      </c:scatterChart>
      <c:valAx>
        <c:axId val="-2042477608"/>
        <c:scaling>
          <c:orientation val="minMax"/>
          <c:max val="1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 sz="1000"/>
                </a:pPr>
                <a:r>
                  <a:rPr lang="en-US" sz="1000" dirty="0"/>
                  <a:t>Perception Rating (8-10)</a:t>
                </a:r>
              </a:p>
            </c:rich>
          </c:tx>
          <c:overlay val="0"/>
        </c:title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-2042472008"/>
        <c:crosses val="autoZero"/>
        <c:crossBetween val="midCat"/>
      </c:valAx>
      <c:valAx>
        <c:axId val="-2042472008"/>
        <c:scaling>
          <c:orientation val="minMax"/>
          <c:max val="0.8"/>
          <c:min val="0.1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000"/>
                </a:pPr>
                <a:r>
                  <a:rPr lang="en-US" sz="1000" dirty="0"/>
                  <a:t>Impact on Quality of</a:t>
                </a:r>
                <a:r>
                  <a:rPr lang="en-US" sz="1000" baseline="0" dirty="0"/>
                  <a:t> Overall Experience</a:t>
                </a:r>
                <a:endParaRPr lang="en-US" sz="1000" dirty="0"/>
              </a:p>
            </c:rich>
          </c:tx>
          <c:overlay val="0"/>
        </c:title>
        <c:numFmt formatCode="0.0000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-2042477608"/>
        <c:crosses val="autoZero"/>
        <c:crossBetween val="midCat"/>
      </c:valAx>
      <c:spPr>
        <a:noFill/>
        <a:ln w="25400">
          <a:solidFill>
            <a:schemeClr val="tx1"/>
          </a:solidFill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  <c:userShapes r:id="rId3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spc="0" baseline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pPr>
            <a:r>
              <a:rPr lang="en-US" sz="1200" b="1" baseline="0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Comparison of Attribute Evaluations</a:t>
            </a:r>
          </a:p>
          <a:p>
            <a:pPr>
              <a:defRPr sz="1200" b="1" i="0" u="none" strike="noStrike" kern="1200" spc="0" baseline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pPr>
            <a:r>
              <a:rPr lang="en-US" sz="1200" b="1" baseline="0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2019 versus 2016</a:t>
            </a:r>
          </a:p>
          <a:p>
            <a:pPr>
              <a:defRPr sz="1200" b="1" i="0" u="none" strike="noStrike" kern="1200" spc="0" baseline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pPr>
            <a:r>
              <a:rPr lang="en-US" sz="1200" b="1" baseline="0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- College of Architecture, </a:t>
            </a:r>
            <a:r>
              <a:rPr lang="en-US" sz="1200" b="1" baseline="0" dirty="0" err="1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Ph.D</a:t>
            </a:r>
            <a:r>
              <a:rPr lang="en-US" sz="1200" b="1" baseline="0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 -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2019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none"/>
          </c:marker>
          <c:dPt>
            <c:idx val="4"/>
            <c:bubble3D val="0"/>
            <c:extLst>
              <c:ext xmlns:c16="http://schemas.microsoft.com/office/drawing/2014/chart" uri="{C3380CC4-5D6E-409C-BE32-E72D297353CC}">
                <c16:uniqueId val="{00000000-6313-7B43-BCC3-DFF809FBF756}"/>
              </c:ext>
            </c:extLst>
          </c:dPt>
          <c:dPt>
            <c:idx val="5"/>
            <c:bubble3D val="0"/>
            <c:extLst>
              <c:ext xmlns:c16="http://schemas.microsoft.com/office/drawing/2014/chart" uri="{C3380CC4-5D6E-409C-BE32-E72D297353CC}">
                <c16:uniqueId val="{00000001-6313-7B43-BCC3-DFF809FBF756}"/>
              </c:ext>
            </c:extLst>
          </c:dPt>
          <c:dPt>
            <c:idx val="6"/>
            <c:bubble3D val="0"/>
            <c:extLst>
              <c:ext xmlns:c16="http://schemas.microsoft.com/office/drawing/2014/chart" uri="{C3380CC4-5D6E-409C-BE32-E72D297353CC}">
                <c16:uniqueId val="{00000002-6313-7B43-BCC3-DFF809FBF756}"/>
              </c:ext>
            </c:extLst>
          </c:dPt>
          <c:dPt>
            <c:idx val="7"/>
            <c:bubble3D val="0"/>
            <c:extLst>
              <c:ext xmlns:c16="http://schemas.microsoft.com/office/drawing/2014/chart" uri="{C3380CC4-5D6E-409C-BE32-E72D297353CC}">
                <c16:uniqueId val="{00000003-6313-7B43-BCC3-DFF809FBF756}"/>
              </c:ext>
            </c:extLst>
          </c:dPt>
          <c:dPt>
            <c:idx val="8"/>
            <c:bubble3D val="0"/>
            <c:extLst>
              <c:ext xmlns:c16="http://schemas.microsoft.com/office/drawing/2014/chart" uri="{C3380CC4-5D6E-409C-BE32-E72D297353CC}">
                <c16:uniqueId val="{00000004-6313-7B43-BCC3-DFF809FBF756}"/>
              </c:ext>
            </c:extLst>
          </c:dPt>
          <c:dPt>
            <c:idx val="9"/>
            <c:bubble3D val="0"/>
            <c:extLst>
              <c:ext xmlns:c16="http://schemas.microsoft.com/office/drawing/2014/chart" uri="{C3380CC4-5D6E-409C-BE32-E72D297353CC}">
                <c16:uniqueId val="{00000005-6313-7B43-BCC3-DFF809FBF756}"/>
              </c:ext>
            </c:extLst>
          </c:dPt>
          <c:dPt>
            <c:idx val="10"/>
            <c:bubble3D val="0"/>
            <c:extLst>
              <c:ext xmlns:c16="http://schemas.microsoft.com/office/drawing/2014/chart" uri="{C3380CC4-5D6E-409C-BE32-E72D297353CC}">
                <c16:uniqueId val="{00000006-6313-7B43-BCC3-DFF809FBF756}"/>
              </c:ext>
            </c:extLst>
          </c:dPt>
          <c:dPt>
            <c:idx val="11"/>
            <c:bubble3D val="0"/>
            <c:extLst>
              <c:ext xmlns:c16="http://schemas.microsoft.com/office/drawing/2014/chart" uri="{C3380CC4-5D6E-409C-BE32-E72D297353CC}">
                <c16:uniqueId val="{00000007-6313-7B43-BCC3-DFF809FBF756}"/>
              </c:ext>
            </c:extLst>
          </c:dPt>
          <c:dLbls>
            <c:dLbl>
              <c:idx val="0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1</a:t>
                    </a:r>
                    <a:endParaRPr lang="en-US" sz="800" dirty="0">
                      <a:solidFill>
                        <a:srgbClr val="FF0000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8-6313-7B43-BCC3-DFF809FBF756}"/>
                </c:ext>
              </c:extLst>
            </c:dLbl>
            <c:dLbl>
              <c:idx val="1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2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9-6313-7B43-BCC3-DFF809FBF756}"/>
                </c:ext>
              </c:extLst>
            </c:dLbl>
            <c:dLbl>
              <c:idx val="2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3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A-6313-7B43-BCC3-DFF809FBF756}"/>
                </c:ext>
              </c:extLst>
            </c:dLbl>
            <c:dLbl>
              <c:idx val="3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4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B-6313-7B43-BCC3-DFF809FBF756}"/>
                </c:ext>
              </c:extLst>
            </c:dLbl>
            <c:dLbl>
              <c:idx val="4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5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6313-7B43-BCC3-DFF809FBF756}"/>
                </c:ext>
              </c:extLst>
            </c:dLbl>
            <c:dLbl>
              <c:idx val="5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6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6313-7B43-BCC3-DFF809FBF756}"/>
                </c:ext>
              </c:extLst>
            </c:dLbl>
            <c:dLbl>
              <c:idx val="6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7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6313-7B43-BCC3-DFF809FBF756}"/>
                </c:ext>
              </c:extLst>
            </c:dLbl>
            <c:dLbl>
              <c:idx val="7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8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6313-7B43-BCC3-DFF809FBF756}"/>
                </c:ext>
              </c:extLst>
            </c:dLbl>
            <c:dLbl>
              <c:idx val="8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4-6313-7B43-BCC3-DFF809FBF756}"/>
                </c:ext>
              </c:extLst>
            </c:dLbl>
            <c:dLbl>
              <c:idx val="9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10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6313-7B43-BCC3-DFF809FBF756}"/>
                </c:ext>
              </c:extLst>
            </c:dLbl>
            <c:dLbl>
              <c:idx val="10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11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6-6313-7B43-BCC3-DFF809FBF756}"/>
                </c:ext>
              </c:extLst>
            </c:dLbl>
            <c:dLbl>
              <c:idx val="11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12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7-6313-7B43-BCC3-DFF809FBF756}"/>
                </c:ext>
              </c:extLst>
            </c:dLbl>
            <c:dLbl>
              <c:idx val="12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13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0-6313-7B43-BCC3-DFF809FBF756}"/>
                </c:ext>
              </c:extLst>
            </c:dLbl>
            <c:dLbl>
              <c:idx val="13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14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1-6313-7B43-BCC3-DFF809FBF756}"/>
                </c:ext>
              </c:extLst>
            </c:dLbl>
            <c:dLbl>
              <c:idx val="14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15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2-6313-7B43-BCC3-DFF809FBF756}"/>
                </c:ext>
              </c:extLst>
            </c:dLbl>
            <c:dLbl>
              <c:idx val="15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16</a:t>
                    </a:r>
                    <a:endParaRPr lang="en-US" sz="800" dirty="0">
                      <a:solidFill>
                        <a:srgbClr val="3366FF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3-6313-7B43-BCC3-DFF809FBF756}"/>
                </c:ext>
              </c:extLst>
            </c:dLbl>
            <c:dLbl>
              <c:idx val="16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17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4-6313-7B43-BCC3-DFF809FBF756}"/>
                </c:ext>
              </c:extLst>
            </c:dLbl>
            <c:dLbl>
              <c:idx val="17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18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5-6313-7B43-BCC3-DFF809FBF756}"/>
                </c:ext>
              </c:extLst>
            </c:dLbl>
            <c:dLbl>
              <c:idx val="18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19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6-6313-7B43-BCC3-DFF809FBF756}"/>
                </c:ext>
              </c:extLst>
            </c:dLbl>
            <c:dLbl>
              <c:idx val="19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20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7-6313-7B43-BCC3-DFF809FBF756}"/>
                </c:ext>
              </c:extLst>
            </c:dLbl>
            <c:dLbl>
              <c:idx val="20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21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8-6313-7B43-BCC3-DFF809FBF756}"/>
                </c:ext>
              </c:extLst>
            </c:dLbl>
            <c:dLbl>
              <c:idx val="21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22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9-6313-7B43-BCC3-DFF809FBF756}"/>
                </c:ext>
              </c:extLst>
            </c:dLbl>
            <c:dLbl>
              <c:idx val="22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23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A-6313-7B43-BCC3-DFF809FBF756}"/>
                </c:ext>
              </c:extLst>
            </c:dLbl>
            <c:dLbl>
              <c:idx val="23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24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B-6313-7B43-BCC3-DFF809FBF756}"/>
                </c:ext>
              </c:extLst>
            </c:dLbl>
            <c:dLbl>
              <c:idx val="24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25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C-6313-7B43-BCC3-DFF809FBF756}"/>
                </c:ext>
              </c:extLst>
            </c:dLbl>
            <c:dLbl>
              <c:idx val="25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26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D-6313-7B43-BCC3-DFF809FBF756}"/>
                </c:ext>
              </c:extLst>
            </c:dLbl>
            <c:dLbl>
              <c:idx val="2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E-6313-7B43-BCC3-DFF809FBF756}"/>
                </c:ext>
              </c:extLst>
            </c:dLbl>
            <c:dLbl>
              <c:idx val="2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F-6313-7B43-BCC3-DFF809FBF756}"/>
                </c:ext>
              </c:extLst>
            </c:dLbl>
            <c:dLbl>
              <c:idx val="28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0-6313-7B43-BCC3-DFF809FBF756}"/>
                </c:ext>
              </c:extLst>
            </c:dLbl>
            <c:dLbl>
              <c:idx val="29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1-6313-7B43-BCC3-DFF809FBF756}"/>
                </c:ext>
              </c:extLst>
            </c:dLbl>
            <c:dLbl>
              <c:idx val="3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2-6313-7B43-BCC3-DFF809FBF756}"/>
                </c:ext>
              </c:extLst>
            </c:dLbl>
            <c:dLbl>
              <c:idx val="3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3-6313-7B43-BCC3-DFF809FBF756}"/>
                </c:ext>
              </c:extLst>
            </c:dLbl>
            <c:dLbl>
              <c:idx val="3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4-6313-7B43-BCC3-DFF809FBF756}"/>
                </c:ext>
              </c:extLst>
            </c:dLbl>
            <c:dLbl>
              <c:idx val="33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34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5-6313-7B43-BCC3-DFF809FBF756}"/>
                </c:ext>
              </c:extLst>
            </c:dLbl>
            <c:dLbl>
              <c:idx val="34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35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6-6313-7B43-BCC3-DFF809FBF756}"/>
                </c:ext>
              </c:extLst>
            </c:dLbl>
            <c:dLbl>
              <c:idx val="35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36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7-6313-7B43-BCC3-DFF809FBF756}"/>
                </c:ext>
              </c:extLst>
            </c:dLbl>
            <c:dLbl>
              <c:idx val="36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37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8-6313-7B43-BCC3-DFF809FBF756}"/>
                </c:ext>
              </c:extLst>
            </c:dLbl>
            <c:dLbl>
              <c:idx val="37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38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9-6313-7B43-BCC3-DFF809FBF756}"/>
                </c:ext>
              </c:extLst>
            </c:dLbl>
            <c:dLbl>
              <c:idx val="38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39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A-6313-7B43-BCC3-DFF809FBF756}"/>
                </c:ext>
              </c:extLst>
            </c:dLbl>
            <c:dLbl>
              <c:idx val="39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40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B-6313-7B43-BCC3-DFF809FBF756}"/>
                </c:ext>
              </c:extLst>
            </c:dLbl>
            <c:dLbl>
              <c:idx val="40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41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C-6313-7B43-BCC3-DFF809FBF756}"/>
                </c:ext>
              </c:extLst>
            </c:dLbl>
            <c:dLbl>
              <c:idx val="41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42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D-6313-7B43-BCC3-DFF809FBF756}"/>
                </c:ext>
              </c:extLst>
            </c:dLbl>
            <c:dLbl>
              <c:idx val="42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43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E-6313-7B43-BCC3-DFF809FBF756}"/>
                </c:ext>
              </c:extLst>
            </c:dLbl>
            <c:dLbl>
              <c:idx val="43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44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F-6313-7B43-BCC3-DFF809FBF756}"/>
                </c:ext>
              </c:extLst>
            </c:dLbl>
            <c:dLbl>
              <c:idx val="44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45</a:t>
                    </a:r>
                    <a:endParaRPr lang="en-US" sz="800" dirty="0">
                      <a:solidFill>
                        <a:srgbClr val="FF6600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30-6313-7B43-BCC3-DFF809FBF756}"/>
                </c:ext>
              </c:extLst>
            </c:dLbl>
            <c:dLbl>
              <c:idx val="45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46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31-6313-7B43-BCC3-DFF809FBF756}"/>
                </c:ext>
              </c:extLst>
            </c:dLbl>
            <c:dLbl>
              <c:idx val="46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47</a:t>
                    </a:r>
                    <a:endParaRPr lang="en-US" sz="800" dirty="0">
                      <a:solidFill>
                        <a:srgbClr val="FF6600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32-6313-7B43-BCC3-DFF809FBF756}"/>
                </c:ext>
              </c:extLst>
            </c:dLbl>
            <c:dLbl>
              <c:idx val="47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48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33-6313-7B43-BCC3-DFF809FBF756}"/>
                </c:ext>
              </c:extLst>
            </c:dLbl>
            <c:dLbl>
              <c:idx val="48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34-6313-7B43-BCC3-DFF809FBF756}"/>
                </c:ext>
              </c:extLst>
            </c:dLbl>
            <c:dLbl>
              <c:idx val="49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50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35-6313-7B43-BCC3-DFF809FBF75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800" b="1"/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xVal>
            <c:numRef>
              <c:f>Sheet1!$A$2:$A$51</c:f>
              <c:numCache>
                <c:formatCode>0%</c:formatCode>
                <c:ptCount val="50"/>
                <c:pt idx="0">
                  <c:v>0.43181818181818182</c:v>
                </c:pt>
                <c:pt idx="1">
                  <c:v>0.45454545454545453</c:v>
                </c:pt>
                <c:pt idx="2">
                  <c:v>0.47727272727272729</c:v>
                </c:pt>
                <c:pt idx="3">
                  <c:v>0.18181818181818182</c:v>
                </c:pt>
                <c:pt idx="4">
                  <c:v>0.25</c:v>
                </c:pt>
                <c:pt idx="5">
                  <c:v>0.29545454545454547</c:v>
                </c:pt>
                <c:pt idx="6">
                  <c:v>0.27272727272727271</c:v>
                </c:pt>
                <c:pt idx="7">
                  <c:v>0.29545454545454547</c:v>
                </c:pt>
                <c:pt idx="8">
                  <c:v>0.45454545454545453</c:v>
                </c:pt>
                <c:pt idx="9">
                  <c:v>0.20454545454545456</c:v>
                </c:pt>
                <c:pt idx="10">
                  <c:v>0.69230769230769229</c:v>
                </c:pt>
                <c:pt idx="11">
                  <c:v>0.63157894736842102</c:v>
                </c:pt>
                <c:pt idx="12">
                  <c:v>0.65789473684210531</c:v>
                </c:pt>
                <c:pt idx="13">
                  <c:v>0.64864864864864868</c:v>
                </c:pt>
                <c:pt idx="14">
                  <c:v>0.66666666666666663</c:v>
                </c:pt>
                <c:pt idx="15">
                  <c:v>0.70270270270270274</c:v>
                </c:pt>
                <c:pt idx="16">
                  <c:v>0.63888888888888884</c:v>
                </c:pt>
                <c:pt idx="17">
                  <c:v>0.52631578947368418</c:v>
                </c:pt>
                <c:pt idx="18">
                  <c:v>0.61538461538461542</c:v>
                </c:pt>
                <c:pt idx="19">
                  <c:v>0.63157894736842102</c:v>
                </c:pt>
                <c:pt idx="20">
                  <c:v>0.51428571428571423</c:v>
                </c:pt>
                <c:pt idx="21">
                  <c:v>0.84615384615384615</c:v>
                </c:pt>
                <c:pt idx="22">
                  <c:v>0.69230769230769229</c:v>
                </c:pt>
                <c:pt idx="23">
                  <c:v>0.71794871794871795</c:v>
                </c:pt>
                <c:pt idx="24">
                  <c:v>0.74358974358974361</c:v>
                </c:pt>
                <c:pt idx="25">
                  <c:v>0.4358974358974359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0.43181818181818182</c:v>
                </c:pt>
                <c:pt idx="34">
                  <c:v>0.47727272727272729</c:v>
                </c:pt>
                <c:pt idx="35">
                  <c:v>0.47727272727272729</c:v>
                </c:pt>
                <c:pt idx="36">
                  <c:v>0.56818181818181823</c:v>
                </c:pt>
                <c:pt idx="37">
                  <c:v>0.51162790697674421</c:v>
                </c:pt>
                <c:pt idx="38">
                  <c:v>0.27272727272727271</c:v>
                </c:pt>
                <c:pt idx="39">
                  <c:v>0.58823529411764708</c:v>
                </c:pt>
                <c:pt idx="40">
                  <c:v>0.45</c:v>
                </c:pt>
                <c:pt idx="41">
                  <c:v>0.2</c:v>
                </c:pt>
                <c:pt idx="42">
                  <c:v>0.26829268292682928</c:v>
                </c:pt>
                <c:pt idx="43">
                  <c:v>0.23529411764705882</c:v>
                </c:pt>
                <c:pt idx="44">
                  <c:v>0.3235294117647059</c:v>
                </c:pt>
                <c:pt idx="45">
                  <c:v>0.44117647058823528</c:v>
                </c:pt>
                <c:pt idx="46">
                  <c:v>0.34285714285714286</c:v>
                </c:pt>
                <c:pt idx="47">
                  <c:v>0.20588235294117646</c:v>
                </c:pt>
                <c:pt idx="48">
                  <c:v>0.41025641025641024</c:v>
                </c:pt>
                <c:pt idx="49">
                  <c:v>0.14705882352941177</c:v>
                </c:pt>
              </c:numCache>
            </c:numRef>
          </c:xVal>
          <c:yVal>
            <c:numRef>
              <c:f>Sheet1!$B$2:$B$51</c:f>
              <c:numCache>
                <c:formatCode>0%</c:formatCode>
                <c:ptCount val="50"/>
                <c:pt idx="0">
                  <c:v>0.41666666666666669</c:v>
                </c:pt>
                <c:pt idx="1">
                  <c:v>0.5</c:v>
                </c:pt>
                <c:pt idx="2">
                  <c:v>0.5</c:v>
                </c:pt>
                <c:pt idx="3">
                  <c:v>0.33333333333333331</c:v>
                </c:pt>
                <c:pt idx="4">
                  <c:v>0.25</c:v>
                </c:pt>
                <c:pt idx="5">
                  <c:v>0.33333333333333331</c:v>
                </c:pt>
                <c:pt idx="6">
                  <c:v>0.25</c:v>
                </c:pt>
                <c:pt idx="7">
                  <c:v>0.41666666666666669</c:v>
                </c:pt>
                <c:pt idx="8">
                  <c:v>0.41666666666666669</c:v>
                </c:pt>
                <c:pt idx="9">
                  <c:v>0.33333333333333331</c:v>
                </c:pt>
                <c:pt idx="10">
                  <c:v>0.66666666666666663</c:v>
                </c:pt>
                <c:pt idx="11">
                  <c:v>0.66666666666666663</c:v>
                </c:pt>
                <c:pt idx="12">
                  <c:v>0.5</c:v>
                </c:pt>
                <c:pt idx="13">
                  <c:v>0.83333333333333337</c:v>
                </c:pt>
                <c:pt idx="14">
                  <c:v>0.66666666666666663</c:v>
                </c:pt>
                <c:pt idx="15">
                  <c:v>0.66666666666666663</c:v>
                </c:pt>
                <c:pt idx="16">
                  <c:v>0.83333333333333337</c:v>
                </c:pt>
                <c:pt idx="17">
                  <c:v>0.83333333333333337</c:v>
                </c:pt>
                <c:pt idx="18">
                  <c:v>0.75</c:v>
                </c:pt>
                <c:pt idx="19">
                  <c:v>0.66666666666666663</c:v>
                </c:pt>
                <c:pt idx="20">
                  <c:v>0.66666666666666663</c:v>
                </c:pt>
                <c:pt idx="21">
                  <c:v>0.83333333333333337</c:v>
                </c:pt>
                <c:pt idx="22">
                  <c:v>0.66666666666666663</c:v>
                </c:pt>
                <c:pt idx="23">
                  <c:v>0.75</c:v>
                </c:pt>
                <c:pt idx="24">
                  <c:v>0.66666666666666663</c:v>
                </c:pt>
                <c:pt idx="25">
                  <c:v>0.5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0.33333333333333331</c:v>
                </c:pt>
                <c:pt idx="34">
                  <c:v>0.41666666666666669</c:v>
                </c:pt>
                <c:pt idx="35">
                  <c:v>0.33333333333333331</c:v>
                </c:pt>
                <c:pt idx="36">
                  <c:v>0.5</c:v>
                </c:pt>
                <c:pt idx="37">
                  <c:v>0.75</c:v>
                </c:pt>
                <c:pt idx="38">
                  <c:v>0.375</c:v>
                </c:pt>
                <c:pt idx="39">
                  <c:v>0.33333333333333331</c:v>
                </c:pt>
                <c:pt idx="40">
                  <c:v>0.6</c:v>
                </c:pt>
                <c:pt idx="41">
                  <c:v>0.33333333333333331</c:v>
                </c:pt>
                <c:pt idx="42">
                  <c:v>0.25</c:v>
                </c:pt>
                <c:pt idx="43">
                  <c:v>0</c:v>
                </c:pt>
                <c:pt idx="44">
                  <c:v>0.25</c:v>
                </c:pt>
                <c:pt idx="45">
                  <c:v>8.3333333333333329E-2</c:v>
                </c:pt>
                <c:pt idx="46">
                  <c:v>0.16666666666666666</c:v>
                </c:pt>
                <c:pt idx="47">
                  <c:v>0</c:v>
                </c:pt>
                <c:pt idx="48">
                  <c:v>0.33333333333333331</c:v>
                </c:pt>
                <c:pt idx="49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C-6313-7B43-BCC3-DFF809FBF756}"/>
            </c:ext>
          </c:extLst>
        </c:ser>
        <c:ser>
          <c:idx val="1"/>
          <c:order val="1"/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xVal>
            <c:numRef>
              <c:f>Sheet2!$B$5:$B$6</c:f>
              <c:numCache>
                <c:formatCode>General</c:formatCode>
                <c:ptCount val="2"/>
                <c:pt idx="0">
                  <c:v>0</c:v>
                </c:pt>
                <c:pt idx="1">
                  <c:v>1</c:v>
                </c:pt>
              </c:numCache>
            </c:numRef>
          </c:xVal>
          <c:yVal>
            <c:numRef>
              <c:f>Sheet2!$C$5:$C$6</c:f>
              <c:numCache>
                <c:formatCode>General</c:formatCode>
                <c:ptCount val="2"/>
                <c:pt idx="0">
                  <c:v>0</c:v>
                </c:pt>
                <c:pt idx="1">
                  <c:v>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D-6313-7B43-BCC3-DFF809FBF756}"/>
            </c:ext>
          </c:extLst>
        </c:ser>
        <c:ser>
          <c:idx val="2"/>
          <c:order val="2"/>
          <c:spPr>
            <a:ln w="12700" cap="rnd">
              <a:solidFill>
                <a:srgbClr val="FF0000"/>
              </a:solidFill>
              <a:prstDash val="dash"/>
              <a:round/>
            </a:ln>
            <a:effectLst/>
          </c:spPr>
          <c:marker>
            <c:symbol val="none"/>
          </c:marker>
          <c:dLbls>
            <c:delete val="1"/>
          </c:dLbls>
          <c:xVal>
            <c:numRef>
              <c:f>Sheet3!$B$5:$B$6</c:f>
              <c:numCache>
                <c:formatCode>General</c:formatCode>
                <c:ptCount val="2"/>
                <c:pt idx="0">
                  <c:v>0.13500000000000001</c:v>
                </c:pt>
                <c:pt idx="1">
                  <c:v>1</c:v>
                </c:pt>
              </c:numCache>
            </c:numRef>
          </c:xVal>
          <c:yVal>
            <c:numRef>
              <c:f>Sheet3!$C$5:$C$6</c:f>
              <c:numCache>
                <c:formatCode>General</c:formatCode>
                <c:ptCount val="2"/>
                <c:pt idx="0">
                  <c:v>0</c:v>
                </c:pt>
                <c:pt idx="1">
                  <c:v>0.86499999999999999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E-6313-7B43-BCC3-DFF809FBF756}"/>
            </c:ext>
          </c:extLst>
        </c:ser>
        <c:ser>
          <c:idx val="3"/>
          <c:order val="3"/>
          <c:spPr>
            <a:ln w="12700" cap="rnd">
              <a:solidFill>
                <a:srgbClr val="FF0000"/>
              </a:solidFill>
              <a:prstDash val="dash"/>
              <a:round/>
            </a:ln>
            <a:effectLst/>
          </c:spPr>
          <c:marker>
            <c:symbol val="none"/>
          </c:marker>
          <c:dLbls>
            <c:delete val="1"/>
          </c:dLbls>
          <c:xVal>
            <c:numRef>
              <c:f>Sheet4!$B$5:$B$6</c:f>
              <c:numCache>
                <c:formatCode>General</c:formatCode>
                <c:ptCount val="2"/>
                <c:pt idx="0">
                  <c:v>0</c:v>
                </c:pt>
                <c:pt idx="1">
                  <c:v>0.86499999999999999</c:v>
                </c:pt>
              </c:numCache>
            </c:numRef>
          </c:xVal>
          <c:yVal>
            <c:numRef>
              <c:f>Sheet4!$C$5:$C$6</c:f>
              <c:numCache>
                <c:formatCode>General</c:formatCode>
                <c:ptCount val="2"/>
                <c:pt idx="0">
                  <c:v>0.13500000000000001</c:v>
                </c:pt>
                <c:pt idx="1">
                  <c:v>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F-6313-7B43-BCC3-DFF809FBF756}"/>
            </c:ext>
          </c:extLst>
        </c:ser>
        <c:dLbls>
          <c:dLblPos val="r"/>
          <c:showLegendKey val="0"/>
          <c:showVal val="1"/>
          <c:showCatName val="0"/>
          <c:showSerName val="0"/>
          <c:showPercent val="0"/>
          <c:showBubbleSize val="0"/>
        </c:dLbls>
        <c:axId val="-1306285376"/>
        <c:axId val="-1328833952"/>
      </c:scatterChart>
      <c:valAx>
        <c:axId val="-1306285376"/>
        <c:scaling>
          <c:orientation val="minMax"/>
          <c:max val="1"/>
          <c:min val="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rgbClr val="000000"/>
                    </a:solidFill>
                    <a:latin typeface="Arial" charset="0"/>
                    <a:ea typeface="Arial" charset="0"/>
                    <a:cs typeface="Arial" charset="0"/>
                  </a:defRPr>
                </a:pPr>
                <a:r>
                  <a:rPr lang="en-US" sz="1000" b="1" baseline="0" dirty="0">
                    <a:solidFill>
                      <a:srgbClr val="000000"/>
                    </a:solidFill>
                    <a:latin typeface="Arial" charset="0"/>
                    <a:ea typeface="Arial" charset="0"/>
                    <a:cs typeface="Arial" charset="0"/>
                  </a:rPr>
                  <a:t>2016 Attribute </a:t>
                </a:r>
                <a:r>
                  <a:rPr lang="en-US" sz="1000" b="1" dirty="0">
                    <a:solidFill>
                      <a:srgbClr val="000000"/>
                    </a:solidFill>
                    <a:latin typeface="Arial" charset="0"/>
                    <a:ea typeface="Arial" charset="0"/>
                    <a:cs typeface="Arial" charset="0"/>
                  </a:rPr>
                  <a:t>Rating (% 8-10)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0%" sourceLinked="0"/>
        <c:majorTickMark val="none"/>
        <c:minorTickMark val="none"/>
        <c:tickLblPos val="nextTo"/>
        <c:spPr>
          <a:noFill/>
          <a:ln>
            <a:solidFill>
              <a:srgbClr val="00000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pPr>
            <a:endParaRPr lang="en-US"/>
          </a:p>
        </c:txPr>
        <c:crossAx val="-1328833952"/>
        <c:crosses val="autoZero"/>
        <c:crossBetween val="midCat"/>
        <c:majorUnit val="0.1"/>
      </c:valAx>
      <c:valAx>
        <c:axId val="-1328833952"/>
        <c:scaling>
          <c:orientation val="minMax"/>
          <c:max val="1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rgbClr val="000000"/>
                    </a:solidFill>
                    <a:latin typeface="Arial" charset="0"/>
                    <a:ea typeface="Arial" charset="0"/>
                    <a:cs typeface="Arial" charset="0"/>
                  </a:defRPr>
                </a:pPr>
                <a:r>
                  <a:rPr lang="en-US" sz="1000" b="1" baseline="0" dirty="0">
                    <a:solidFill>
                      <a:srgbClr val="000000"/>
                    </a:solidFill>
                    <a:latin typeface="Arial" charset="0"/>
                    <a:ea typeface="Arial" charset="0"/>
                    <a:cs typeface="Arial" charset="0"/>
                  </a:rPr>
                  <a:t>2019 Attribute Rating (% 8-10)</a:t>
                </a:r>
                <a:endParaRPr lang="en-US" sz="1000" b="1" dirty="0">
                  <a:solidFill>
                    <a:srgbClr val="000000"/>
                  </a:solidFill>
                  <a:latin typeface="Arial" charset="0"/>
                  <a:ea typeface="Arial" charset="0"/>
                  <a:cs typeface="Arial" charset="0"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0%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pPr>
            <a:endParaRPr lang="en-US"/>
          </a:p>
        </c:txPr>
        <c:crossAx val="-1306285376"/>
        <c:crosses val="autoZero"/>
        <c:crossBetween val="midCat"/>
        <c:majorUnit val="0.1"/>
      </c:valAx>
      <c:spPr>
        <a:noFill/>
        <a:ln w="19050">
          <a:solidFill>
            <a:srgbClr val="000000"/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200"/>
            </a:pPr>
            <a:r>
              <a:rPr lang="en-US" sz="1200" dirty="0"/>
              <a:t>Perception Improvement</a:t>
            </a:r>
            <a:r>
              <a:rPr lang="en-US" sz="1200" baseline="0" dirty="0"/>
              <a:t> Analysis – Master’s CAMPUS</a:t>
            </a:r>
          </a:p>
          <a:p>
            <a:pPr>
              <a:defRPr sz="1200"/>
            </a:pPr>
            <a:r>
              <a:rPr lang="en-US" sz="1200" baseline="0" dirty="0"/>
              <a:t>College of Computing</a:t>
            </a:r>
            <a:endParaRPr lang="en-US" sz="1200" dirty="0"/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9.1154280057098094E-2"/>
          <c:y val="8.5000000000000006E-2"/>
          <c:w val="0.88019443293272503"/>
          <c:h val="0.81175769506084505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 1</c:v>
                </c:pt>
              </c:strCache>
            </c:strRef>
          </c:tx>
          <c:spPr>
            <a:ln w="47625">
              <a:noFill/>
            </a:ln>
          </c:spPr>
          <c:marker>
            <c:symbol val="none"/>
          </c:marker>
          <c:dPt>
            <c:idx val="1"/>
            <c:bubble3D val="0"/>
            <c:extLst>
              <c:ext xmlns:c16="http://schemas.microsoft.com/office/drawing/2014/chart" uri="{C3380CC4-5D6E-409C-BE32-E72D297353CC}">
                <c16:uniqueId val="{00000000-5DD7-9C48-8A3E-831CD34B2266}"/>
              </c:ext>
            </c:extLst>
          </c:dPt>
          <c:dPt>
            <c:idx val="3"/>
            <c:bubble3D val="0"/>
            <c:extLst>
              <c:ext xmlns:c16="http://schemas.microsoft.com/office/drawing/2014/chart" uri="{C3380CC4-5D6E-409C-BE32-E72D297353CC}">
                <c16:uniqueId val="{00000001-5DD7-9C48-8A3E-831CD34B2266}"/>
              </c:ext>
            </c:extLst>
          </c:dPt>
          <c:dPt>
            <c:idx val="6"/>
            <c:bubble3D val="0"/>
            <c:extLst>
              <c:ext xmlns:c16="http://schemas.microsoft.com/office/drawing/2014/chart" uri="{C3380CC4-5D6E-409C-BE32-E72D297353CC}">
                <c16:uniqueId val="{00000002-5DD7-9C48-8A3E-831CD34B2266}"/>
              </c:ext>
            </c:extLst>
          </c:dPt>
          <c:dPt>
            <c:idx val="7"/>
            <c:bubble3D val="0"/>
            <c:extLst>
              <c:ext xmlns:c16="http://schemas.microsoft.com/office/drawing/2014/chart" uri="{C3380CC4-5D6E-409C-BE32-E72D297353CC}">
                <c16:uniqueId val="{00000003-5DD7-9C48-8A3E-831CD34B2266}"/>
              </c:ext>
            </c:extLst>
          </c:dPt>
          <c:dPt>
            <c:idx val="10"/>
            <c:bubble3D val="0"/>
            <c:extLst>
              <c:ext xmlns:c16="http://schemas.microsoft.com/office/drawing/2014/chart" uri="{C3380CC4-5D6E-409C-BE32-E72D297353CC}">
                <c16:uniqueId val="{00000004-5DD7-9C48-8A3E-831CD34B2266}"/>
              </c:ext>
            </c:extLst>
          </c:dPt>
          <c:dPt>
            <c:idx val="11"/>
            <c:bubble3D val="0"/>
            <c:extLst>
              <c:ext xmlns:c16="http://schemas.microsoft.com/office/drawing/2014/chart" uri="{C3380CC4-5D6E-409C-BE32-E72D297353CC}">
                <c16:uniqueId val="{00000005-5DD7-9C48-8A3E-831CD34B2266}"/>
              </c:ext>
            </c:extLst>
          </c:dPt>
          <c:dPt>
            <c:idx val="17"/>
            <c:bubble3D val="0"/>
            <c:extLst>
              <c:ext xmlns:c16="http://schemas.microsoft.com/office/drawing/2014/chart" uri="{C3380CC4-5D6E-409C-BE32-E72D297353CC}">
                <c16:uniqueId val="{00000006-5DD7-9C48-8A3E-831CD34B2266}"/>
              </c:ext>
            </c:extLst>
          </c:dPt>
          <c:dPt>
            <c:idx val="23"/>
            <c:bubble3D val="0"/>
            <c:extLst>
              <c:ext xmlns:c16="http://schemas.microsoft.com/office/drawing/2014/chart" uri="{C3380CC4-5D6E-409C-BE32-E72D297353CC}">
                <c16:uniqueId val="{00000007-5DD7-9C48-8A3E-831CD34B2266}"/>
              </c:ext>
            </c:extLst>
          </c:dPt>
          <c:dPt>
            <c:idx val="29"/>
            <c:bubble3D val="0"/>
            <c:extLst>
              <c:ext xmlns:c16="http://schemas.microsoft.com/office/drawing/2014/chart" uri="{C3380CC4-5D6E-409C-BE32-E72D297353CC}">
                <c16:uniqueId val="{00000008-5DD7-9C48-8A3E-831CD34B2266}"/>
              </c:ext>
            </c:extLst>
          </c:dPt>
          <c:dPt>
            <c:idx val="31"/>
            <c:bubble3D val="0"/>
            <c:extLst>
              <c:ext xmlns:c16="http://schemas.microsoft.com/office/drawing/2014/chart" uri="{C3380CC4-5D6E-409C-BE32-E72D297353CC}">
                <c16:uniqueId val="{00000009-5DD7-9C48-8A3E-831CD34B2266}"/>
              </c:ext>
            </c:extLst>
          </c:dPt>
          <c:dPt>
            <c:idx val="32"/>
            <c:bubble3D val="0"/>
            <c:extLst>
              <c:ext xmlns:c16="http://schemas.microsoft.com/office/drawing/2014/chart" uri="{C3380CC4-5D6E-409C-BE32-E72D297353CC}">
                <c16:uniqueId val="{0000000A-5DD7-9C48-8A3E-831CD34B2266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1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B-5DD7-9C48-8A3E-831CD34B2266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2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5DD7-9C48-8A3E-831CD34B2266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3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C-5DD7-9C48-8A3E-831CD34B2266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4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5DD7-9C48-8A3E-831CD34B2266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5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D-5DD7-9C48-8A3E-831CD34B2266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6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E-5DD7-9C48-8A3E-831CD34B2266}"/>
                </c:ext>
              </c:extLst>
            </c:dLbl>
            <c:dLbl>
              <c:idx val="6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7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5DD7-9C48-8A3E-831CD34B2266}"/>
                </c:ext>
              </c:extLst>
            </c:dLbl>
            <c:dLbl>
              <c:idx val="7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8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5DD7-9C48-8A3E-831CD34B2266}"/>
                </c:ext>
              </c:extLst>
            </c:dLbl>
            <c:dLbl>
              <c:idx val="8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9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F-5DD7-9C48-8A3E-831CD34B2266}"/>
                </c:ext>
              </c:extLst>
            </c:dLbl>
            <c:dLbl>
              <c:idx val="9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10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0-5DD7-9C48-8A3E-831CD34B2266}"/>
                </c:ext>
              </c:extLst>
            </c:dLbl>
            <c:dLbl>
              <c:idx val="10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11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4-5DD7-9C48-8A3E-831CD34B2266}"/>
                </c:ext>
              </c:extLst>
            </c:dLbl>
            <c:dLbl>
              <c:idx val="11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12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5DD7-9C48-8A3E-831CD34B2266}"/>
                </c:ext>
              </c:extLst>
            </c:dLbl>
            <c:dLbl>
              <c:idx val="12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13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1-5DD7-9C48-8A3E-831CD34B2266}"/>
                </c:ext>
              </c:extLst>
            </c:dLbl>
            <c:dLbl>
              <c:idx val="13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14</a:t>
                    </a:r>
                    <a:endParaRPr lang="en-US" b="1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2-5DD7-9C48-8A3E-831CD34B2266}"/>
                </c:ext>
              </c:extLst>
            </c:dLbl>
            <c:dLbl>
              <c:idx val="14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15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3-5DD7-9C48-8A3E-831CD34B2266}"/>
                </c:ext>
              </c:extLst>
            </c:dLbl>
            <c:dLbl>
              <c:idx val="15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16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4-5DD7-9C48-8A3E-831CD34B2266}"/>
                </c:ext>
              </c:extLst>
            </c:dLbl>
            <c:dLbl>
              <c:idx val="16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17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5-5DD7-9C48-8A3E-831CD34B2266}"/>
                </c:ext>
              </c:extLst>
            </c:dLbl>
            <c:dLbl>
              <c:idx val="17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18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6-5DD7-9C48-8A3E-831CD34B2266}"/>
                </c:ext>
              </c:extLst>
            </c:dLbl>
            <c:dLbl>
              <c:idx val="18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3366FF"/>
                        </a:solidFill>
                      </a:defRPr>
                    </a:pPr>
                    <a:r>
                      <a:rPr lang="en-US" sz="1200" b="1" baseline="0" dirty="0">
                        <a:solidFill>
                          <a:srgbClr val="3366FF"/>
                        </a:solidFill>
                      </a:rPr>
                      <a:t>19</a:t>
                    </a:r>
                    <a:endParaRPr lang="en-US" baseline="0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6-5DD7-9C48-8A3E-831CD34B2266}"/>
                </c:ext>
              </c:extLst>
            </c:dLbl>
            <c:dLbl>
              <c:idx val="19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20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7-5DD7-9C48-8A3E-831CD34B2266}"/>
                </c:ext>
              </c:extLst>
            </c:dLbl>
            <c:dLbl>
              <c:idx val="20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21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8-5DD7-9C48-8A3E-831CD34B2266}"/>
                </c:ext>
              </c:extLst>
            </c:dLbl>
            <c:dLbl>
              <c:idx val="21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22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9-5DD7-9C48-8A3E-831CD34B2266}"/>
                </c:ext>
              </c:extLst>
            </c:dLbl>
            <c:dLbl>
              <c:idx val="22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23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A-5DD7-9C48-8A3E-831CD34B2266}"/>
                </c:ext>
              </c:extLst>
            </c:dLbl>
            <c:dLbl>
              <c:idx val="23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24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7-5DD7-9C48-8A3E-831CD34B2266}"/>
                </c:ext>
              </c:extLst>
            </c:dLbl>
            <c:dLbl>
              <c:idx val="24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25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B-5DD7-9C48-8A3E-831CD34B2266}"/>
                </c:ext>
              </c:extLst>
            </c:dLbl>
            <c:dLbl>
              <c:idx val="25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26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C-5DD7-9C48-8A3E-831CD34B2266}"/>
                </c:ext>
              </c:extLst>
            </c:dLbl>
            <c:dLbl>
              <c:idx val="26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27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D-5DD7-9C48-8A3E-831CD34B2266}"/>
                </c:ext>
              </c:extLst>
            </c:dLbl>
            <c:dLbl>
              <c:idx val="27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28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E-5DD7-9C48-8A3E-831CD34B2266}"/>
                </c:ext>
              </c:extLst>
            </c:dLbl>
            <c:dLbl>
              <c:idx val="28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29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F-5DD7-9C48-8A3E-831CD34B2266}"/>
                </c:ext>
              </c:extLst>
            </c:dLbl>
            <c:dLbl>
              <c:idx val="29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30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8-5DD7-9C48-8A3E-831CD34B2266}"/>
                </c:ext>
              </c:extLst>
            </c:dLbl>
            <c:dLbl>
              <c:idx val="30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31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0-5DD7-9C48-8A3E-831CD34B2266}"/>
                </c:ext>
              </c:extLst>
            </c:dLbl>
            <c:dLbl>
              <c:idx val="31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3366FF"/>
                        </a:solidFill>
                      </a:defRPr>
                    </a:pPr>
                    <a:r>
                      <a:rPr lang="en-US" sz="1200" b="1" baseline="0" dirty="0">
                        <a:solidFill>
                          <a:srgbClr val="3366FF"/>
                        </a:solidFill>
                      </a:rPr>
                      <a:t>32</a:t>
                    </a:r>
                    <a:endParaRPr lang="en-US" baseline="0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9-5DD7-9C48-8A3E-831CD34B2266}"/>
                </c:ext>
              </c:extLst>
            </c:dLbl>
            <c:dLbl>
              <c:idx val="32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33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A-5DD7-9C48-8A3E-831CD34B2266}"/>
                </c:ext>
              </c:extLst>
            </c:dLbl>
            <c:dLbl>
              <c:idx val="33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008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008000"/>
                        </a:solidFill>
                      </a:rPr>
                      <a:t>34</a:t>
                    </a:r>
                    <a:endParaRPr lang="en-US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1-5DD7-9C48-8A3E-831CD34B2266}"/>
                </c:ext>
              </c:extLst>
            </c:dLbl>
            <c:dLbl>
              <c:idx val="34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008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008000"/>
                        </a:solidFill>
                      </a:rPr>
                      <a:t>35</a:t>
                    </a:r>
                    <a:endParaRPr lang="en-US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2-5DD7-9C48-8A3E-831CD34B2266}"/>
                </c:ext>
              </c:extLst>
            </c:dLbl>
            <c:dLbl>
              <c:idx val="35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008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008000"/>
                        </a:solidFill>
                      </a:rPr>
                      <a:t>36</a:t>
                    </a:r>
                    <a:endParaRPr lang="en-US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3-5DD7-9C48-8A3E-831CD34B2266}"/>
                </c:ext>
              </c:extLst>
            </c:dLbl>
            <c:dLbl>
              <c:idx val="36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008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008000"/>
                        </a:solidFill>
                      </a:rPr>
                      <a:t>37</a:t>
                    </a:r>
                    <a:endParaRPr lang="en-US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4-5DD7-9C48-8A3E-831CD34B2266}"/>
                </c:ext>
              </c:extLst>
            </c:dLbl>
            <c:dLbl>
              <c:idx val="37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008000"/>
                        </a:solidFill>
                      </a:defRPr>
                    </a:pPr>
                    <a:r>
                      <a:rPr lang="en-US" sz="1200" b="1" baseline="0" dirty="0">
                        <a:solidFill>
                          <a:srgbClr val="008000"/>
                        </a:solidFill>
                      </a:rPr>
                      <a:t>38</a:t>
                    </a:r>
                    <a:endParaRPr lang="en-US" baseline="0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5-5DD7-9C48-8A3E-831CD34B2266}"/>
                </c:ext>
              </c:extLst>
            </c:dLbl>
            <c:dLbl>
              <c:idx val="38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008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008000"/>
                        </a:solidFill>
                      </a:rPr>
                      <a:t>39</a:t>
                    </a:r>
                    <a:endParaRPr lang="en-US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6-5DD7-9C48-8A3E-831CD34B2266}"/>
                </c:ext>
              </c:extLst>
            </c:dLbl>
            <c:dLbl>
              <c:idx val="39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008000"/>
                        </a:solidFill>
                      </a:defRPr>
                    </a:pPr>
                    <a:r>
                      <a:rPr lang="en-US" sz="1200" b="1" baseline="0" dirty="0">
                        <a:solidFill>
                          <a:srgbClr val="008000"/>
                        </a:solidFill>
                      </a:rPr>
                      <a:t>40</a:t>
                    </a:r>
                    <a:endParaRPr lang="en-US" baseline="0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7-5DD7-9C48-8A3E-831CD34B2266}"/>
                </c:ext>
              </c:extLst>
            </c:dLbl>
            <c:dLbl>
              <c:idx val="40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008000"/>
                        </a:solidFill>
                      </a:defRPr>
                    </a:pPr>
                    <a:r>
                      <a:rPr lang="en-US" b="1" baseline="0" dirty="0">
                        <a:solidFill>
                          <a:srgbClr val="008000"/>
                        </a:solidFill>
                      </a:rPr>
                      <a:t>41</a:t>
                    </a:r>
                    <a:endParaRPr lang="en-US" baseline="0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8-5DD7-9C48-8A3E-831CD34B2266}"/>
                </c:ext>
              </c:extLst>
            </c:dLbl>
            <c:dLbl>
              <c:idx val="41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008000"/>
                        </a:solidFill>
                      </a:defRPr>
                    </a:pPr>
                    <a:r>
                      <a:rPr lang="en-US" b="1" baseline="0" dirty="0">
                        <a:solidFill>
                          <a:srgbClr val="008000"/>
                        </a:solidFill>
                      </a:rPr>
                      <a:t>42</a:t>
                    </a:r>
                    <a:endParaRPr lang="en-US" baseline="0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9-5DD7-9C48-8A3E-831CD34B2266}"/>
                </c:ext>
              </c:extLst>
            </c:dLbl>
            <c:dLbl>
              <c:idx val="42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6600"/>
                        </a:solidFill>
                      </a:defRPr>
                    </a:pPr>
                    <a:r>
                      <a:rPr lang="en-US" b="1" dirty="0">
                        <a:solidFill>
                          <a:srgbClr val="FF6600"/>
                        </a:solidFill>
                      </a:rPr>
                      <a:t>43</a:t>
                    </a:r>
                    <a:endParaRPr lang="en-US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A-5DD7-9C48-8A3E-831CD34B2266}"/>
                </c:ext>
              </c:extLst>
            </c:dLbl>
            <c:dLbl>
              <c:idx val="43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FF6600"/>
                        </a:solidFill>
                      </a:defRPr>
                    </a:pPr>
                    <a:r>
                      <a:rPr lang="en-US" b="1" baseline="0" dirty="0">
                        <a:solidFill>
                          <a:srgbClr val="FF6600"/>
                        </a:solidFill>
                      </a:rPr>
                      <a:t>44</a:t>
                    </a:r>
                    <a:endParaRPr lang="en-US" baseline="0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B-5DD7-9C48-8A3E-831CD34B2266}"/>
                </c:ext>
              </c:extLst>
            </c:dLbl>
            <c:dLbl>
              <c:idx val="44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6600"/>
                        </a:solidFill>
                      </a:defRPr>
                    </a:pPr>
                    <a:r>
                      <a:rPr lang="en-US" b="1" dirty="0">
                        <a:solidFill>
                          <a:srgbClr val="FF6600"/>
                        </a:solidFill>
                      </a:rPr>
                      <a:t>45</a:t>
                    </a:r>
                    <a:endParaRPr lang="en-US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C-5DD7-9C48-8A3E-831CD34B2266}"/>
                </c:ext>
              </c:extLst>
            </c:dLbl>
            <c:dLbl>
              <c:idx val="45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6600"/>
                        </a:solidFill>
                      </a:defRPr>
                    </a:pPr>
                    <a:r>
                      <a:rPr lang="en-US" b="1" dirty="0">
                        <a:solidFill>
                          <a:srgbClr val="FF6600"/>
                        </a:solidFill>
                      </a:rPr>
                      <a:t>46</a:t>
                    </a:r>
                    <a:endParaRPr lang="en-US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D-5DD7-9C48-8A3E-831CD34B2266}"/>
                </c:ext>
              </c:extLst>
            </c:dLbl>
            <c:dLbl>
              <c:idx val="46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6600"/>
                        </a:solidFill>
                      </a:defRPr>
                    </a:pPr>
                    <a:r>
                      <a:rPr lang="en-US" b="1" dirty="0">
                        <a:solidFill>
                          <a:srgbClr val="FF6600"/>
                        </a:solidFill>
                      </a:rPr>
                      <a:t>47</a:t>
                    </a:r>
                    <a:endParaRPr lang="en-US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E-5DD7-9C48-8A3E-831CD34B2266}"/>
                </c:ext>
              </c:extLst>
            </c:dLbl>
            <c:dLbl>
              <c:idx val="47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6600"/>
                        </a:solidFill>
                      </a:defRPr>
                    </a:pPr>
                    <a:r>
                      <a:rPr lang="en-US" b="1" dirty="0">
                        <a:solidFill>
                          <a:srgbClr val="FF6600"/>
                        </a:solidFill>
                      </a:rPr>
                      <a:t>48</a:t>
                    </a:r>
                    <a:endParaRPr lang="en-US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F-5DD7-9C48-8A3E-831CD34B2266}"/>
                </c:ext>
              </c:extLst>
            </c:dLbl>
            <c:dLbl>
              <c:idx val="48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FF6600"/>
                        </a:solidFill>
                      </a:defRPr>
                    </a:pPr>
                    <a:r>
                      <a:rPr lang="en-US" baseline="0" dirty="0">
                        <a:solidFill>
                          <a:srgbClr val="FF6600"/>
                        </a:solidFill>
                      </a:rPr>
                      <a:t>49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9BF7-4D44-B015-D3918E5E9548}"/>
                </c:ext>
              </c:extLst>
            </c:dLbl>
            <c:dLbl>
              <c:idx val="49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FF6600"/>
                        </a:solidFill>
                      </a:defRPr>
                    </a:pPr>
                    <a:r>
                      <a:rPr lang="en-US" dirty="0"/>
                      <a:t>50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9BF7-4D44-B015-D3918E5E954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/>
                </a:pPr>
                <a:endParaRPr lang="en-US"/>
              </a:p>
            </c:txPr>
            <c:dLblPos val="ctr"/>
            <c:showLegendKey val="0"/>
            <c:showVal val="0"/>
            <c:showCatName val="1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Sheet1!$A$2:$A$51</c:f>
              <c:numCache>
                <c:formatCode>0%</c:formatCode>
                <c:ptCount val="50"/>
                <c:pt idx="0">
                  <c:v>0.57647058823529407</c:v>
                </c:pt>
                <c:pt idx="1">
                  <c:v>0.69411764705882351</c:v>
                </c:pt>
                <c:pt idx="2">
                  <c:v>0.63529411764705879</c:v>
                </c:pt>
                <c:pt idx="3">
                  <c:v>0.51764705882352946</c:v>
                </c:pt>
                <c:pt idx="4">
                  <c:v>0.45882352941176469</c:v>
                </c:pt>
                <c:pt idx="5">
                  <c:v>0.42352941176470588</c:v>
                </c:pt>
                <c:pt idx="6">
                  <c:v>0.41176470588235292</c:v>
                </c:pt>
                <c:pt idx="7">
                  <c:v>0.48809523809523808</c:v>
                </c:pt>
                <c:pt idx="8">
                  <c:v>0.6</c:v>
                </c:pt>
                <c:pt idx="9">
                  <c:v>0.33333333333333331</c:v>
                </c:pt>
                <c:pt idx="10">
                  <c:v>0.55000000000000004</c:v>
                </c:pt>
                <c:pt idx="11">
                  <c:v>0.4</c:v>
                </c:pt>
                <c:pt idx="12">
                  <c:v>0.3</c:v>
                </c:pt>
                <c:pt idx="13">
                  <c:v>0.55000000000000004</c:v>
                </c:pt>
                <c:pt idx="14">
                  <c:v>0.5</c:v>
                </c:pt>
                <c:pt idx="15">
                  <c:v>0.5</c:v>
                </c:pt>
                <c:pt idx="16">
                  <c:v>0.5</c:v>
                </c:pt>
                <c:pt idx="17">
                  <c:v>0.55000000000000004</c:v>
                </c:pt>
                <c:pt idx="18">
                  <c:v>0.45</c:v>
                </c:pt>
                <c:pt idx="19">
                  <c:v>0.55000000000000004</c:v>
                </c:pt>
                <c:pt idx="20">
                  <c:v>0.45</c:v>
                </c:pt>
                <c:pt idx="21">
                  <c:v>0.75</c:v>
                </c:pt>
                <c:pt idx="22">
                  <c:v>0.55000000000000004</c:v>
                </c:pt>
                <c:pt idx="23">
                  <c:v>0.55000000000000004</c:v>
                </c:pt>
                <c:pt idx="24">
                  <c:v>0.7</c:v>
                </c:pt>
                <c:pt idx="25">
                  <c:v>0.35</c:v>
                </c:pt>
                <c:pt idx="26">
                  <c:v>0.7</c:v>
                </c:pt>
                <c:pt idx="27">
                  <c:v>0.4</c:v>
                </c:pt>
                <c:pt idx="28">
                  <c:v>0.75</c:v>
                </c:pt>
                <c:pt idx="29">
                  <c:v>0.47692307692307695</c:v>
                </c:pt>
                <c:pt idx="30">
                  <c:v>0.44615384615384618</c:v>
                </c:pt>
                <c:pt idx="31">
                  <c:v>0.41538461538461541</c:v>
                </c:pt>
                <c:pt idx="32">
                  <c:v>0.52307692307692311</c:v>
                </c:pt>
                <c:pt idx="33">
                  <c:v>0.6470588235294118</c:v>
                </c:pt>
                <c:pt idx="34">
                  <c:v>0.41176470588235292</c:v>
                </c:pt>
                <c:pt idx="35">
                  <c:v>0.6071428571428571</c:v>
                </c:pt>
                <c:pt idx="36">
                  <c:v>0.78048780487804881</c:v>
                </c:pt>
                <c:pt idx="37">
                  <c:v>0.61842105263157898</c:v>
                </c:pt>
                <c:pt idx="38">
                  <c:v>0.40579710144927539</c:v>
                </c:pt>
                <c:pt idx="39">
                  <c:v>0.6470588235294118</c:v>
                </c:pt>
                <c:pt idx="40">
                  <c:v>0.625</c:v>
                </c:pt>
                <c:pt idx="41">
                  <c:v>0.6875</c:v>
                </c:pt>
                <c:pt idx="42">
                  <c:v>0.7857142857142857</c:v>
                </c:pt>
                <c:pt idx="43">
                  <c:v>0.47457627118644069</c:v>
                </c:pt>
                <c:pt idx="44">
                  <c:v>0.39622641509433965</c:v>
                </c:pt>
                <c:pt idx="45">
                  <c:v>0.52272727272727271</c:v>
                </c:pt>
                <c:pt idx="46">
                  <c:v>0.34615384615384615</c:v>
                </c:pt>
                <c:pt idx="47">
                  <c:v>0.47619047619047616</c:v>
                </c:pt>
                <c:pt idx="48">
                  <c:v>0.71621621621621623</c:v>
                </c:pt>
                <c:pt idx="49">
                  <c:v>0.46666666666666667</c:v>
                </c:pt>
              </c:numCache>
            </c:numRef>
          </c:xVal>
          <c:yVal>
            <c:numRef>
              <c:f>Sheet1!$B$2:$B$51</c:f>
              <c:numCache>
                <c:formatCode>0.0000</c:formatCode>
                <c:ptCount val="50"/>
                <c:pt idx="0">
                  <c:v>0.56459095807263127</c:v>
                </c:pt>
                <c:pt idx="1">
                  <c:v>0.53455703155440615</c:v>
                </c:pt>
                <c:pt idx="2">
                  <c:v>0.71432066946515971</c:v>
                </c:pt>
                <c:pt idx="3">
                  <c:v>0.56383468493221356</c:v>
                </c:pt>
                <c:pt idx="4">
                  <c:v>0.49450544538638552</c:v>
                </c:pt>
                <c:pt idx="5">
                  <c:v>0.62306226873953185</c:v>
                </c:pt>
                <c:pt idx="6">
                  <c:v>0.54357976730162327</c:v>
                </c:pt>
                <c:pt idx="7">
                  <c:v>0.52716620084137056</c:v>
                </c:pt>
                <c:pt idx="8">
                  <c:v>0.65347122146439052</c:v>
                </c:pt>
                <c:pt idx="9">
                  <c:v>0.60664761715138893</c:v>
                </c:pt>
                <c:pt idx="10">
                  <c:v>0.52172854195136165</c:v>
                </c:pt>
                <c:pt idx="11">
                  <c:v>0.54796323931928681</c:v>
                </c:pt>
                <c:pt idx="12">
                  <c:v>0.4924734070980149</c:v>
                </c:pt>
                <c:pt idx="13">
                  <c:v>0.5164150120251928</c:v>
                </c:pt>
                <c:pt idx="14">
                  <c:v>0.51323059198054433</c:v>
                </c:pt>
                <c:pt idx="15">
                  <c:v>0.48326694915838792</c:v>
                </c:pt>
                <c:pt idx="16">
                  <c:v>0.57254449418968689</c:v>
                </c:pt>
                <c:pt idx="17">
                  <c:v>0.56478035828640039</c:v>
                </c:pt>
                <c:pt idx="18">
                  <c:v>0.51589030830974036</c:v>
                </c:pt>
                <c:pt idx="19">
                  <c:v>0.55149998756035357</c:v>
                </c:pt>
                <c:pt idx="20">
                  <c:v>0.56507089831733592</c:v>
                </c:pt>
                <c:pt idx="21">
                  <c:v>0.40894925977317148</c:v>
                </c:pt>
                <c:pt idx="22">
                  <c:v>0.430333261737811</c:v>
                </c:pt>
                <c:pt idx="23">
                  <c:v>0.46040794470207391</c:v>
                </c:pt>
                <c:pt idx="24">
                  <c:v>0.50955702579587192</c:v>
                </c:pt>
                <c:pt idx="25">
                  <c:v>0.39807886466594172</c:v>
                </c:pt>
                <c:pt idx="26">
                  <c:v>0.43501747675101382</c:v>
                </c:pt>
                <c:pt idx="27">
                  <c:v>0.44667505516494133</c:v>
                </c:pt>
                <c:pt idx="28">
                  <c:v>0.42970796876744533</c:v>
                </c:pt>
                <c:pt idx="29">
                  <c:v>0.57360982322999221</c:v>
                </c:pt>
                <c:pt idx="30">
                  <c:v>0.58671949390063205</c:v>
                </c:pt>
                <c:pt idx="31">
                  <c:v>0.54564577734578479</c:v>
                </c:pt>
                <c:pt idx="32">
                  <c:v>0.60250603952021953</c:v>
                </c:pt>
                <c:pt idx="33">
                  <c:v>0.63938224134360122</c:v>
                </c:pt>
                <c:pt idx="34">
                  <c:v>0.46208005639770872</c:v>
                </c:pt>
                <c:pt idx="35">
                  <c:v>0.68550838304008699</c:v>
                </c:pt>
                <c:pt idx="36">
                  <c:v>0.55551637505666351</c:v>
                </c:pt>
                <c:pt idx="37">
                  <c:v>0.58939231216006427</c:v>
                </c:pt>
                <c:pt idx="38">
                  <c:v>0.56770664991787489</c:v>
                </c:pt>
                <c:pt idx="39">
                  <c:v>0.60818088467933107</c:v>
                </c:pt>
                <c:pt idx="40">
                  <c:v>0.66567542193096851</c:v>
                </c:pt>
                <c:pt idx="41">
                  <c:v>0.57796676626096566</c:v>
                </c:pt>
                <c:pt idx="42">
                  <c:v>0.32184373619774925</c:v>
                </c:pt>
                <c:pt idx="43">
                  <c:v>0.46674351469402131</c:v>
                </c:pt>
                <c:pt idx="44">
                  <c:v>0.44541190321318674</c:v>
                </c:pt>
                <c:pt idx="45">
                  <c:v>0.37064644000188557</c:v>
                </c:pt>
                <c:pt idx="46">
                  <c:v>0.43680234064497409</c:v>
                </c:pt>
                <c:pt idx="47">
                  <c:v>0.308292803286765</c:v>
                </c:pt>
                <c:pt idx="48">
                  <c:v>0.4107784954484035</c:v>
                </c:pt>
                <c:pt idx="49">
                  <c:v>0.30998509179179728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30-5DD7-9C48-8A3E-831CD34B226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42477608"/>
        <c:axId val="-2042472008"/>
      </c:scatterChart>
      <c:valAx>
        <c:axId val="-2042477608"/>
        <c:scaling>
          <c:orientation val="minMax"/>
          <c:max val="1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 sz="1000"/>
                </a:pPr>
                <a:r>
                  <a:rPr lang="en-US" sz="1000" dirty="0"/>
                  <a:t>Perception Rating (8-10)</a:t>
                </a:r>
              </a:p>
            </c:rich>
          </c:tx>
          <c:overlay val="0"/>
        </c:title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-2042472008"/>
        <c:crosses val="autoZero"/>
        <c:crossBetween val="midCat"/>
      </c:valAx>
      <c:valAx>
        <c:axId val="-2042472008"/>
        <c:scaling>
          <c:orientation val="minMax"/>
          <c:max val="0.8"/>
          <c:min val="0.1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000"/>
                </a:pPr>
                <a:r>
                  <a:rPr lang="en-US" sz="1000" dirty="0"/>
                  <a:t>Impact on Quality of</a:t>
                </a:r>
                <a:r>
                  <a:rPr lang="en-US" sz="1000" baseline="0" dirty="0"/>
                  <a:t> Overall Experience</a:t>
                </a:r>
                <a:endParaRPr lang="en-US" sz="1000" dirty="0"/>
              </a:p>
            </c:rich>
          </c:tx>
          <c:overlay val="0"/>
        </c:title>
        <c:numFmt formatCode="0.0000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-2042477608"/>
        <c:crosses val="autoZero"/>
        <c:crossBetween val="midCat"/>
      </c:valAx>
      <c:spPr>
        <a:noFill/>
        <a:ln w="25400">
          <a:solidFill>
            <a:schemeClr val="tx1"/>
          </a:solidFill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  <c:userShapes r:id="rId3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spc="0" baseline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pPr>
            <a:r>
              <a:rPr lang="en-US" sz="1200" b="1" baseline="0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Comparison of Attribute Evaluations</a:t>
            </a:r>
          </a:p>
          <a:p>
            <a:pPr>
              <a:defRPr sz="1200" b="1" i="0" u="none" strike="noStrike" kern="1200" spc="0" baseline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pPr>
            <a:r>
              <a:rPr lang="en-US" sz="1200" b="1" baseline="0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2019 versus 2016</a:t>
            </a:r>
          </a:p>
          <a:p>
            <a:pPr>
              <a:defRPr sz="1200" b="1" i="0" u="none" strike="noStrike" kern="1200" spc="0" baseline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pPr>
            <a:r>
              <a:rPr lang="en-US" sz="1200" b="1" baseline="0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- College of Computing, Master’s CAMPUS -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2019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none"/>
          </c:marker>
          <c:dPt>
            <c:idx val="4"/>
            <c:bubble3D val="0"/>
            <c:extLst>
              <c:ext xmlns:c16="http://schemas.microsoft.com/office/drawing/2014/chart" uri="{C3380CC4-5D6E-409C-BE32-E72D297353CC}">
                <c16:uniqueId val="{00000000-6313-7B43-BCC3-DFF809FBF756}"/>
              </c:ext>
            </c:extLst>
          </c:dPt>
          <c:dPt>
            <c:idx val="5"/>
            <c:bubble3D val="0"/>
            <c:extLst>
              <c:ext xmlns:c16="http://schemas.microsoft.com/office/drawing/2014/chart" uri="{C3380CC4-5D6E-409C-BE32-E72D297353CC}">
                <c16:uniqueId val="{00000001-6313-7B43-BCC3-DFF809FBF756}"/>
              </c:ext>
            </c:extLst>
          </c:dPt>
          <c:dPt>
            <c:idx val="6"/>
            <c:bubble3D val="0"/>
            <c:extLst>
              <c:ext xmlns:c16="http://schemas.microsoft.com/office/drawing/2014/chart" uri="{C3380CC4-5D6E-409C-BE32-E72D297353CC}">
                <c16:uniqueId val="{00000002-6313-7B43-BCC3-DFF809FBF756}"/>
              </c:ext>
            </c:extLst>
          </c:dPt>
          <c:dPt>
            <c:idx val="7"/>
            <c:bubble3D val="0"/>
            <c:extLst>
              <c:ext xmlns:c16="http://schemas.microsoft.com/office/drawing/2014/chart" uri="{C3380CC4-5D6E-409C-BE32-E72D297353CC}">
                <c16:uniqueId val="{00000003-6313-7B43-BCC3-DFF809FBF756}"/>
              </c:ext>
            </c:extLst>
          </c:dPt>
          <c:dPt>
            <c:idx val="8"/>
            <c:bubble3D val="0"/>
            <c:extLst>
              <c:ext xmlns:c16="http://schemas.microsoft.com/office/drawing/2014/chart" uri="{C3380CC4-5D6E-409C-BE32-E72D297353CC}">
                <c16:uniqueId val="{00000004-6313-7B43-BCC3-DFF809FBF756}"/>
              </c:ext>
            </c:extLst>
          </c:dPt>
          <c:dPt>
            <c:idx val="9"/>
            <c:bubble3D val="0"/>
            <c:extLst>
              <c:ext xmlns:c16="http://schemas.microsoft.com/office/drawing/2014/chart" uri="{C3380CC4-5D6E-409C-BE32-E72D297353CC}">
                <c16:uniqueId val="{00000005-6313-7B43-BCC3-DFF809FBF756}"/>
              </c:ext>
            </c:extLst>
          </c:dPt>
          <c:dPt>
            <c:idx val="10"/>
            <c:bubble3D val="0"/>
            <c:extLst>
              <c:ext xmlns:c16="http://schemas.microsoft.com/office/drawing/2014/chart" uri="{C3380CC4-5D6E-409C-BE32-E72D297353CC}">
                <c16:uniqueId val="{00000006-6313-7B43-BCC3-DFF809FBF756}"/>
              </c:ext>
            </c:extLst>
          </c:dPt>
          <c:dPt>
            <c:idx val="11"/>
            <c:bubble3D val="0"/>
            <c:extLst>
              <c:ext xmlns:c16="http://schemas.microsoft.com/office/drawing/2014/chart" uri="{C3380CC4-5D6E-409C-BE32-E72D297353CC}">
                <c16:uniqueId val="{00000007-6313-7B43-BCC3-DFF809FBF756}"/>
              </c:ext>
            </c:extLst>
          </c:dPt>
          <c:dLbls>
            <c:dLbl>
              <c:idx val="0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1</a:t>
                    </a:r>
                    <a:endParaRPr lang="en-US" sz="800" dirty="0">
                      <a:solidFill>
                        <a:srgbClr val="FF0000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8-6313-7B43-BCC3-DFF809FBF756}"/>
                </c:ext>
              </c:extLst>
            </c:dLbl>
            <c:dLbl>
              <c:idx val="1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2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9-6313-7B43-BCC3-DFF809FBF756}"/>
                </c:ext>
              </c:extLst>
            </c:dLbl>
            <c:dLbl>
              <c:idx val="2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3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A-6313-7B43-BCC3-DFF809FBF756}"/>
                </c:ext>
              </c:extLst>
            </c:dLbl>
            <c:dLbl>
              <c:idx val="3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4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B-6313-7B43-BCC3-DFF809FBF756}"/>
                </c:ext>
              </c:extLst>
            </c:dLbl>
            <c:dLbl>
              <c:idx val="4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5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6313-7B43-BCC3-DFF809FBF756}"/>
                </c:ext>
              </c:extLst>
            </c:dLbl>
            <c:dLbl>
              <c:idx val="5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6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6313-7B43-BCC3-DFF809FBF756}"/>
                </c:ext>
              </c:extLst>
            </c:dLbl>
            <c:dLbl>
              <c:idx val="6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7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6313-7B43-BCC3-DFF809FBF756}"/>
                </c:ext>
              </c:extLst>
            </c:dLbl>
            <c:dLbl>
              <c:idx val="7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8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6313-7B43-BCC3-DFF809FBF756}"/>
                </c:ext>
              </c:extLst>
            </c:dLbl>
            <c:dLbl>
              <c:idx val="8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4-6313-7B43-BCC3-DFF809FBF756}"/>
                </c:ext>
              </c:extLst>
            </c:dLbl>
            <c:dLbl>
              <c:idx val="9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10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6313-7B43-BCC3-DFF809FBF756}"/>
                </c:ext>
              </c:extLst>
            </c:dLbl>
            <c:dLbl>
              <c:idx val="10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11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6-6313-7B43-BCC3-DFF809FBF756}"/>
                </c:ext>
              </c:extLst>
            </c:dLbl>
            <c:dLbl>
              <c:idx val="11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12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7-6313-7B43-BCC3-DFF809FBF756}"/>
                </c:ext>
              </c:extLst>
            </c:dLbl>
            <c:dLbl>
              <c:idx val="12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13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0-6313-7B43-BCC3-DFF809FBF756}"/>
                </c:ext>
              </c:extLst>
            </c:dLbl>
            <c:dLbl>
              <c:idx val="13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14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1-6313-7B43-BCC3-DFF809FBF756}"/>
                </c:ext>
              </c:extLst>
            </c:dLbl>
            <c:dLbl>
              <c:idx val="14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15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2-6313-7B43-BCC3-DFF809FBF756}"/>
                </c:ext>
              </c:extLst>
            </c:dLbl>
            <c:dLbl>
              <c:idx val="15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16</a:t>
                    </a:r>
                    <a:endParaRPr lang="en-US" sz="800" dirty="0">
                      <a:solidFill>
                        <a:srgbClr val="3366FF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3-6313-7B43-BCC3-DFF809FBF756}"/>
                </c:ext>
              </c:extLst>
            </c:dLbl>
            <c:dLbl>
              <c:idx val="16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17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4-6313-7B43-BCC3-DFF809FBF756}"/>
                </c:ext>
              </c:extLst>
            </c:dLbl>
            <c:dLbl>
              <c:idx val="17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18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5-6313-7B43-BCC3-DFF809FBF756}"/>
                </c:ext>
              </c:extLst>
            </c:dLbl>
            <c:dLbl>
              <c:idx val="18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19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6-6313-7B43-BCC3-DFF809FBF756}"/>
                </c:ext>
              </c:extLst>
            </c:dLbl>
            <c:dLbl>
              <c:idx val="19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20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7-6313-7B43-BCC3-DFF809FBF756}"/>
                </c:ext>
              </c:extLst>
            </c:dLbl>
            <c:dLbl>
              <c:idx val="20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21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8-6313-7B43-BCC3-DFF809FBF756}"/>
                </c:ext>
              </c:extLst>
            </c:dLbl>
            <c:dLbl>
              <c:idx val="21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22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9-6313-7B43-BCC3-DFF809FBF756}"/>
                </c:ext>
              </c:extLst>
            </c:dLbl>
            <c:dLbl>
              <c:idx val="22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23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A-6313-7B43-BCC3-DFF809FBF756}"/>
                </c:ext>
              </c:extLst>
            </c:dLbl>
            <c:dLbl>
              <c:idx val="23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24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B-6313-7B43-BCC3-DFF809FBF756}"/>
                </c:ext>
              </c:extLst>
            </c:dLbl>
            <c:dLbl>
              <c:idx val="24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25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C-6313-7B43-BCC3-DFF809FBF756}"/>
                </c:ext>
              </c:extLst>
            </c:dLbl>
            <c:dLbl>
              <c:idx val="25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26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D-6313-7B43-BCC3-DFF809FBF756}"/>
                </c:ext>
              </c:extLst>
            </c:dLbl>
            <c:dLbl>
              <c:idx val="2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E-6313-7B43-BCC3-DFF809FBF756}"/>
                </c:ext>
              </c:extLst>
            </c:dLbl>
            <c:dLbl>
              <c:idx val="2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F-6313-7B43-BCC3-DFF809FBF756}"/>
                </c:ext>
              </c:extLst>
            </c:dLbl>
            <c:dLbl>
              <c:idx val="28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0-6313-7B43-BCC3-DFF809FBF756}"/>
                </c:ext>
              </c:extLst>
            </c:dLbl>
            <c:dLbl>
              <c:idx val="29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30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1-6313-7B43-BCC3-DFF809FBF756}"/>
                </c:ext>
              </c:extLst>
            </c:dLbl>
            <c:dLbl>
              <c:idx val="30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31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2-6313-7B43-BCC3-DFF809FBF756}"/>
                </c:ext>
              </c:extLst>
            </c:dLbl>
            <c:dLbl>
              <c:idx val="31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32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3-6313-7B43-BCC3-DFF809FBF756}"/>
                </c:ext>
              </c:extLst>
            </c:dLbl>
            <c:dLbl>
              <c:idx val="32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33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4-6313-7B43-BCC3-DFF809FBF756}"/>
                </c:ext>
              </c:extLst>
            </c:dLbl>
            <c:dLbl>
              <c:idx val="33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34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5-6313-7B43-BCC3-DFF809FBF756}"/>
                </c:ext>
              </c:extLst>
            </c:dLbl>
            <c:dLbl>
              <c:idx val="34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35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6-6313-7B43-BCC3-DFF809FBF756}"/>
                </c:ext>
              </c:extLst>
            </c:dLbl>
            <c:dLbl>
              <c:idx val="35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36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7-6313-7B43-BCC3-DFF809FBF756}"/>
                </c:ext>
              </c:extLst>
            </c:dLbl>
            <c:dLbl>
              <c:idx val="36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37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8-6313-7B43-BCC3-DFF809FBF756}"/>
                </c:ext>
              </c:extLst>
            </c:dLbl>
            <c:dLbl>
              <c:idx val="37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38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9-6313-7B43-BCC3-DFF809FBF756}"/>
                </c:ext>
              </c:extLst>
            </c:dLbl>
            <c:dLbl>
              <c:idx val="38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39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A-6313-7B43-BCC3-DFF809FBF756}"/>
                </c:ext>
              </c:extLst>
            </c:dLbl>
            <c:dLbl>
              <c:idx val="39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40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B-6313-7B43-BCC3-DFF809FBF756}"/>
                </c:ext>
              </c:extLst>
            </c:dLbl>
            <c:dLbl>
              <c:idx val="40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41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C-6313-7B43-BCC3-DFF809FBF756}"/>
                </c:ext>
              </c:extLst>
            </c:dLbl>
            <c:dLbl>
              <c:idx val="41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42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D-6313-7B43-BCC3-DFF809FBF756}"/>
                </c:ext>
              </c:extLst>
            </c:dLbl>
            <c:dLbl>
              <c:idx val="42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43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E-6313-7B43-BCC3-DFF809FBF756}"/>
                </c:ext>
              </c:extLst>
            </c:dLbl>
            <c:dLbl>
              <c:idx val="43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44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F-6313-7B43-BCC3-DFF809FBF756}"/>
                </c:ext>
              </c:extLst>
            </c:dLbl>
            <c:dLbl>
              <c:idx val="44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45</a:t>
                    </a:r>
                    <a:endParaRPr lang="en-US" sz="800" dirty="0">
                      <a:solidFill>
                        <a:srgbClr val="FF6600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30-6313-7B43-BCC3-DFF809FBF756}"/>
                </c:ext>
              </c:extLst>
            </c:dLbl>
            <c:dLbl>
              <c:idx val="45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46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31-6313-7B43-BCC3-DFF809FBF756}"/>
                </c:ext>
              </c:extLst>
            </c:dLbl>
            <c:dLbl>
              <c:idx val="46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47</a:t>
                    </a:r>
                    <a:endParaRPr lang="en-US" sz="800" dirty="0">
                      <a:solidFill>
                        <a:srgbClr val="FF6600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32-6313-7B43-BCC3-DFF809FBF756}"/>
                </c:ext>
              </c:extLst>
            </c:dLbl>
            <c:dLbl>
              <c:idx val="47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48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33-6313-7B43-BCC3-DFF809FBF756}"/>
                </c:ext>
              </c:extLst>
            </c:dLbl>
            <c:dLbl>
              <c:idx val="48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34-6313-7B43-BCC3-DFF809FBF756}"/>
                </c:ext>
              </c:extLst>
            </c:dLbl>
            <c:dLbl>
              <c:idx val="49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50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35-6313-7B43-BCC3-DFF809FBF75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800" b="1"/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xVal>
            <c:numRef>
              <c:f>Sheet1!$A$2:$A$51</c:f>
              <c:numCache>
                <c:formatCode>0%</c:formatCode>
                <c:ptCount val="50"/>
                <c:pt idx="0">
                  <c:v>0.55555555555555558</c:v>
                </c:pt>
                <c:pt idx="1">
                  <c:v>0.62777777777777777</c:v>
                </c:pt>
                <c:pt idx="2">
                  <c:v>0.69444444444444442</c:v>
                </c:pt>
                <c:pt idx="3">
                  <c:v>0.58888888888888891</c:v>
                </c:pt>
                <c:pt idx="4">
                  <c:v>0.42222222222222222</c:v>
                </c:pt>
                <c:pt idx="5">
                  <c:v>0.41111111111111109</c:v>
                </c:pt>
                <c:pt idx="6">
                  <c:v>0.33333333333333331</c:v>
                </c:pt>
                <c:pt idx="7">
                  <c:v>0.53888888888888886</c:v>
                </c:pt>
                <c:pt idx="8">
                  <c:v>0.59444444444444444</c:v>
                </c:pt>
                <c:pt idx="9">
                  <c:v>0.35</c:v>
                </c:pt>
                <c:pt idx="10">
                  <c:v>0.55172413793103448</c:v>
                </c:pt>
                <c:pt idx="11">
                  <c:v>0.4</c:v>
                </c:pt>
                <c:pt idx="12">
                  <c:v>0.33333333333333331</c:v>
                </c:pt>
                <c:pt idx="13">
                  <c:v>0.78125</c:v>
                </c:pt>
                <c:pt idx="14">
                  <c:v>0.74193548387096775</c:v>
                </c:pt>
                <c:pt idx="15">
                  <c:v>0.87096774193548387</c:v>
                </c:pt>
                <c:pt idx="16">
                  <c:v>0.6428571428571429</c:v>
                </c:pt>
                <c:pt idx="17">
                  <c:v>0.66666666666666663</c:v>
                </c:pt>
                <c:pt idx="18">
                  <c:v>0.66666666666666663</c:v>
                </c:pt>
                <c:pt idx="19">
                  <c:v>0.7142857142857143</c:v>
                </c:pt>
                <c:pt idx="20">
                  <c:v>0.5357142857142857</c:v>
                </c:pt>
                <c:pt idx="21">
                  <c:v>0.8</c:v>
                </c:pt>
                <c:pt idx="22">
                  <c:v>0.68571428571428572</c:v>
                </c:pt>
                <c:pt idx="23">
                  <c:v>0.68571428571428572</c:v>
                </c:pt>
                <c:pt idx="24">
                  <c:v>0.7142857142857143</c:v>
                </c:pt>
                <c:pt idx="25">
                  <c:v>0.31428571428571428</c:v>
                </c:pt>
                <c:pt idx="29">
                  <c:v>0.42342342342342343</c:v>
                </c:pt>
                <c:pt idx="30">
                  <c:v>0.35652173913043478</c:v>
                </c:pt>
                <c:pt idx="31">
                  <c:v>0.47706422018348627</c:v>
                </c:pt>
                <c:pt idx="32">
                  <c:v>0.47967479674796748</c:v>
                </c:pt>
                <c:pt idx="33">
                  <c:v>0.6166666666666667</c:v>
                </c:pt>
                <c:pt idx="34">
                  <c:v>0.39444444444444443</c:v>
                </c:pt>
                <c:pt idx="35">
                  <c:v>0.65555555555555556</c:v>
                </c:pt>
                <c:pt idx="36">
                  <c:v>0.66666666666666663</c:v>
                </c:pt>
                <c:pt idx="37">
                  <c:v>0.70481927710843373</c:v>
                </c:pt>
                <c:pt idx="38">
                  <c:v>0.41044776119402987</c:v>
                </c:pt>
                <c:pt idx="39">
                  <c:v>0.375</c:v>
                </c:pt>
                <c:pt idx="40">
                  <c:v>0.4</c:v>
                </c:pt>
                <c:pt idx="41">
                  <c:v>0.375</c:v>
                </c:pt>
                <c:pt idx="42">
                  <c:v>0.58959537572254339</c:v>
                </c:pt>
                <c:pt idx="43">
                  <c:v>0.3473053892215569</c:v>
                </c:pt>
                <c:pt idx="44">
                  <c:v>0.31446540880503143</c:v>
                </c:pt>
                <c:pt idx="45">
                  <c:v>0.4438202247191011</c:v>
                </c:pt>
                <c:pt idx="46">
                  <c:v>0.36969696969696969</c:v>
                </c:pt>
                <c:pt idx="47">
                  <c:v>0.29142857142857143</c:v>
                </c:pt>
                <c:pt idx="48">
                  <c:v>0.68823529411764706</c:v>
                </c:pt>
                <c:pt idx="49">
                  <c:v>0.30857142857142855</c:v>
                </c:pt>
              </c:numCache>
            </c:numRef>
          </c:xVal>
          <c:yVal>
            <c:numRef>
              <c:f>Sheet1!$B$2:$B$51</c:f>
              <c:numCache>
                <c:formatCode>0%</c:formatCode>
                <c:ptCount val="50"/>
                <c:pt idx="0">
                  <c:v>0.57647058823529407</c:v>
                </c:pt>
                <c:pt idx="1">
                  <c:v>0.69411764705882351</c:v>
                </c:pt>
                <c:pt idx="2">
                  <c:v>0.63529411764705879</c:v>
                </c:pt>
                <c:pt idx="3">
                  <c:v>0.51764705882352946</c:v>
                </c:pt>
                <c:pt idx="4">
                  <c:v>0.45882352941176469</c:v>
                </c:pt>
                <c:pt idx="5">
                  <c:v>0.42352941176470588</c:v>
                </c:pt>
                <c:pt idx="6">
                  <c:v>0.41176470588235292</c:v>
                </c:pt>
                <c:pt idx="7">
                  <c:v>0.48809523809523808</c:v>
                </c:pt>
                <c:pt idx="8">
                  <c:v>0.6</c:v>
                </c:pt>
                <c:pt idx="9">
                  <c:v>0.33333333333333331</c:v>
                </c:pt>
                <c:pt idx="10">
                  <c:v>0.55000000000000004</c:v>
                </c:pt>
                <c:pt idx="11">
                  <c:v>0.4</c:v>
                </c:pt>
                <c:pt idx="12">
                  <c:v>0.3</c:v>
                </c:pt>
                <c:pt idx="13">
                  <c:v>0.55000000000000004</c:v>
                </c:pt>
                <c:pt idx="14">
                  <c:v>0.5</c:v>
                </c:pt>
                <c:pt idx="15">
                  <c:v>0.5</c:v>
                </c:pt>
                <c:pt idx="16">
                  <c:v>0.5</c:v>
                </c:pt>
                <c:pt idx="17">
                  <c:v>0.55000000000000004</c:v>
                </c:pt>
                <c:pt idx="18">
                  <c:v>0.45</c:v>
                </c:pt>
                <c:pt idx="19">
                  <c:v>0.55000000000000004</c:v>
                </c:pt>
                <c:pt idx="20">
                  <c:v>0.45</c:v>
                </c:pt>
                <c:pt idx="21">
                  <c:v>0.75</c:v>
                </c:pt>
                <c:pt idx="22">
                  <c:v>0.55000000000000004</c:v>
                </c:pt>
                <c:pt idx="23">
                  <c:v>0.55000000000000004</c:v>
                </c:pt>
                <c:pt idx="24">
                  <c:v>0.7</c:v>
                </c:pt>
                <c:pt idx="25">
                  <c:v>0.35</c:v>
                </c:pt>
                <c:pt idx="29">
                  <c:v>0.47692307692307695</c:v>
                </c:pt>
                <c:pt idx="30">
                  <c:v>0.44615384615384618</c:v>
                </c:pt>
                <c:pt idx="31">
                  <c:v>0.41538461538461541</c:v>
                </c:pt>
                <c:pt idx="32">
                  <c:v>0.52307692307692311</c:v>
                </c:pt>
                <c:pt idx="33">
                  <c:v>0.6470588235294118</c:v>
                </c:pt>
                <c:pt idx="34">
                  <c:v>0.41176470588235292</c:v>
                </c:pt>
                <c:pt idx="35">
                  <c:v>0.6071428571428571</c:v>
                </c:pt>
                <c:pt idx="36">
                  <c:v>0.78048780487804881</c:v>
                </c:pt>
                <c:pt idx="37">
                  <c:v>0.61842105263157898</c:v>
                </c:pt>
                <c:pt idx="38">
                  <c:v>0.40579710144927539</c:v>
                </c:pt>
                <c:pt idx="39">
                  <c:v>0.6470588235294118</c:v>
                </c:pt>
                <c:pt idx="40">
                  <c:v>0.625</c:v>
                </c:pt>
                <c:pt idx="41">
                  <c:v>0.6875</c:v>
                </c:pt>
                <c:pt idx="42">
                  <c:v>0.7857142857142857</c:v>
                </c:pt>
                <c:pt idx="43">
                  <c:v>0.47457627118644069</c:v>
                </c:pt>
                <c:pt idx="44">
                  <c:v>0.39622641509433965</c:v>
                </c:pt>
                <c:pt idx="45">
                  <c:v>0.52272727272727271</c:v>
                </c:pt>
                <c:pt idx="46">
                  <c:v>0.34615384615384615</c:v>
                </c:pt>
                <c:pt idx="47">
                  <c:v>0.47619047619047616</c:v>
                </c:pt>
                <c:pt idx="48">
                  <c:v>0.71621621621621623</c:v>
                </c:pt>
                <c:pt idx="49">
                  <c:v>0.46666666666666667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C-6313-7B43-BCC3-DFF809FBF756}"/>
            </c:ext>
          </c:extLst>
        </c:ser>
        <c:ser>
          <c:idx val="1"/>
          <c:order val="1"/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xVal>
            <c:numRef>
              <c:f>Sheet2!$B$5:$B$6</c:f>
              <c:numCache>
                <c:formatCode>General</c:formatCode>
                <c:ptCount val="2"/>
                <c:pt idx="0">
                  <c:v>0</c:v>
                </c:pt>
                <c:pt idx="1">
                  <c:v>1</c:v>
                </c:pt>
              </c:numCache>
            </c:numRef>
          </c:xVal>
          <c:yVal>
            <c:numRef>
              <c:f>Sheet2!$C$5:$C$6</c:f>
              <c:numCache>
                <c:formatCode>General</c:formatCode>
                <c:ptCount val="2"/>
                <c:pt idx="0">
                  <c:v>0</c:v>
                </c:pt>
                <c:pt idx="1">
                  <c:v>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D-6313-7B43-BCC3-DFF809FBF756}"/>
            </c:ext>
          </c:extLst>
        </c:ser>
        <c:ser>
          <c:idx val="2"/>
          <c:order val="2"/>
          <c:spPr>
            <a:ln w="12700" cap="rnd">
              <a:solidFill>
                <a:srgbClr val="FF0000"/>
              </a:solidFill>
              <a:prstDash val="dash"/>
              <a:round/>
            </a:ln>
            <a:effectLst/>
          </c:spPr>
          <c:marker>
            <c:symbol val="none"/>
          </c:marker>
          <c:dLbls>
            <c:delete val="1"/>
          </c:dLbls>
          <c:xVal>
            <c:numRef>
              <c:f>Sheet3!$B$5:$B$6</c:f>
              <c:numCache>
                <c:formatCode>General</c:formatCode>
                <c:ptCount val="2"/>
                <c:pt idx="0">
                  <c:v>0.06</c:v>
                </c:pt>
                <c:pt idx="1">
                  <c:v>1</c:v>
                </c:pt>
              </c:numCache>
            </c:numRef>
          </c:xVal>
          <c:yVal>
            <c:numRef>
              <c:f>Sheet3!$C$5:$C$6</c:f>
              <c:numCache>
                <c:formatCode>General</c:formatCode>
                <c:ptCount val="2"/>
                <c:pt idx="0">
                  <c:v>0</c:v>
                </c:pt>
                <c:pt idx="1">
                  <c:v>0.94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E-6313-7B43-BCC3-DFF809FBF756}"/>
            </c:ext>
          </c:extLst>
        </c:ser>
        <c:ser>
          <c:idx val="3"/>
          <c:order val="3"/>
          <c:spPr>
            <a:ln w="12700" cap="rnd">
              <a:solidFill>
                <a:srgbClr val="FF0000"/>
              </a:solidFill>
              <a:prstDash val="dash"/>
              <a:round/>
            </a:ln>
            <a:effectLst/>
          </c:spPr>
          <c:marker>
            <c:symbol val="none"/>
          </c:marker>
          <c:dLbls>
            <c:delete val="1"/>
          </c:dLbls>
          <c:xVal>
            <c:numRef>
              <c:f>Sheet4!$B$5:$B$6</c:f>
              <c:numCache>
                <c:formatCode>General</c:formatCode>
                <c:ptCount val="2"/>
                <c:pt idx="0">
                  <c:v>0</c:v>
                </c:pt>
                <c:pt idx="1">
                  <c:v>0.94</c:v>
                </c:pt>
              </c:numCache>
            </c:numRef>
          </c:xVal>
          <c:yVal>
            <c:numRef>
              <c:f>Sheet4!$C$5:$C$6</c:f>
              <c:numCache>
                <c:formatCode>General</c:formatCode>
                <c:ptCount val="2"/>
                <c:pt idx="0">
                  <c:v>0.06</c:v>
                </c:pt>
                <c:pt idx="1">
                  <c:v>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F-6313-7B43-BCC3-DFF809FBF756}"/>
            </c:ext>
          </c:extLst>
        </c:ser>
        <c:dLbls>
          <c:dLblPos val="r"/>
          <c:showLegendKey val="0"/>
          <c:showVal val="1"/>
          <c:showCatName val="0"/>
          <c:showSerName val="0"/>
          <c:showPercent val="0"/>
          <c:showBubbleSize val="0"/>
        </c:dLbls>
        <c:axId val="-1306285376"/>
        <c:axId val="-1328833952"/>
      </c:scatterChart>
      <c:valAx>
        <c:axId val="-1306285376"/>
        <c:scaling>
          <c:orientation val="minMax"/>
          <c:max val="1"/>
          <c:min val="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rgbClr val="000000"/>
                    </a:solidFill>
                    <a:latin typeface="Arial" charset="0"/>
                    <a:ea typeface="Arial" charset="0"/>
                    <a:cs typeface="Arial" charset="0"/>
                  </a:defRPr>
                </a:pPr>
                <a:r>
                  <a:rPr lang="en-US" sz="1000" b="1" baseline="0" dirty="0">
                    <a:solidFill>
                      <a:srgbClr val="000000"/>
                    </a:solidFill>
                    <a:latin typeface="Arial" charset="0"/>
                    <a:ea typeface="Arial" charset="0"/>
                    <a:cs typeface="Arial" charset="0"/>
                  </a:rPr>
                  <a:t>2016 Attribute </a:t>
                </a:r>
                <a:r>
                  <a:rPr lang="en-US" sz="1000" b="1" dirty="0">
                    <a:solidFill>
                      <a:srgbClr val="000000"/>
                    </a:solidFill>
                    <a:latin typeface="Arial" charset="0"/>
                    <a:ea typeface="Arial" charset="0"/>
                    <a:cs typeface="Arial" charset="0"/>
                  </a:rPr>
                  <a:t>Rating (% 8-10)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0%" sourceLinked="0"/>
        <c:majorTickMark val="none"/>
        <c:minorTickMark val="none"/>
        <c:tickLblPos val="nextTo"/>
        <c:spPr>
          <a:noFill/>
          <a:ln>
            <a:solidFill>
              <a:srgbClr val="00000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pPr>
            <a:endParaRPr lang="en-US"/>
          </a:p>
        </c:txPr>
        <c:crossAx val="-1328833952"/>
        <c:crosses val="autoZero"/>
        <c:crossBetween val="midCat"/>
        <c:majorUnit val="0.1"/>
      </c:valAx>
      <c:valAx>
        <c:axId val="-1328833952"/>
        <c:scaling>
          <c:orientation val="minMax"/>
          <c:max val="1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rgbClr val="000000"/>
                    </a:solidFill>
                    <a:latin typeface="Arial" charset="0"/>
                    <a:ea typeface="Arial" charset="0"/>
                    <a:cs typeface="Arial" charset="0"/>
                  </a:defRPr>
                </a:pPr>
                <a:r>
                  <a:rPr lang="en-US" sz="1000" b="1" baseline="0" dirty="0">
                    <a:solidFill>
                      <a:srgbClr val="000000"/>
                    </a:solidFill>
                    <a:latin typeface="Arial" charset="0"/>
                    <a:ea typeface="Arial" charset="0"/>
                    <a:cs typeface="Arial" charset="0"/>
                  </a:rPr>
                  <a:t>2019 Attribute Rating (% 8-10)</a:t>
                </a:r>
                <a:endParaRPr lang="en-US" sz="1000" b="1" dirty="0">
                  <a:solidFill>
                    <a:srgbClr val="000000"/>
                  </a:solidFill>
                  <a:latin typeface="Arial" charset="0"/>
                  <a:ea typeface="Arial" charset="0"/>
                  <a:cs typeface="Arial" charset="0"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0%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pPr>
            <a:endParaRPr lang="en-US"/>
          </a:p>
        </c:txPr>
        <c:crossAx val="-1306285376"/>
        <c:crosses val="autoZero"/>
        <c:crossBetween val="midCat"/>
        <c:majorUnit val="0.1"/>
      </c:valAx>
      <c:spPr>
        <a:noFill/>
        <a:ln w="19050">
          <a:solidFill>
            <a:srgbClr val="000000"/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200"/>
            </a:pPr>
            <a:r>
              <a:rPr lang="en-US" sz="1200" dirty="0"/>
              <a:t>Perception Improvement</a:t>
            </a:r>
            <a:r>
              <a:rPr lang="en-US" sz="1200" baseline="0" dirty="0"/>
              <a:t> Analysis – Master’s ONLINE</a:t>
            </a:r>
          </a:p>
          <a:p>
            <a:pPr>
              <a:defRPr sz="1200"/>
            </a:pPr>
            <a:r>
              <a:rPr lang="en-US" sz="1200" baseline="0" dirty="0"/>
              <a:t>College of Computing</a:t>
            </a:r>
            <a:endParaRPr lang="en-US" sz="1200" dirty="0"/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9.1154280057098094E-2"/>
          <c:y val="8.5000000000000006E-2"/>
          <c:w val="0.88019443293272503"/>
          <c:h val="0.81175769506084505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 1</c:v>
                </c:pt>
              </c:strCache>
            </c:strRef>
          </c:tx>
          <c:spPr>
            <a:ln w="47625">
              <a:noFill/>
            </a:ln>
          </c:spPr>
          <c:marker>
            <c:symbol val="none"/>
          </c:marker>
          <c:dPt>
            <c:idx val="1"/>
            <c:bubble3D val="0"/>
            <c:extLst>
              <c:ext xmlns:c16="http://schemas.microsoft.com/office/drawing/2014/chart" uri="{C3380CC4-5D6E-409C-BE32-E72D297353CC}">
                <c16:uniqueId val="{00000000-5DD7-9C48-8A3E-831CD34B2266}"/>
              </c:ext>
            </c:extLst>
          </c:dPt>
          <c:dPt>
            <c:idx val="3"/>
            <c:bubble3D val="0"/>
            <c:extLst>
              <c:ext xmlns:c16="http://schemas.microsoft.com/office/drawing/2014/chart" uri="{C3380CC4-5D6E-409C-BE32-E72D297353CC}">
                <c16:uniqueId val="{00000001-5DD7-9C48-8A3E-831CD34B2266}"/>
              </c:ext>
            </c:extLst>
          </c:dPt>
          <c:dPt>
            <c:idx val="6"/>
            <c:bubble3D val="0"/>
            <c:extLst>
              <c:ext xmlns:c16="http://schemas.microsoft.com/office/drawing/2014/chart" uri="{C3380CC4-5D6E-409C-BE32-E72D297353CC}">
                <c16:uniqueId val="{00000002-5DD7-9C48-8A3E-831CD34B2266}"/>
              </c:ext>
            </c:extLst>
          </c:dPt>
          <c:dPt>
            <c:idx val="7"/>
            <c:bubble3D val="0"/>
            <c:extLst>
              <c:ext xmlns:c16="http://schemas.microsoft.com/office/drawing/2014/chart" uri="{C3380CC4-5D6E-409C-BE32-E72D297353CC}">
                <c16:uniqueId val="{00000003-5DD7-9C48-8A3E-831CD34B2266}"/>
              </c:ext>
            </c:extLst>
          </c:dPt>
          <c:dPt>
            <c:idx val="10"/>
            <c:bubble3D val="0"/>
            <c:extLst>
              <c:ext xmlns:c16="http://schemas.microsoft.com/office/drawing/2014/chart" uri="{C3380CC4-5D6E-409C-BE32-E72D297353CC}">
                <c16:uniqueId val="{00000004-5DD7-9C48-8A3E-831CD34B2266}"/>
              </c:ext>
            </c:extLst>
          </c:dPt>
          <c:dPt>
            <c:idx val="11"/>
            <c:bubble3D val="0"/>
            <c:extLst>
              <c:ext xmlns:c16="http://schemas.microsoft.com/office/drawing/2014/chart" uri="{C3380CC4-5D6E-409C-BE32-E72D297353CC}">
                <c16:uniqueId val="{00000005-5DD7-9C48-8A3E-831CD34B2266}"/>
              </c:ext>
            </c:extLst>
          </c:dPt>
          <c:dPt>
            <c:idx val="17"/>
            <c:bubble3D val="0"/>
            <c:extLst>
              <c:ext xmlns:c16="http://schemas.microsoft.com/office/drawing/2014/chart" uri="{C3380CC4-5D6E-409C-BE32-E72D297353CC}">
                <c16:uniqueId val="{00000006-5DD7-9C48-8A3E-831CD34B2266}"/>
              </c:ext>
            </c:extLst>
          </c:dPt>
          <c:dPt>
            <c:idx val="23"/>
            <c:bubble3D val="0"/>
            <c:extLst>
              <c:ext xmlns:c16="http://schemas.microsoft.com/office/drawing/2014/chart" uri="{C3380CC4-5D6E-409C-BE32-E72D297353CC}">
                <c16:uniqueId val="{00000007-5DD7-9C48-8A3E-831CD34B2266}"/>
              </c:ext>
            </c:extLst>
          </c:dPt>
          <c:dPt>
            <c:idx val="29"/>
            <c:bubble3D val="0"/>
            <c:extLst>
              <c:ext xmlns:c16="http://schemas.microsoft.com/office/drawing/2014/chart" uri="{C3380CC4-5D6E-409C-BE32-E72D297353CC}">
                <c16:uniqueId val="{00000008-5DD7-9C48-8A3E-831CD34B2266}"/>
              </c:ext>
            </c:extLst>
          </c:dPt>
          <c:dPt>
            <c:idx val="31"/>
            <c:bubble3D val="0"/>
            <c:extLst>
              <c:ext xmlns:c16="http://schemas.microsoft.com/office/drawing/2014/chart" uri="{C3380CC4-5D6E-409C-BE32-E72D297353CC}">
                <c16:uniqueId val="{00000009-5DD7-9C48-8A3E-831CD34B2266}"/>
              </c:ext>
            </c:extLst>
          </c:dPt>
          <c:dPt>
            <c:idx val="32"/>
            <c:bubble3D val="0"/>
            <c:extLst>
              <c:ext xmlns:c16="http://schemas.microsoft.com/office/drawing/2014/chart" uri="{C3380CC4-5D6E-409C-BE32-E72D297353CC}">
                <c16:uniqueId val="{0000000A-5DD7-9C48-8A3E-831CD34B2266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1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B-5DD7-9C48-8A3E-831CD34B2266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2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5DD7-9C48-8A3E-831CD34B2266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3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C-5DD7-9C48-8A3E-831CD34B2266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4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5DD7-9C48-8A3E-831CD34B2266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5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D-5DD7-9C48-8A3E-831CD34B2266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6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E-5DD7-9C48-8A3E-831CD34B2266}"/>
                </c:ext>
              </c:extLst>
            </c:dLbl>
            <c:dLbl>
              <c:idx val="6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7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5DD7-9C48-8A3E-831CD34B2266}"/>
                </c:ext>
              </c:extLst>
            </c:dLbl>
            <c:dLbl>
              <c:idx val="7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8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5DD7-9C48-8A3E-831CD34B2266}"/>
                </c:ext>
              </c:extLst>
            </c:dLbl>
            <c:dLbl>
              <c:idx val="8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9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F-5DD7-9C48-8A3E-831CD34B2266}"/>
                </c:ext>
              </c:extLst>
            </c:dLbl>
            <c:dLbl>
              <c:idx val="9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10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0-5DD7-9C48-8A3E-831CD34B2266}"/>
                </c:ext>
              </c:extLst>
            </c:dLbl>
            <c:dLbl>
              <c:idx val="10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11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4-5DD7-9C48-8A3E-831CD34B2266}"/>
                </c:ext>
              </c:extLst>
            </c:dLbl>
            <c:dLbl>
              <c:idx val="11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12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5DD7-9C48-8A3E-831CD34B2266}"/>
                </c:ext>
              </c:extLst>
            </c:dLbl>
            <c:dLbl>
              <c:idx val="12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13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1-5DD7-9C48-8A3E-831CD34B2266}"/>
                </c:ext>
              </c:extLst>
            </c:dLbl>
            <c:dLbl>
              <c:idx val="13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14</a:t>
                    </a:r>
                    <a:endParaRPr lang="en-US" b="1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2-5DD7-9C48-8A3E-831CD34B2266}"/>
                </c:ext>
              </c:extLst>
            </c:dLbl>
            <c:dLbl>
              <c:idx val="14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15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3-5DD7-9C48-8A3E-831CD34B2266}"/>
                </c:ext>
              </c:extLst>
            </c:dLbl>
            <c:dLbl>
              <c:idx val="15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16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4-5DD7-9C48-8A3E-831CD34B2266}"/>
                </c:ext>
              </c:extLst>
            </c:dLbl>
            <c:dLbl>
              <c:idx val="16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17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5-5DD7-9C48-8A3E-831CD34B2266}"/>
                </c:ext>
              </c:extLst>
            </c:dLbl>
            <c:dLbl>
              <c:idx val="17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18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6-5DD7-9C48-8A3E-831CD34B2266}"/>
                </c:ext>
              </c:extLst>
            </c:dLbl>
            <c:dLbl>
              <c:idx val="18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3366FF"/>
                        </a:solidFill>
                      </a:defRPr>
                    </a:pPr>
                    <a:r>
                      <a:rPr lang="en-US" sz="1200" b="1" baseline="0" dirty="0">
                        <a:solidFill>
                          <a:srgbClr val="3366FF"/>
                        </a:solidFill>
                      </a:rPr>
                      <a:t>19</a:t>
                    </a:r>
                    <a:endParaRPr lang="en-US" baseline="0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6-5DD7-9C48-8A3E-831CD34B2266}"/>
                </c:ext>
              </c:extLst>
            </c:dLbl>
            <c:dLbl>
              <c:idx val="19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20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7-5DD7-9C48-8A3E-831CD34B2266}"/>
                </c:ext>
              </c:extLst>
            </c:dLbl>
            <c:dLbl>
              <c:idx val="20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21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8-5DD7-9C48-8A3E-831CD34B2266}"/>
                </c:ext>
              </c:extLst>
            </c:dLbl>
            <c:dLbl>
              <c:idx val="21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22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9-5DD7-9C48-8A3E-831CD34B2266}"/>
                </c:ext>
              </c:extLst>
            </c:dLbl>
            <c:dLbl>
              <c:idx val="22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23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A-5DD7-9C48-8A3E-831CD34B2266}"/>
                </c:ext>
              </c:extLst>
            </c:dLbl>
            <c:dLbl>
              <c:idx val="23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24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7-5DD7-9C48-8A3E-831CD34B2266}"/>
                </c:ext>
              </c:extLst>
            </c:dLbl>
            <c:dLbl>
              <c:idx val="24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25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B-5DD7-9C48-8A3E-831CD34B2266}"/>
                </c:ext>
              </c:extLst>
            </c:dLbl>
            <c:dLbl>
              <c:idx val="25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26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C-5DD7-9C48-8A3E-831CD34B2266}"/>
                </c:ext>
              </c:extLst>
            </c:dLbl>
            <c:dLbl>
              <c:idx val="26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27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D-5DD7-9C48-8A3E-831CD34B2266}"/>
                </c:ext>
              </c:extLst>
            </c:dLbl>
            <c:dLbl>
              <c:idx val="27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28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E-5DD7-9C48-8A3E-831CD34B2266}"/>
                </c:ext>
              </c:extLst>
            </c:dLbl>
            <c:dLbl>
              <c:idx val="28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29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F-5DD7-9C48-8A3E-831CD34B2266}"/>
                </c:ext>
              </c:extLst>
            </c:dLbl>
            <c:dLbl>
              <c:idx val="29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30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8-5DD7-9C48-8A3E-831CD34B2266}"/>
                </c:ext>
              </c:extLst>
            </c:dLbl>
            <c:dLbl>
              <c:idx val="30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31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0-5DD7-9C48-8A3E-831CD34B2266}"/>
                </c:ext>
              </c:extLst>
            </c:dLbl>
            <c:dLbl>
              <c:idx val="31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3366FF"/>
                        </a:solidFill>
                      </a:defRPr>
                    </a:pPr>
                    <a:r>
                      <a:rPr lang="en-US" sz="1200" b="1" baseline="0" dirty="0">
                        <a:solidFill>
                          <a:srgbClr val="3366FF"/>
                        </a:solidFill>
                      </a:rPr>
                      <a:t>32</a:t>
                    </a:r>
                    <a:endParaRPr lang="en-US" baseline="0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9-5DD7-9C48-8A3E-831CD34B2266}"/>
                </c:ext>
              </c:extLst>
            </c:dLbl>
            <c:dLbl>
              <c:idx val="32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33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A-5DD7-9C48-8A3E-831CD34B2266}"/>
                </c:ext>
              </c:extLst>
            </c:dLbl>
            <c:dLbl>
              <c:idx val="33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008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008000"/>
                        </a:solidFill>
                      </a:rPr>
                      <a:t>34</a:t>
                    </a:r>
                    <a:endParaRPr lang="en-US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1-5DD7-9C48-8A3E-831CD34B2266}"/>
                </c:ext>
              </c:extLst>
            </c:dLbl>
            <c:dLbl>
              <c:idx val="34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008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008000"/>
                        </a:solidFill>
                      </a:rPr>
                      <a:t>35</a:t>
                    </a:r>
                    <a:endParaRPr lang="en-US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2-5DD7-9C48-8A3E-831CD34B2266}"/>
                </c:ext>
              </c:extLst>
            </c:dLbl>
            <c:dLbl>
              <c:idx val="35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008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008000"/>
                        </a:solidFill>
                      </a:rPr>
                      <a:t>36</a:t>
                    </a:r>
                    <a:endParaRPr lang="en-US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3-5DD7-9C48-8A3E-831CD34B2266}"/>
                </c:ext>
              </c:extLst>
            </c:dLbl>
            <c:dLbl>
              <c:idx val="36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008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008000"/>
                        </a:solidFill>
                      </a:rPr>
                      <a:t>37</a:t>
                    </a:r>
                    <a:endParaRPr lang="en-US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4-5DD7-9C48-8A3E-831CD34B2266}"/>
                </c:ext>
              </c:extLst>
            </c:dLbl>
            <c:dLbl>
              <c:idx val="37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008000"/>
                        </a:solidFill>
                      </a:defRPr>
                    </a:pPr>
                    <a:r>
                      <a:rPr lang="en-US" sz="1200" b="1" baseline="0" dirty="0">
                        <a:solidFill>
                          <a:srgbClr val="008000"/>
                        </a:solidFill>
                      </a:rPr>
                      <a:t>38</a:t>
                    </a:r>
                    <a:endParaRPr lang="en-US" baseline="0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5-5DD7-9C48-8A3E-831CD34B2266}"/>
                </c:ext>
              </c:extLst>
            </c:dLbl>
            <c:dLbl>
              <c:idx val="38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008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008000"/>
                        </a:solidFill>
                      </a:rPr>
                      <a:t>39</a:t>
                    </a:r>
                    <a:endParaRPr lang="en-US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6-5DD7-9C48-8A3E-831CD34B2266}"/>
                </c:ext>
              </c:extLst>
            </c:dLbl>
            <c:dLbl>
              <c:idx val="39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008000"/>
                        </a:solidFill>
                      </a:defRPr>
                    </a:pPr>
                    <a:r>
                      <a:rPr lang="en-US" sz="1200" b="1" baseline="0" dirty="0">
                        <a:solidFill>
                          <a:srgbClr val="008000"/>
                        </a:solidFill>
                      </a:rPr>
                      <a:t>40</a:t>
                    </a:r>
                    <a:endParaRPr lang="en-US" baseline="0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7-5DD7-9C48-8A3E-831CD34B2266}"/>
                </c:ext>
              </c:extLst>
            </c:dLbl>
            <c:dLbl>
              <c:idx val="40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008000"/>
                        </a:solidFill>
                      </a:defRPr>
                    </a:pPr>
                    <a:r>
                      <a:rPr lang="en-US" b="1" baseline="0" dirty="0">
                        <a:solidFill>
                          <a:srgbClr val="008000"/>
                        </a:solidFill>
                      </a:rPr>
                      <a:t>41</a:t>
                    </a:r>
                    <a:endParaRPr lang="en-US" baseline="0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8-5DD7-9C48-8A3E-831CD34B2266}"/>
                </c:ext>
              </c:extLst>
            </c:dLbl>
            <c:dLbl>
              <c:idx val="41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008000"/>
                        </a:solidFill>
                      </a:defRPr>
                    </a:pPr>
                    <a:r>
                      <a:rPr lang="en-US" b="1" baseline="0" dirty="0">
                        <a:solidFill>
                          <a:srgbClr val="008000"/>
                        </a:solidFill>
                      </a:rPr>
                      <a:t>42</a:t>
                    </a:r>
                    <a:endParaRPr lang="en-US" baseline="0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9-5DD7-9C48-8A3E-831CD34B2266}"/>
                </c:ext>
              </c:extLst>
            </c:dLbl>
            <c:dLbl>
              <c:idx val="42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6600"/>
                        </a:solidFill>
                      </a:defRPr>
                    </a:pPr>
                    <a:r>
                      <a:rPr lang="en-US" b="1" dirty="0">
                        <a:solidFill>
                          <a:srgbClr val="FF6600"/>
                        </a:solidFill>
                      </a:rPr>
                      <a:t>43</a:t>
                    </a:r>
                    <a:endParaRPr lang="en-US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A-5DD7-9C48-8A3E-831CD34B2266}"/>
                </c:ext>
              </c:extLst>
            </c:dLbl>
            <c:dLbl>
              <c:idx val="43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FF6600"/>
                        </a:solidFill>
                      </a:defRPr>
                    </a:pPr>
                    <a:r>
                      <a:rPr lang="en-US" b="1" baseline="0" dirty="0">
                        <a:solidFill>
                          <a:srgbClr val="FF6600"/>
                        </a:solidFill>
                      </a:rPr>
                      <a:t>44</a:t>
                    </a:r>
                    <a:endParaRPr lang="en-US" baseline="0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B-5DD7-9C48-8A3E-831CD34B2266}"/>
                </c:ext>
              </c:extLst>
            </c:dLbl>
            <c:dLbl>
              <c:idx val="44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6600"/>
                        </a:solidFill>
                      </a:defRPr>
                    </a:pPr>
                    <a:r>
                      <a:rPr lang="en-US" b="1" dirty="0">
                        <a:solidFill>
                          <a:srgbClr val="FF6600"/>
                        </a:solidFill>
                      </a:rPr>
                      <a:t>45</a:t>
                    </a:r>
                    <a:endParaRPr lang="en-US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C-5DD7-9C48-8A3E-831CD34B2266}"/>
                </c:ext>
              </c:extLst>
            </c:dLbl>
            <c:dLbl>
              <c:idx val="45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6600"/>
                        </a:solidFill>
                      </a:defRPr>
                    </a:pPr>
                    <a:r>
                      <a:rPr lang="en-US" b="1" dirty="0">
                        <a:solidFill>
                          <a:srgbClr val="FF6600"/>
                        </a:solidFill>
                      </a:rPr>
                      <a:t>46</a:t>
                    </a:r>
                    <a:endParaRPr lang="en-US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D-5DD7-9C48-8A3E-831CD34B2266}"/>
                </c:ext>
              </c:extLst>
            </c:dLbl>
            <c:dLbl>
              <c:idx val="46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6600"/>
                        </a:solidFill>
                      </a:defRPr>
                    </a:pPr>
                    <a:r>
                      <a:rPr lang="en-US" b="1" dirty="0">
                        <a:solidFill>
                          <a:srgbClr val="FF6600"/>
                        </a:solidFill>
                      </a:rPr>
                      <a:t>47</a:t>
                    </a:r>
                    <a:endParaRPr lang="en-US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E-5DD7-9C48-8A3E-831CD34B2266}"/>
                </c:ext>
              </c:extLst>
            </c:dLbl>
            <c:dLbl>
              <c:idx val="47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6600"/>
                        </a:solidFill>
                      </a:defRPr>
                    </a:pPr>
                    <a:r>
                      <a:rPr lang="en-US" b="1" dirty="0">
                        <a:solidFill>
                          <a:srgbClr val="FF6600"/>
                        </a:solidFill>
                      </a:rPr>
                      <a:t>48</a:t>
                    </a:r>
                    <a:endParaRPr lang="en-US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F-5DD7-9C48-8A3E-831CD34B2266}"/>
                </c:ext>
              </c:extLst>
            </c:dLbl>
            <c:dLbl>
              <c:idx val="48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FF6600"/>
                        </a:solidFill>
                      </a:defRPr>
                    </a:pPr>
                    <a:r>
                      <a:rPr lang="en-US" baseline="0" dirty="0">
                        <a:solidFill>
                          <a:srgbClr val="FF6600"/>
                        </a:solidFill>
                      </a:rPr>
                      <a:t>49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9BF7-4D44-B015-D3918E5E9548}"/>
                </c:ext>
              </c:extLst>
            </c:dLbl>
            <c:dLbl>
              <c:idx val="49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FF6600"/>
                        </a:solidFill>
                      </a:defRPr>
                    </a:pPr>
                    <a:r>
                      <a:rPr lang="en-US" dirty="0"/>
                      <a:t>50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9BF7-4D44-B015-D3918E5E954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/>
                </a:pPr>
                <a:endParaRPr lang="en-US"/>
              </a:p>
            </c:txPr>
            <c:dLblPos val="ctr"/>
            <c:showLegendKey val="0"/>
            <c:showVal val="0"/>
            <c:showCatName val="1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Sheet1!$A$2:$A$51</c:f>
              <c:numCache>
                <c:formatCode>0%</c:formatCode>
                <c:ptCount val="50"/>
                <c:pt idx="0">
                  <c:v>0.59367396593673971</c:v>
                </c:pt>
                <c:pt idx="1">
                  <c:v>0.74634146341463414</c:v>
                </c:pt>
                <c:pt idx="2">
                  <c:v>0.66259168704156479</c:v>
                </c:pt>
                <c:pt idx="3">
                  <c:v>0.47432762836185821</c:v>
                </c:pt>
                <c:pt idx="4">
                  <c:v>0.38970588235294118</c:v>
                </c:pt>
                <c:pt idx="5">
                  <c:v>0.50731707317073171</c:v>
                </c:pt>
                <c:pt idx="6">
                  <c:v>0</c:v>
                </c:pt>
                <c:pt idx="7">
                  <c:v>0.37317073170731707</c:v>
                </c:pt>
                <c:pt idx="8">
                  <c:v>0.53041362530413627</c:v>
                </c:pt>
                <c:pt idx="9">
                  <c:v>0.36097560975609755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0.39709443099273606</c:v>
                </c:pt>
                <c:pt idx="30">
                  <c:v>0.36803874092009686</c:v>
                </c:pt>
                <c:pt idx="31">
                  <c:v>0.26876513317191281</c:v>
                </c:pt>
                <c:pt idx="32">
                  <c:v>0.52058111380145278</c:v>
                </c:pt>
                <c:pt idx="33">
                  <c:v>0.69417475728155342</c:v>
                </c:pt>
                <c:pt idx="34">
                  <c:v>0.50242718446601942</c:v>
                </c:pt>
                <c:pt idx="35">
                  <c:v>0.69660194174757284</c:v>
                </c:pt>
                <c:pt idx="36">
                  <c:v>0.80731707317073176</c:v>
                </c:pt>
                <c:pt idx="37">
                  <c:v>0.58713136729222515</c:v>
                </c:pt>
                <c:pt idx="38">
                  <c:v>0.40418118466898956</c:v>
                </c:pt>
                <c:pt idx="39">
                  <c:v>0.37777777777777777</c:v>
                </c:pt>
                <c:pt idx="40">
                  <c:v>0.39622641509433965</c:v>
                </c:pt>
                <c:pt idx="41">
                  <c:v>0.37777777777777777</c:v>
                </c:pt>
                <c:pt idx="42">
                  <c:v>0.89775561097256862</c:v>
                </c:pt>
                <c:pt idx="43">
                  <c:v>0.5133928571428571</c:v>
                </c:pt>
                <c:pt idx="44">
                  <c:v>0.40697674418604651</c:v>
                </c:pt>
                <c:pt idx="45">
                  <c:v>0.56818181818181823</c:v>
                </c:pt>
                <c:pt idx="46">
                  <c:v>0.39455782312925169</c:v>
                </c:pt>
                <c:pt idx="47">
                  <c:v>0.53424657534246578</c:v>
                </c:pt>
                <c:pt idx="48">
                  <c:v>0.87037037037037035</c:v>
                </c:pt>
                <c:pt idx="49">
                  <c:v>0.64601769911504425</c:v>
                </c:pt>
              </c:numCache>
            </c:numRef>
          </c:xVal>
          <c:yVal>
            <c:numRef>
              <c:f>Sheet1!$B$2:$B$51</c:f>
              <c:numCache>
                <c:formatCode>0.0000</c:formatCode>
                <c:ptCount val="50"/>
                <c:pt idx="0">
                  <c:v>0.50742073151799783</c:v>
                </c:pt>
                <c:pt idx="1">
                  <c:v>0.50160660297146498</c:v>
                </c:pt>
                <c:pt idx="2">
                  <c:v>0.72363824846692437</c:v>
                </c:pt>
                <c:pt idx="3">
                  <c:v>0.52636975193246793</c:v>
                </c:pt>
                <c:pt idx="4">
                  <c:v>0.44651152489622342</c:v>
                </c:pt>
                <c:pt idx="5">
                  <c:v>0.59397030675774076</c:v>
                </c:pt>
                <c:pt idx="6">
                  <c:v>0</c:v>
                </c:pt>
                <c:pt idx="7">
                  <c:v>0.54968041923057021</c:v>
                </c:pt>
                <c:pt idx="8">
                  <c:v>0.64566376144814219</c:v>
                </c:pt>
                <c:pt idx="9">
                  <c:v>0.57031896711800878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0.54579606062769814</c:v>
                </c:pt>
                <c:pt idx="30">
                  <c:v>0.46075598966539066</c:v>
                </c:pt>
                <c:pt idx="31">
                  <c:v>0.50418019425133109</c:v>
                </c:pt>
                <c:pt idx="32">
                  <c:v>0.56495952757558321</c:v>
                </c:pt>
                <c:pt idx="33">
                  <c:v>0.60290078206256348</c:v>
                </c:pt>
                <c:pt idx="34">
                  <c:v>0.45039214350344181</c:v>
                </c:pt>
                <c:pt idx="35">
                  <c:v>0.77682538949241664</c:v>
                </c:pt>
                <c:pt idx="36">
                  <c:v>0.46775875297105185</c:v>
                </c:pt>
                <c:pt idx="37">
                  <c:v>0.50111491770542405</c:v>
                </c:pt>
                <c:pt idx="38">
                  <c:v>0.58384287660618461</c:v>
                </c:pt>
                <c:pt idx="39">
                  <c:v>0.3559796860977702</c:v>
                </c:pt>
                <c:pt idx="40">
                  <c:v>0.37180180390150758</c:v>
                </c:pt>
                <c:pt idx="41">
                  <c:v>0.41011698302828492</c:v>
                </c:pt>
                <c:pt idx="42">
                  <c:v>0.23333094012940278</c:v>
                </c:pt>
                <c:pt idx="43">
                  <c:v>0.37512775179972052</c:v>
                </c:pt>
                <c:pt idx="44">
                  <c:v>0.42194653419702655</c:v>
                </c:pt>
                <c:pt idx="45">
                  <c:v>0.32710758981656279</c:v>
                </c:pt>
                <c:pt idx="46">
                  <c:v>0.3512341698336966</c:v>
                </c:pt>
                <c:pt idx="47">
                  <c:v>0.19017890003220592</c:v>
                </c:pt>
                <c:pt idx="48">
                  <c:v>0.16225045983097325</c:v>
                </c:pt>
                <c:pt idx="49">
                  <c:v>0.24589376501464183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30-5DD7-9C48-8A3E-831CD34B226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42477608"/>
        <c:axId val="-2042472008"/>
      </c:scatterChart>
      <c:valAx>
        <c:axId val="-2042477608"/>
        <c:scaling>
          <c:orientation val="minMax"/>
          <c:max val="1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 sz="1000"/>
                </a:pPr>
                <a:r>
                  <a:rPr lang="en-US" sz="1000" dirty="0"/>
                  <a:t>Perception Rating (8-10)</a:t>
                </a:r>
              </a:p>
            </c:rich>
          </c:tx>
          <c:overlay val="0"/>
        </c:title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-2042472008"/>
        <c:crosses val="autoZero"/>
        <c:crossBetween val="midCat"/>
      </c:valAx>
      <c:valAx>
        <c:axId val="-2042472008"/>
        <c:scaling>
          <c:orientation val="minMax"/>
          <c:max val="0.8"/>
          <c:min val="0.1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000"/>
                </a:pPr>
                <a:r>
                  <a:rPr lang="en-US" sz="1000" dirty="0"/>
                  <a:t>Impact on Quality of</a:t>
                </a:r>
                <a:r>
                  <a:rPr lang="en-US" sz="1000" baseline="0" dirty="0"/>
                  <a:t> Overall Experience</a:t>
                </a:r>
                <a:endParaRPr lang="en-US" sz="1000" dirty="0"/>
              </a:p>
            </c:rich>
          </c:tx>
          <c:overlay val="0"/>
        </c:title>
        <c:numFmt formatCode="0.0000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-2042477608"/>
        <c:crosses val="autoZero"/>
        <c:crossBetween val="midCat"/>
      </c:valAx>
      <c:spPr>
        <a:noFill/>
        <a:ln w="25400">
          <a:solidFill>
            <a:schemeClr val="tx1"/>
          </a:solidFill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  <c:userShapes r:id="rId3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200"/>
            </a:pPr>
            <a:r>
              <a:rPr lang="en-US" sz="1200" dirty="0"/>
              <a:t>Perception Improvement</a:t>
            </a:r>
            <a:r>
              <a:rPr lang="en-US" sz="1200" baseline="0" dirty="0"/>
              <a:t> Analysis – </a:t>
            </a:r>
            <a:r>
              <a:rPr lang="en-US" sz="1200" baseline="0" dirty="0" err="1"/>
              <a:t>Ph.D</a:t>
            </a:r>
            <a:endParaRPr lang="en-US" sz="1200" baseline="0" dirty="0"/>
          </a:p>
          <a:p>
            <a:pPr>
              <a:defRPr sz="1200"/>
            </a:pPr>
            <a:r>
              <a:rPr lang="en-US" sz="1200" baseline="0" dirty="0"/>
              <a:t>College of Computing</a:t>
            </a:r>
            <a:endParaRPr lang="en-US" sz="1200" dirty="0"/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9.1154280057098094E-2"/>
          <c:y val="8.5000000000000006E-2"/>
          <c:w val="0.88019443293272503"/>
          <c:h val="0.81175769506084505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 1</c:v>
                </c:pt>
              </c:strCache>
            </c:strRef>
          </c:tx>
          <c:spPr>
            <a:ln w="47625">
              <a:noFill/>
            </a:ln>
          </c:spPr>
          <c:marker>
            <c:symbol val="none"/>
          </c:marker>
          <c:dPt>
            <c:idx val="1"/>
            <c:bubble3D val="0"/>
            <c:extLst>
              <c:ext xmlns:c16="http://schemas.microsoft.com/office/drawing/2014/chart" uri="{C3380CC4-5D6E-409C-BE32-E72D297353CC}">
                <c16:uniqueId val="{00000000-5DD7-9C48-8A3E-831CD34B2266}"/>
              </c:ext>
            </c:extLst>
          </c:dPt>
          <c:dPt>
            <c:idx val="3"/>
            <c:bubble3D val="0"/>
            <c:extLst>
              <c:ext xmlns:c16="http://schemas.microsoft.com/office/drawing/2014/chart" uri="{C3380CC4-5D6E-409C-BE32-E72D297353CC}">
                <c16:uniqueId val="{00000001-5DD7-9C48-8A3E-831CD34B2266}"/>
              </c:ext>
            </c:extLst>
          </c:dPt>
          <c:dPt>
            <c:idx val="6"/>
            <c:bubble3D val="0"/>
            <c:extLst>
              <c:ext xmlns:c16="http://schemas.microsoft.com/office/drawing/2014/chart" uri="{C3380CC4-5D6E-409C-BE32-E72D297353CC}">
                <c16:uniqueId val="{00000002-5DD7-9C48-8A3E-831CD34B2266}"/>
              </c:ext>
            </c:extLst>
          </c:dPt>
          <c:dPt>
            <c:idx val="7"/>
            <c:bubble3D val="0"/>
            <c:extLst>
              <c:ext xmlns:c16="http://schemas.microsoft.com/office/drawing/2014/chart" uri="{C3380CC4-5D6E-409C-BE32-E72D297353CC}">
                <c16:uniqueId val="{00000003-5DD7-9C48-8A3E-831CD34B2266}"/>
              </c:ext>
            </c:extLst>
          </c:dPt>
          <c:dPt>
            <c:idx val="10"/>
            <c:bubble3D val="0"/>
            <c:extLst>
              <c:ext xmlns:c16="http://schemas.microsoft.com/office/drawing/2014/chart" uri="{C3380CC4-5D6E-409C-BE32-E72D297353CC}">
                <c16:uniqueId val="{00000004-5DD7-9C48-8A3E-831CD34B2266}"/>
              </c:ext>
            </c:extLst>
          </c:dPt>
          <c:dPt>
            <c:idx val="11"/>
            <c:bubble3D val="0"/>
            <c:extLst>
              <c:ext xmlns:c16="http://schemas.microsoft.com/office/drawing/2014/chart" uri="{C3380CC4-5D6E-409C-BE32-E72D297353CC}">
                <c16:uniqueId val="{00000005-5DD7-9C48-8A3E-831CD34B2266}"/>
              </c:ext>
            </c:extLst>
          </c:dPt>
          <c:dPt>
            <c:idx val="17"/>
            <c:bubble3D val="0"/>
            <c:extLst>
              <c:ext xmlns:c16="http://schemas.microsoft.com/office/drawing/2014/chart" uri="{C3380CC4-5D6E-409C-BE32-E72D297353CC}">
                <c16:uniqueId val="{00000006-5DD7-9C48-8A3E-831CD34B2266}"/>
              </c:ext>
            </c:extLst>
          </c:dPt>
          <c:dPt>
            <c:idx val="23"/>
            <c:bubble3D val="0"/>
            <c:extLst>
              <c:ext xmlns:c16="http://schemas.microsoft.com/office/drawing/2014/chart" uri="{C3380CC4-5D6E-409C-BE32-E72D297353CC}">
                <c16:uniqueId val="{00000007-5DD7-9C48-8A3E-831CD34B2266}"/>
              </c:ext>
            </c:extLst>
          </c:dPt>
          <c:dPt>
            <c:idx val="29"/>
            <c:bubble3D val="0"/>
            <c:extLst>
              <c:ext xmlns:c16="http://schemas.microsoft.com/office/drawing/2014/chart" uri="{C3380CC4-5D6E-409C-BE32-E72D297353CC}">
                <c16:uniqueId val="{00000008-5DD7-9C48-8A3E-831CD34B2266}"/>
              </c:ext>
            </c:extLst>
          </c:dPt>
          <c:dPt>
            <c:idx val="31"/>
            <c:bubble3D val="0"/>
            <c:extLst>
              <c:ext xmlns:c16="http://schemas.microsoft.com/office/drawing/2014/chart" uri="{C3380CC4-5D6E-409C-BE32-E72D297353CC}">
                <c16:uniqueId val="{00000009-5DD7-9C48-8A3E-831CD34B2266}"/>
              </c:ext>
            </c:extLst>
          </c:dPt>
          <c:dPt>
            <c:idx val="32"/>
            <c:bubble3D val="0"/>
            <c:extLst>
              <c:ext xmlns:c16="http://schemas.microsoft.com/office/drawing/2014/chart" uri="{C3380CC4-5D6E-409C-BE32-E72D297353CC}">
                <c16:uniqueId val="{0000000A-5DD7-9C48-8A3E-831CD34B2266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1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B-5DD7-9C48-8A3E-831CD34B2266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2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5DD7-9C48-8A3E-831CD34B2266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3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C-5DD7-9C48-8A3E-831CD34B2266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4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5DD7-9C48-8A3E-831CD34B2266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5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D-5DD7-9C48-8A3E-831CD34B2266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6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E-5DD7-9C48-8A3E-831CD34B2266}"/>
                </c:ext>
              </c:extLst>
            </c:dLbl>
            <c:dLbl>
              <c:idx val="6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7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5DD7-9C48-8A3E-831CD34B2266}"/>
                </c:ext>
              </c:extLst>
            </c:dLbl>
            <c:dLbl>
              <c:idx val="7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8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5DD7-9C48-8A3E-831CD34B2266}"/>
                </c:ext>
              </c:extLst>
            </c:dLbl>
            <c:dLbl>
              <c:idx val="8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9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F-5DD7-9C48-8A3E-831CD34B2266}"/>
                </c:ext>
              </c:extLst>
            </c:dLbl>
            <c:dLbl>
              <c:idx val="9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10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0-5DD7-9C48-8A3E-831CD34B2266}"/>
                </c:ext>
              </c:extLst>
            </c:dLbl>
            <c:dLbl>
              <c:idx val="10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11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4-5DD7-9C48-8A3E-831CD34B2266}"/>
                </c:ext>
              </c:extLst>
            </c:dLbl>
            <c:dLbl>
              <c:idx val="11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12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5DD7-9C48-8A3E-831CD34B2266}"/>
                </c:ext>
              </c:extLst>
            </c:dLbl>
            <c:dLbl>
              <c:idx val="12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13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1-5DD7-9C48-8A3E-831CD34B2266}"/>
                </c:ext>
              </c:extLst>
            </c:dLbl>
            <c:dLbl>
              <c:idx val="13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14</a:t>
                    </a:r>
                    <a:endParaRPr lang="en-US" b="1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2-5DD7-9C48-8A3E-831CD34B2266}"/>
                </c:ext>
              </c:extLst>
            </c:dLbl>
            <c:dLbl>
              <c:idx val="14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15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3-5DD7-9C48-8A3E-831CD34B2266}"/>
                </c:ext>
              </c:extLst>
            </c:dLbl>
            <c:dLbl>
              <c:idx val="15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16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4-5DD7-9C48-8A3E-831CD34B2266}"/>
                </c:ext>
              </c:extLst>
            </c:dLbl>
            <c:dLbl>
              <c:idx val="16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17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5-5DD7-9C48-8A3E-831CD34B2266}"/>
                </c:ext>
              </c:extLst>
            </c:dLbl>
            <c:dLbl>
              <c:idx val="17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18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6-5DD7-9C48-8A3E-831CD34B2266}"/>
                </c:ext>
              </c:extLst>
            </c:dLbl>
            <c:dLbl>
              <c:idx val="18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3366FF"/>
                        </a:solidFill>
                      </a:defRPr>
                    </a:pPr>
                    <a:r>
                      <a:rPr lang="en-US" sz="1200" b="1" baseline="0" dirty="0">
                        <a:solidFill>
                          <a:srgbClr val="3366FF"/>
                        </a:solidFill>
                      </a:rPr>
                      <a:t>19</a:t>
                    </a:r>
                    <a:endParaRPr lang="en-US" baseline="0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6-5DD7-9C48-8A3E-831CD34B2266}"/>
                </c:ext>
              </c:extLst>
            </c:dLbl>
            <c:dLbl>
              <c:idx val="19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20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7-5DD7-9C48-8A3E-831CD34B2266}"/>
                </c:ext>
              </c:extLst>
            </c:dLbl>
            <c:dLbl>
              <c:idx val="20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21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8-5DD7-9C48-8A3E-831CD34B2266}"/>
                </c:ext>
              </c:extLst>
            </c:dLbl>
            <c:dLbl>
              <c:idx val="21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22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9-5DD7-9C48-8A3E-831CD34B2266}"/>
                </c:ext>
              </c:extLst>
            </c:dLbl>
            <c:dLbl>
              <c:idx val="22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23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A-5DD7-9C48-8A3E-831CD34B2266}"/>
                </c:ext>
              </c:extLst>
            </c:dLbl>
            <c:dLbl>
              <c:idx val="23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24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7-5DD7-9C48-8A3E-831CD34B2266}"/>
                </c:ext>
              </c:extLst>
            </c:dLbl>
            <c:dLbl>
              <c:idx val="24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25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B-5DD7-9C48-8A3E-831CD34B2266}"/>
                </c:ext>
              </c:extLst>
            </c:dLbl>
            <c:dLbl>
              <c:idx val="25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26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C-5DD7-9C48-8A3E-831CD34B2266}"/>
                </c:ext>
              </c:extLst>
            </c:dLbl>
            <c:dLbl>
              <c:idx val="26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27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D-5DD7-9C48-8A3E-831CD34B2266}"/>
                </c:ext>
              </c:extLst>
            </c:dLbl>
            <c:dLbl>
              <c:idx val="27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28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E-5DD7-9C48-8A3E-831CD34B2266}"/>
                </c:ext>
              </c:extLst>
            </c:dLbl>
            <c:dLbl>
              <c:idx val="28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29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F-5DD7-9C48-8A3E-831CD34B2266}"/>
                </c:ext>
              </c:extLst>
            </c:dLbl>
            <c:dLbl>
              <c:idx val="29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30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8-5DD7-9C48-8A3E-831CD34B2266}"/>
                </c:ext>
              </c:extLst>
            </c:dLbl>
            <c:dLbl>
              <c:idx val="30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31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0-5DD7-9C48-8A3E-831CD34B2266}"/>
                </c:ext>
              </c:extLst>
            </c:dLbl>
            <c:dLbl>
              <c:idx val="31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3366FF"/>
                        </a:solidFill>
                      </a:defRPr>
                    </a:pPr>
                    <a:r>
                      <a:rPr lang="en-US" sz="1200" b="1" baseline="0" dirty="0">
                        <a:solidFill>
                          <a:srgbClr val="3366FF"/>
                        </a:solidFill>
                      </a:rPr>
                      <a:t>32</a:t>
                    </a:r>
                    <a:endParaRPr lang="en-US" baseline="0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9-5DD7-9C48-8A3E-831CD34B2266}"/>
                </c:ext>
              </c:extLst>
            </c:dLbl>
            <c:dLbl>
              <c:idx val="32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33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A-5DD7-9C48-8A3E-831CD34B2266}"/>
                </c:ext>
              </c:extLst>
            </c:dLbl>
            <c:dLbl>
              <c:idx val="33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008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008000"/>
                        </a:solidFill>
                      </a:rPr>
                      <a:t>34</a:t>
                    </a:r>
                    <a:endParaRPr lang="en-US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1-5DD7-9C48-8A3E-831CD34B2266}"/>
                </c:ext>
              </c:extLst>
            </c:dLbl>
            <c:dLbl>
              <c:idx val="34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008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008000"/>
                        </a:solidFill>
                      </a:rPr>
                      <a:t>35</a:t>
                    </a:r>
                    <a:endParaRPr lang="en-US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2-5DD7-9C48-8A3E-831CD34B2266}"/>
                </c:ext>
              </c:extLst>
            </c:dLbl>
            <c:dLbl>
              <c:idx val="35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008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008000"/>
                        </a:solidFill>
                      </a:rPr>
                      <a:t>36</a:t>
                    </a:r>
                    <a:endParaRPr lang="en-US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3-5DD7-9C48-8A3E-831CD34B2266}"/>
                </c:ext>
              </c:extLst>
            </c:dLbl>
            <c:dLbl>
              <c:idx val="36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008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008000"/>
                        </a:solidFill>
                      </a:rPr>
                      <a:t>37</a:t>
                    </a:r>
                    <a:endParaRPr lang="en-US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4-5DD7-9C48-8A3E-831CD34B2266}"/>
                </c:ext>
              </c:extLst>
            </c:dLbl>
            <c:dLbl>
              <c:idx val="37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008000"/>
                        </a:solidFill>
                      </a:defRPr>
                    </a:pPr>
                    <a:r>
                      <a:rPr lang="en-US" sz="1200" b="1" baseline="0" dirty="0">
                        <a:solidFill>
                          <a:srgbClr val="008000"/>
                        </a:solidFill>
                      </a:rPr>
                      <a:t>38</a:t>
                    </a:r>
                    <a:endParaRPr lang="en-US" baseline="0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5-5DD7-9C48-8A3E-831CD34B2266}"/>
                </c:ext>
              </c:extLst>
            </c:dLbl>
            <c:dLbl>
              <c:idx val="38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008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008000"/>
                        </a:solidFill>
                      </a:rPr>
                      <a:t>39</a:t>
                    </a:r>
                    <a:endParaRPr lang="en-US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6-5DD7-9C48-8A3E-831CD34B2266}"/>
                </c:ext>
              </c:extLst>
            </c:dLbl>
            <c:dLbl>
              <c:idx val="39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008000"/>
                        </a:solidFill>
                      </a:defRPr>
                    </a:pPr>
                    <a:r>
                      <a:rPr lang="en-US" sz="1200" b="1" baseline="0" dirty="0">
                        <a:solidFill>
                          <a:srgbClr val="008000"/>
                        </a:solidFill>
                      </a:rPr>
                      <a:t>40</a:t>
                    </a:r>
                    <a:endParaRPr lang="en-US" baseline="0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7-5DD7-9C48-8A3E-831CD34B2266}"/>
                </c:ext>
              </c:extLst>
            </c:dLbl>
            <c:dLbl>
              <c:idx val="40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008000"/>
                        </a:solidFill>
                      </a:defRPr>
                    </a:pPr>
                    <a:r>
                      <a:rPr lang="en-US" b="1" baseline="0" dirty="0">
                        <a:solidFill>
                          <a:srgbClr val="008000"/>
                        </a:solidFill>
                      </a:rPr>
                      <a:t>41</a:t>
                    </a:r>
                    <a:endParaRPr lang="en-US" baseline="0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8-5DD7-9C48-8A3E-831CD34B2266}"/>
                </c:ext>
              </c:extLst>
            </c:dLbl>
            <c:dLbl>
              <c:idx val="41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008000"/>
                        </a:solidFill>
                      </a:defRPr>
                    </a:pPr>
                    <a:r>
                      <a:rPr lang="en-US" b="1" baseline="0" dirty="0">
                        <a:solidFill>
                          <a:srgbClr val="008000"/>
                        </a:solidFill>
                      </a:rPr>
                      <a:t>42</a:t>
                    </a:r>
                    <a:endParaRPr lang="en-US" baseline="0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9-5DD7-9C48-8A3E-831CD34B2266}"/>
                </c:ext>
              </c:extLst>
            </c:dLbl>
            <c:dLbl>
              <c:idx val="42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6600"/>
                        </a:solidFill>
                      </a:defRPr>
                    </a:pPr>
                    <a:r>
                      <a:rPr lang="en-US" b="1" dirty="0">
                        <a:solidFill>
                          <a:srgbClr val="FF6600"/>
                        </a:solidFill>
                      </a:rPr>
                      <a:t>43</a:t>
                    </a:r>
                    <a:endParaRPr lang="en-US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A-5DD7-9C48-8A3E-831CD34B2266}"/>
                </c:ext>
              </c:extLst>
            </c:dLbl>
            <c:dLbl>
              <c:idx val="43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FF6600"/>
                        </a:solidFill>
                      </a:defRPr>
                    </a:pPr>
                    <a:r>
                      <a:rPr lang="en-US" b="1" baseline="0" dirty="0">
                        <a:solidFill>
                          <a:srgbClr val="FF6600"/>
                        </a:solidFill>
                      </a:rPr>
                      <a:t>44</a:t>
                    </a:r>
                    <a:endParaRPr lang="en-US" baseline="0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B-5DD7-9C48-8A3E-831CD34B2266}"/>
                </c:ext>
              </c:extLst>
            </c:dLbl>
            <c:dLbl>
              <c:idx val="44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6600"/>
                        </a:solidFill>
                      </a:defRPr>
                    </a:pPr>
                    <a:r>
                      <a:rPr lang="en-US" b="1" dirty="0">
                        <a:solidFill>
                          <a:srgbClr val="FF6600"/>
                        </a:solidFill>
                      </a:rPr>
                      <a:t>45</a:t>
                    </a:r>
                    <a:endParaRPr lang="en-US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C-5DD7-9C48-8A3E-831CD34B2266}"/>
                </c:ext>
              </c:extLst>
            </c:dLbl>
            <c:dLbl>
              <c:idx val="45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6600"/>
                        </a:solidFill>
                      </a:defRPr>
                    </a:pPr>
                    <a:r>
                      <a:rPr lang="en-US" b="1" dirty="0">
                        <a:solidFill>
                          <a:srgbClr val="FF6600"/>
                        </a:solidFill>
                      </a:rPr>
                      <a:t>46</a:t>
                    </a:r>
                    <a:endParaRPr lang="en-US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D-5DD7-9C48-8A3E-831CD34B2266}"/>
                </c:ext>
              </c:extLst>
            </c:dLbl>
            <c:dLbl>
              <c:idx val="46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6600"/>
                        </a:solidFill>
                      </a:defRPr>
                    </a:pPr>
                    <a:r>
                      <a:rPr lang="en-US" b="1" dirty="0">
                        <a:solidFill>
                          <a:srgbClr val="FF6600"/>
                        </a:solidFill>
                      </a:rPr>
                      <a:t>47</a:t>
                    </a:r>
                    <a:endParaRPr lang="en-US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E-5DD7-9C48-8A3E-831CD34B2266}"/>
                </c:ext>
              </c:extLst>
            </c:dLbl>
            <c:dLbl>
              <c:idx val="47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6600"/>
                        </a:solidFill>
                      </a:defRPr>
                    </a:pPr>
                    <a:r>
                      <a:rPr lang="en-US" b="1" dirty="0">
                        <a:solidFill>
                          <a:srgbClr val="FF6600"/>
                        </a:solidFill>
                      </a:rPr>
                      <a:t>48</a:t>
                    </a:r>
                    <a:endParaRPr lang="en-US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F-5DD7-9C48-8A3E-831CD34B2266}"/>
                </c:ext>
              </c:extLst>
            </c:dLbl>
            <c:dLbl>
              <c:idx val="48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FF6600"/>
                        </a:solidFill>
                      </a:defRPr>
                    </a:pPr>
                    <a:r>
                      <a:rPr lang="en-US" baseline="0" dirty="0">
                        <a:solidFill>
                          <a:srgbClr val="FF6600"/>
                        </a:solidFill>
                      </a:rPr>
                      <a:t>49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9BF7-4D44-B015-D3918E5E9548}"/>
                </c:ext>
              </c:extLst>
            </c:dLbl>
            <c:dLbl>
              <c:idx val="49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FF6600"/>
                        </a:solidFill>
                      </a:defRPr>
                    </a:pPr>
                    <a:r>
                      <a:rPr lang="en-US" dirty="0"/>
                      <a:t>50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9BF7-4D44-B015-D3918E5E954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/>
                </a:pPr>
                <a:endParaRPr lang="en-US"/>
              </a:p>
            </c:txPr>
            <c:dLblPos val="ctr"/>
            <c:showLegendKey val="0"/>
            <c:showVal val="0"/>
            <c:showCatName val="1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Sheet1!$A$2:$A$51</c:f>
              <c:numCache>
                <c:formatCode>0%</c:formatCode>
                <c:ptCount val="50"/>
                <c:pt idx="0">
                  <c:v>0.42499999999999999</c:v>
                </c:pt>
                <c:pt idx="1">
                  <c:v>0.57499999999999996</c:v>
                </c:pt>
                <c:pt idx="2">
                  <c:v>0.55000000000000004</c:v>
                </c:pt>
                <c:pt idx="3">
                  <c:v>0.38461538461538464</c:v>
                </c:pt>
                <c:pt idx="4">
                  <c:v>0.42499999999999999</c:v>
                </c:pt>
                <c:pt idx="5">
                  <c:v>0.42499999999999999</c:v>
                </c:pt>
                <c:pt idx="6">
                  <c:v>0.375</c:v>
                </c:pt>
                <c:pt idx="7">
                  <c:v>0.375</c:v>
                </c:pt>
                <c:pt idx="8">
                  <c:v>0.57499999999999996</c:v>
                </c:pt>
                <c:pt idx="9">
                  <c:v>0.38461538461538464</c:v>
                </c:pt>
                <c:pt idx="10">
                  <c:v>0.57499999999999996</c:v>
                </c:pt>
                <c:pt idx="11">
                  <c:v>0.45</c:v>
                </c:pt>
                <c:pt idx="12">
                  <c:v>0.42499999999999999</c:v>
                </c:pt>
                <c:pt idx="13">
                  <c:v>0.67500000000000004</c:v>
                </c:pt>
                <c:pt idx="14">
                  <c:v>0.67500000000000004</c:v>
                </c:pt>
                <c:pt idx="15">
                  <c:v>0.67500000000000004</c:v>
                </c:pt>
                <c:pt idx="16">
                  <c:v>0.65</c:v>
                </c:pt>
                <c:pt idx="17">
                  <c:v>0.625</c:v>
                </c:pt>
                <c:pt idx="18">
                  <c:v>0.57499999999999996</c:v>
                </c:pt>
                <c:pt idx="19">
                  <c:v>0.625</c:v>
                </c:pt>
                <c:pt idx="20">
                  <c:v>0.57499999999999996</c:v>
                </c:pt>
                <c:pt idx="21">
                  <c:v>0.82499999999999996</c:v>
                </c:pt>
                <c:pt idx="22">
                  <c:v>0.75</c:v>
                </c:pt>
                <c:pt idx="23">
                  <c:v>0.65</c:v>
                </c:pt>
                <c:pt idx="24">
                  <c:v>0.8</c:v>
                </c:pt>
                <c:pt idx="25">
                  <c:v>0.52500000000000002</c:v>
                </c:pt>
                <c:pt idx="26">
                  <c:v>0.75</c:v>
                </c:pt>
                <c:pt idx="27">
                  <c:v>0.65</c:v>
                </c:pt>
                <c:pt idx="28">
                  <c:v>0.8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0.42499999999999999</c:v>
                </c:pt>
                <c:pt idx="34">
                  <c:v>0.625</c:v>
                </c:pt>
                <c:pt idx="35">
                  <c:v>0.45</c:v>
                </c:pt>
                <c:pt idx="36">
                  <c:v>0.6</c:v>
                </c:pt>
                <c:pt idx="37">
                  <c:v>0.47368421052631576</c:v>
                </c:pt>
                <c:pt idx="38">
                  <c:v>0.29411764705882354</c:v>
                </c:pt>
                <c:pt idx="39">
                  <c:v>0.48571428571428571</c:v>
                </c:pt>
                <c:pt idx="40">
                  <c:v>0.6</c:v>
                </c:pt>
                <c:pt idx="41">
                  <c:v>0.4</c:v>
                </c:pt>
                <c:pt idx="42">
                  <c:v>0.4</c:v>
                </c:pt>
                <c:pt idx="43">
                  <c:v>0.1388888888888889</c:v>
                </c:pt>
                <c:pt idx="44">
                  <c:v>0.2</c:v>
                </c:pt>
                <c:pt idx="45">
                  <c:v>0.34210526315789475</c:v>
                </c:pt>
                <c:pt idx="46">
                  <c:v>0.3235294117647059</c:v>
                </c:pt>
                <c:pt idx="47">
                  <c:v>0.2857142857142857</c:v>
                </c:pt>
                <c:pt idx="48">
                  <c:v>0.5641025641025641</c:v>
                </c:pt>
                <c:pt idx="49">
                  <c:v>0.15151515151515152</c:v>
                </c:pt>
              </c:numCache>
            </c:numRef>
          </c:xVal>
          <c:yVal>
            <c:numRef>
              <c:f>Sheet1!$B$2:$B$51</c:f>
              <c:numCache>
                <c:formatCode>0.0000</c:formatCode>
                <c:ptCount val="50"/>
                <c:pt idx="0">
                  <c:v>0.52280307530817371</c:v>
                </c:pt>
                <c:pt idx="1">
                  <c:v>0.50818436728189875</c:v>
                </c:pt>
                <c:pt idx="2">
                  <c:v>0.75499874627982566</c:v>
                </c:pt>
                <c:pt idx="3">
                  <c:v>0.59041408476177859</c:v>
                </c:pt>
                <c:pt idx="4">
                  <c:v>0.52526350010659617</c:v>
                </c:pt>
                <c:pt idx="5">
                  <c:v>0.65410313581121649</c:v>
                </c:pt>
                <c:pt idx="6">
                  <c:v>0.57215890823657856</c:v>
                </c:pt>
                <c:pt idx="7">
                  <c:v>0.57181881960097658</c:v>
                </c:pt>
                <c:pt idx="8">
                  <c:v>0.70333404868401617</c:v>
                </c:pt>
                <c:pt idx="9">
                  <c:v>0.59369698078770761</c:v>
                </c:pt>
                <c:pt idx="10">
                  <c:v>0.51555508302134134</c:v>
                </c:pt>
                <c:pt idx="11">
                  <c:v>0.51247294546071254</c:v>
                </c:pt>
                <c:pt idx="12">
                  <c:v>0.48460593391220602</c:v>
                </c:pt>
                <c:pt idx="13">
                  <c:v>0.54020492790327157</c:v>
                </c:pt>
                <c:pt idx="14">
                  <c:v>0.54144636403558866</c:v>
                </c:pt>
                <c:pt idx="15">
                  <c:v>0.56278951667793364</c:v>
                </c:pt>
                <c:pt idx="16">
                  <c:v>0.47444920549212488</c:v>
                </c:pt>
                <c:pt idx="17">
                  <c:v>0.47878822137789451</c:v>
                </c:pt>
                <c:pt idx="18">
                  <c:v>0.51497314420957507</c:v>
                </c:pt>
                <c:pt idx="19">
                  <c:v>0.51811151790593424</c:v>
                </c:pt>
                <c:pt idx="20">
                  <c:v>0.50839340835369695</c:v>
                </c:pt>
                <c:pt idx="21">
                  <c:v>0.48114916571486005</c:v>
                </c:pt>
                <c:pt idx="22">
                  <c:v>0.4990866959873197</c:v>
                </c:pt>
                <c:pt idx="23">
                  <c:v>0.52587307340414169</c:v>
                </c:pt>
                <c:pt idx="24">
                  <c:v>0.55513855015325819</c:v>
                </c:pt>
                <c:pt idx="25">
                  <c:v>0.40277115331839891</c:v>
                </c:pt>
                <c:pt idx="26">
                  <c:v>0.51605863433439514</c:v>
                </c:pt>
                <c:pt idx="27">
                  <c:v>0.50606802085309288</c:v>
                </c:pt>
                <c:pt idx="28">
                  <c:v>0.51195801269775987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0.48659723444152386</c:v>
                </c:pt>
                <c:pt idx="34">
                  <c:v>0.41071402647503308</c:v>
                </c:pt>
                <c:pt idx="35">
                  <c:v>0.51336679504304272</c:v>
                </c:pt>
                <c:pt idx="36">
                  <c:v>0.42554924323548965</c:v>
                </c:pt>
                <c:pt idx="37">
                  <c:v>0.45874518011171361</c:v>
                </c:pt>
                <c:pt idx="38">
                  <c:v>0.56576485867509296</c:v>
                </c:pt>
                <c:pt idx="39">
                  <c:v>0.38957213204481883</c:v>
                </c:pt>
                <c:pt idx="40">
                  <c:v>0.42996242097676801</c:v>
                </c:pt>
                <c:pt idx="41">
                  <c:v>0.40954542787794507</c:v>
                </c:pt>
                <c:pt idx="42">
                  <c:v>0.22048141161205881</c:v>
                </c:pt>
                <c:pt idx="43">
                  <c:v>0.33013697576856604</c:v>
                </c:pt>
                <c:pt idx="44">
                  <c:v>0.39709333654308759</c:v>
                </c:pt>
                <c:pt idx="45">
                  <c:v>0.38323894022134852</c:v>
                </c:pt>
                <c:pt idx="46">
                  <c:v>0.41889367726826665</c:v>
                </c:pt>
                <c:pt idx="47">
                  <c:v>0.30772510602204867</c:v>
                </c:pt>
                <c:pt idx="48">
                  <c:v>0.3134169961395511</c:v>
                </c:pt>
                <c:pt idx="49">
                  <c:v>0.29915152004603884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30-5DD7-9C48-8A3E-831CD34B226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42477608"/>
        <c:axId val="-2042472008"/>
      </c:scatterChart>
      <c:valAx>
        <c:axId val="-2042477608"/>
        <c:scaling>
          <c:orientation val="minMax"/>
          <c:max val="1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 sz="1000"/>
                </a:pPr>
                <a:r>
                  <a:rPr lang="en-US" sz="1000" dirty="0"/>
                  <a:t>Perception Rating (8-10)</a:t>
                </a:r>
              </a:p>
            </c:rich>
          </c:tx>
          <c:overlay val="0"/>
        </c:title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-2042472008"/>
        <c:crosses val="autoZero"/>
        <c:crossBetween val="midCat"/>
      </c:valAx>
      <c:valAx>
        <c:axId val="-2042472008"/>
        <c:scaling>
          <c:orientation val="minMax"/>
          <c:max val="0.8"/>
          <c:min val="0.1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000"/>
                </a:pPr>
                <a:r>
                  <a:rPr lang="en-US" sz="1000" dirty="0"/>
                  <a:t>Impact on Quality of</a:t>
                </a:r>
                <a:r>
                  <a:rPr lang="en-US" sz="1000" baseline="0" dirty="0"/>
                  <a:t> Overall Experience</a:t>
                </a:r>
                <a:endParaRPr lang="en-US" sz="1000" dirty="0"/>
              </a:p>
            </c:rich>
          </c:tx>
          <c:overlay val="0"/>
        </c:title>
        <c:numFmt formatCode="0.0000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-2042477608"/>
        <c:crosses val="autoZero"/>
        <c:crossBetween val="midCat"/>
      </c:valAx>
      <c:spPr>
        <a:noFill/>
        <a:ln w="25400">
          <a:solidFill>
            <a:schemeClr val="tx1"/>
          </a:solidFill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  <c:userShapes r:id="rId3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spc="0" baseline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pPr>
            <a:r>
              <a:rPr lang="en-US" sz="1200" b="1" baseline="0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Comparison of Attribute Evaluations</a:t>
            </a:r>
          </a:p>
          <a:p>
            <a:pPr>
              <a:defRPr sz="1200" b="1" i="0" u="none" strike="noStrike" kern="1200" spc="0" baseline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pPr>
            <a:r>
              <a:rPr lang="en-US" sz="1200" b="1" baseline="0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2019 versus 2016</a:t>
            </a:r>
          </a:p>
          <a:p>
            <a:pPr>
              <a:defRPr sz="1200" b="1" i="0" u="none" strike="noStrike" kern="1200" spc="0" baseline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pPr>
            <a:r>
              <a:rPr lang="en-US" sz="1200" b="1" baseline="0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- College of Computing, </a:t>
            </a:r>
            <a:r>
              <a:rPr lang="en-US" sz="1200" b="1" baseline="0" dirty="0" err="1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Ph.D</a:t>
            </a:r>
            <a:r>
              <a:rPr lang="en-US" sz="1200" b="1" baseline="0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 -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2019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none"/>
          </c:marker>
          <c:dPt>
            <c:idx val="4"/>
            <c:bubble3D val="0"/>
            <c:extLst>
              <c:ext xmlns:c16="http://schemas.microsoft.com/office/drawing/2014/chart" uri="{C3380CC4-5D6E-409C-BE32-E72D297353CC}">
                <c16:uniqueId val="{00000000-6313-7B43-BCC3-DFF809FBF756}"/>
              </c:ext>
            </c:extLst>
          </c:dPt>
          <c:dPt>
            <c:idx val="5"/>
            <c:bubble3D val="0"/>
            <c:extLst>
              <c:ext xmlns:c16="http://schemas.microsoft.com/office/drawing/2014/chart" uri="{C3380CC4-5D6E-409C-BE32-E72D297353CC}">
                <c16:uniqueId val="{00000001-6313-7B43-BCC3-DFF809FBF756}"/>
              </c:ext>
            </c:extLst>
          </c:dPt>
          <c:dPt>
            <c:idx val="6"/>
            <c:bubble3D val="0"/>
            <c:extLst>
              <c:ext xmlns:c16="http://schemas.microsoft.com/office/drawing/2014/chart" uri="{C3380CC4-5D6E-409C-BE32-E72D297353CC}">
                <c16:uniqueId val="{00000002-6313-7B43-BCC3-DFF809FBF756}"/>
              </c:ext>
            </c:extLst>
          </c:dPt>
          <c:dPt>
            <c:idx val="7"/>
            <c:bubble3D val="0"/>
            <c:extLst>
              <c:ext xmlns:c16="http://schemas.microsoft.com/office/drawing/2014/chart" uri="{C3380CC4-5D6E-409C-BE32-E72D297353CC}">
                <c16:uniqueId val="{00000003-6313-7B43-BCC3-DFF809FBF756}"/>
              </c:ext>
            </c:extLst>
          </c:dPt>
          <c:dPt>
            <c:idx val="8"/>
            <c:bubble3D val="0"/>
            <c:extLst>
              <c:ext xmlns:c16="http://schemas.microsoft.com/office/drawing/2014/chart" uri="{C3380CC4-5D6E-409C-BE32-E72D297353CC}">
                <c16:uniqueId val="{00000004-6313-7B43-BCC3-DFF809FBF756}"/>
              </c:ext>
            </c:extLst>
          </c:dPt>
          <c:dPt>
            <c:idx val="9"/>
            <c:bubble3D val="0"/>
            <c:extLst>
              <c:ext xmlns:c16="http://schemas.microsoft.com/office/drawing/2014/chart" uri="{C3380CC4-5D6E-409C-BE32-E72D297353CC}">
                <c16:uniqueId val="{00000005-6313-7B43-BCC3-DFF809FBF756}"/>
              </c:ext>
            </c:extLst>
          </c:dPt>
          <c:dPt>
            <c:idx val="10"/>
            <c:bubble3D val="0"/>
            <c:extLst>
              <c:ext xmlns:c16="http://schemas.microsoft.com/office/drawing/2014/chart" uri="{C3380CC4-5D6E-409C-BE32-E72D297353CC}">
                <c16:uniqueId val="{00000006-6313-7B43-BCC3-DFF809FBF756}"/>
              </c:ext>
            </c:extLst>
          </c:dPt>
          <c:dPt>
            <c:idx val="11"/>
            <c:bubble3D val="0"/>
            <c:extLst>
              <c:ext xmlns:c16="http://schemas.microsoft.com/office/drawing/2014/chart" uri="{C3380CC4-5D6E-409C-BE32-E72D297353CC}">
                <c16:uniqueId val="{00000007-6313-7B43-BCC3-DFF809FBF756}"/>
              </c:ext>
            </c:extLst>
          </c:dPt>
          <c:dLbls>
            <c:dLbl>
              <c:idx val="0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1</a:t>
                    </a:r>
                    <a:endParaRPr lang="en-US" sz="800" dirty="0">
                      <a:solidFill>
                        <a:srgbClr val="FF0000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8-6313-7B43-BCC3-DFF809FBF756}"/>
                </c:ext>
              </c:extLst>
            </c:dLbl>
            <c:dLbl>
              <c:idx val="1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2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9-6313-7B43-BCC3-DFF809FBF756}"/>
                </c:ext>
              </c:extLst>
            </c:dLbl>
            <c:dLbl>
              <c:idx val="2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3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A-6313-7B43-BCC3-DFF809FBF756}"/>
                </c:ext>
              </c:extLst>
            </c:dLbl>
            <c:dLbl>
              <c:idx val="3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4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B-6313-7B43-BCC3-DFF809FBF756}"/>
                </c:ext>
              </c:extLst>
            </c:dLbl>
            <c:dLbl>
              <c:idx val="4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5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6313-7B43-BCC3-DFF809FBF756}"/>
                </c:ext>
              </c:extLst>
            </c:dLbl>
            <c:dLbl>
              <c:idx val="5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6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6313-7B43-BCC3-DFF809FBF756}"/>
                </c:ext>
              </c:extLst>
            </c:dLbl>
            <c:dLbl>
              <c:idx val="6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7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6313-7B43-BCC3-DFF809FBF756}"/>
                </c:ext>
              </c:extLst>
            </c:dLbl>
            <c:dLbl>
              <c:idx val="7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8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6313-7B43-BCC3-DFF809FBF756}"/>
                </c:ext>
              </c:extLst>
            </c:dLbl>
            <c:dLbl>
              <c:idx val="8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4-6313-7B43-BCC3-DFF809FBF756}"/>
                </c:ext>
              </c:extLst>
            </c:dLbl>
            <c:dLbl>
              <c:idx val="9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10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6313-7B43-BCC3-DFF809FBF756}"/>
                </c:ext>
              </c:extLst>
            </c:dLbl>
            <c:dLbl>
              <c:idx val="10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11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6-6313-7B43-BCC3-DFF809FBF756}"/>
                </c:ext>
              </c:extLst>
            </c:dLbl>
            <c:dLbl>
              <c:idx val="11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12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7-6313-7B43-BCC3-DFF809FBF756}"/>
                </c:ext>
              </c:extLst>
            </c:dLbl>
            <c:dLbl>
              <c:idx val="12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13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0-6313-7B43-BCC3-DFF809FBF756}"/>
                </c:ext>
              </c:extLst>
            </c:dLbl>
            <c:dLbl>
              <c:idx val="13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14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1-6313-7B43-BCC3-DFF809FBF756}"/>
                </c:ext>
              </c:extLst>
            </c:dLbl>
            <c:dLbl>
              <c:idx val="14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15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2-6313-7B43-BCC3-DFF809FBF756}"/>
                </c:ext>
              </c:extLst>
            </c:dLbl>
            <c:dLbl>
              <c:idx val="15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16</a:t>
                    </a:r>
                    <a:endParaRPr lang="en-US" sz="800" dirty="0">
                      <a:solidFill>
                        <a:srgbClr val="3366FF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3-6313-7B43-BCC3-DFF809FBF756}"/>
                </c:ext>
              </c:extLst>
            </c:dLbl>
            <c:dLbl>
              <c:idx val="16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17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4-6313-7B43-BCC3-DFF809FBF756}"/>
                </c:ext>
              </c:extLst>
            </c:dLbl>
            <c:dLbl>
              <c:idx val="17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18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5-6313-7B43-BCC3-DFF809FBF756}"/>
                </c:ext>
              </c:extLst>
            </c:dLbl>
            <c:dLbl>
              <c:idx val="18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19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6-6313-7B43-BCC3-DFF809FBF756}"/>
                </c:ext>
              </c:extLst>
            </c:dLbl>
            <c:dLbl>
              <c:idx val="19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20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7-6313-7B43-BCC3-DFF809FBF756}"/>
                </c:ext>
              </c:extLst>
            </c:dLbl>
            <c:dLbl>
              <c:idx val="20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21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8-6313-7B43-BCC3-DFF809FBF756}"/>
                </c:ext>
              </c:extLst>
            </c:dLbl>
            <c:dLbl>
              <c:idx val="21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22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9-6313-7B43-BCC3-DFF809FBF756}"/>
                </c:ext>
              </c:extLst>
            </c:dLbl>
            <c:dLbl>
              <c:idx val="22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23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A-6313-7B43-BCC3-DFF809FBF756}"/>
                </c:ext>
              </c:extLst>
            </c:dLbl>
            <c:dLbl>
              <c:idx val="23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24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B-6313-7B43-BCC3-DFF809FBF756}"/>
                </c:ext>
              </c:extLst>
            </c:dLbl>
            <c:dLbl>
              <c:idx val="24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25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C-6313-7B43-BCC3-DFF809FBF756}"/>
                </c:ext>
              </c:extLst>
            </c:dLbl>
            <c:dLbl>
              <c:idx val="25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26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D-6313-7B43-BCC3-DFF809FBF756}"/>
                </c:ext>
              </c:extLst>
            </c:dLbl>
            <c:dLbl>
              <c:idx val="2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E-6313-7B43-BCC3-DFF809FBF756}"/>
                </c:ext>
              </c:extLst>
            </c:dLbl>
            <c:dLbl>
              <c:idx val="2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F-6313-7B43-BCC3-DFF809FBF756}"/>
                </c:ext>
              </c:extLst>
            </c:dLbl>
            <c:dLbl>
              <c:idx val="28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0-6313-7B43-BCC3-DFF809FBF756}"/>
                </c:ext>
              </c:extLst>
            </c:dLbl>
            <c:dLbl>
              <c:idx val="29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1-6313-7B43-BCC3-DFF809FBF756}"/>
                </c:ext>
              </c:extLst>
            </c:dLbl>
            <c:dLbl>
              <c:idx val="3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2-6313-7B43-BCC3-DFF809FBF756}"/>
                </c:ext>
              </c:extLst>
            </c:dLbl>
            <c:dLbl>
              <c:idx val="3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3-6313-7B43-BCC3-DFF809FBF756}"/>
                </c:ext>
              </c:extLst>
            </c:dLbl>
            <c:dLbl>
              <c:idx val="3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4-6313-7B43-BCC3-DFF809FBF756}"/>
                </c:ext>
              </c:extLst>
            </c:dLbl>
            <c:dLbl>
              <c:idx val="33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34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5-6313-7B43-BCC3-DFF809FBF756}"/>
                </c:ext>
              </c:extLst>
            </c:dLbl>
            <c:dLbl>
              <c:idx val="34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35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6-6313-7B43-BCC3-DFF809FBF756}"/>
                </c:ext>
              </c:extLst>
            </c:dLbl>
            <c:dLbl>
              <c:idx val="35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36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7-6313-7B43-BCC3-DFF809FBF756}"/>
                </c:ext>
              </c:extLst>
            </c:dLbl>
            <c:dLbl>
              <c:idx val="36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37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8-6313-7B43-BCC3-DFF809FBF756}"/>
                </c:ext>
              </c:extLst>
            </c:dLbl>
            <c:dLbl>
              <c:idx val="37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38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9-6313-7B43-BCC3-DFF809FBF756}"/>
                </c:ext>
              </c:extLst>
            </c:dLbl>
            <c:dLbl>
              <c:idx val="38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39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A-6313-7B43-BCC3-DFF809FBF756}"/>
                </c:ext>
              </c:extLst>
            </c:dLbl>
            <c:dLbl>
              <c:idx val="39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40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B-6313-7B43-BCC3-DFF809FBF756}"/>
                </c:ext>
              </c:extLst>
            </c:dLbl>
            <c:dLbl>
              <c:idx val="40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41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C-6313-7B43-BCC3-DFF809FBF756}"/>
                </c:ext>
              </c:extLst>
            </c:dLbl>
            <c:dLbl>
              <c:idx val="41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42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D-6313-7B43-BCC3-DFF809FBF756}"/>
                </c:ext>
              </c:extLst>
            </c:dLbl>
            <c:dLbl>
              <c:idx val="42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43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E-6313-7B43-BCC3-DFF809FBF756}"/>
                </c:ext>
              </c:extLst>
            </c:dLbl>
            <c:dLbl>
              <c:idx val="43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44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F-6313-7B43-BCC3-DFF809FBF756}"/>
                </c:ext>
              </c:extLst>
            </c:dLbl>
            <c:dLbl>
              <c:idx val="44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45</a:t>
                    </a:r>
                    <a:endParaRPr lang="en-US" sz="800" dirty="0">
                      <a:solidFill>
                        <a:srgbClr val="FF6600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30-6313-7B43-BCC3-DFF809FBF756}"/>
                </c:ext>
              </c:extLst>
            </c:dLbl>
            <c:dLbl>
              <c:idx val="45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46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31-6313-7B43-BCC3-DFF809FBF756}"/>
                </c:ext>
              </c:extLst>
            </c:dLbl>
            <c:dLbl>
              <c:idx val="46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47</a:t>
                    </a:r>
                    <a:endParaRPr lang="en-US" sz="800" dirty="0">
                      <a:solidFill>
                        <a:srgbClr val="FF6600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32-6313-7B43-BCC3-DFF809FBF756}"/>
                </c:ext>
              </c:extLst>
            </c:dLbl>
            <c:dLbl>
              <c:idx val="47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48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33-6313-7B43-BCC3-DFF809FBF756}"/>
                </c:ext>
              </c:extLst>
            </c:dLbl>
            <c:dLbl>
              <c:idx val="48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34-6313-7B43-BCC3-DFF809FBF756}"/>
                </c:ext>
              </c:extLst>
            </c:dLbl>
            <c:dLbl>
              <c:idx val="49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50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35-6313-7B43-BCC3-DFF809FBF75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800" b="1"/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xVal>
            <c:numRef>
              <c:f>Sheet1!$A$2:$A$51</c:f>
              <c:numCache>
                <c:formatCode>0%</c:formatCode>
                <c:ptCount val="50"/>
                <c:pt idx="0">
                  <c:v>0.45454545454545453</c:v>
                </c:pt>
                <c:pt idx="1">
                  <c:v>0.66060606060606064</c:v>
                </c:pt>
                <c:pt idx="2">
                  <c:v>0.66060606060606064</c:v>
                </c:pt>
                <c:pt idx="3">
                  <c:v>0.53939393939393943</c:v>
                </c:pt>
                <c:pt idx="4">
                  <c:v>0.40606060606060607</c:v>
                </c:pt>
                <c:pt idx="5">
                  <c:v>0.44848484848484849</c:v>
                </c:pt>
                <c:pt idx="6">
                  <c:v>0.44242424242424244</c:v>
                </c:pt>
                <c:pt idx="7">
                  <c:v>0.47272727272727272</c:v>
                </c:pt>
                <c:pt idx="8">
                  <c:v>0.62424242424242427</c:v>
                </c:pt>
                <c:pt idx="9">
                  <c:v>0.27878787878787881</c:v>
                </c:pt>
                <c:pt idx="10">
                  <c:v>0.6216216216216216</c:v>
                </c:pt>
                <c:pt idx="11">
                  <c:v>0.50724637681159424</c:v>
                </c:pt>
                <c:pt idx="12">
                  <c:v>0.484375</c:v>
                </c:pt>
                <c:pt idx="13">
                  <c:v>0.72916666666666663</c:v>
                </c:pt>
                <c:pt idx="14">
                  <c:v>0.72262773722627738</c:v>
                </c:pt>
                <c:pt idx="15">
                  <c:v>0.80136986301369861</c:v>
                </c:pt>
                <c:pt idx="16">
                  <c:v>0.782258064516129</c:v>
                </c:pt>
                <c:pt idx="17">
                  <c:v>0.78321678321678323</c:v>
                </c:pt>
                <c:pt idx="18">
                  <c:v>0.66433566433566438</c:v>
                </c:pt>
                <c:pt idx="19">
                  <c:v>0.64227642276422769</c:v>
                </c:pt>
                <c:pt idx="20">
                  <c:v>0.58267716535433067</c:v>
                </c:pt>
                <c:pt idx="21">
                  <c:v>0.81578947368421051</c:v>
                </c:pt>
                <c:pt idx="22">
                  <c:v>0.71052631578947367</c:v>
                </c:pt>
                <c:pt idx="23">
                  <c:v>0.64473684210526316</c:v>
                </c:pt>
                <c:pt idx="24">
                  <c:v>0.69736842105263153</c:v>
                </c:pt>
                <c:pt idx="25">
                  <c:v>0.46052631578947367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0.50303030303030305</c:v>
                </c:pt>
                <c:pt idx="34">
                  <c:v>0.55151515151515151</c:v>
                </c:pt>
                <c:pt idx="35">
                  <c:v>0.53333333333333333</c:v>
                </c:pt>
                <c:pt idx="36">
                  <c:v>0.62424242424242427</c:v>
                </c:pt>
                <c:pt idx="37">
                  <c:v>0.63461538461538458</c:v>
                </c:pt>
                <c:pt idx="38">
                  <c:v>0.26724137931034481</c:v>
                </c:pt>
                <c:pt idx="39">
                  <c:v>0.52800000000000002</c:v>
                </c:pt>
                <c:pt idx="40">
                  <c:v>0.65972222222222221</c:v>
                </c:pt>
                <c:pt idx="41">
                  <c:v>0.47692307692307695</c:v>
                </c:pt>
                <c:pt idx="42">
                  <c:v>0.22699386503067484</c:v>
                </c:pt>
                <c:pt idx="43">
                  <c:v>0.24</c:v>
                </c:pt>
                <c:pt idx="44">
                  <c:v>0.18518518518518517</c:v>
                </c:pt>
                <c:pt idx="45">
                  <c:v>0.28671328671328672</c:v>
                </c:pt>
                <c:pt idx="46">
                  <c:v>0.3</c:v>
                </c:pt>
                <c:pt idx="47">
                  <c:v>0.21167883211678831</c:v>
                </c:pt>
                <c:pt idx="48">
                  <c:v>0.51298701298701299</c:v>
                </c:pt>
                <c:pt idx="49">
                  <c:v>0.171875</c:v>
                </c:pt>
              </c:numCache>
            </c:numRef>
          </c:xVal>
          <c:yVal>
            <c:numRef>
              <c:f>Sheet1!$B$2:$B$51</c:f>
              <c:numCache>
                <c:formatCode>0%</c:formatCode>
                <c:ptCount val="50"/>
                <c:pt idx="0">
                  <c:v>0.42499999999999999</c:v>
                </c:pt>
                <c:pt idx="1">
                  <c:v>0.57499999999999996</c:v>
                </c:pt>
                <c:pt idx="2">
                  <c:v>0.55000000000000004</c:v>
                </c:pt>
                <c:pt idx="3">
                  <c:v>0.38461538461538464</c:v>
                </c:pt>
                <c:pt idx="4">
                  <c:v>0.42499999999999999</c:v>
                </c:pt>
                <c:pt idx="5">
                  <c:v>0.42499999999999999</c:v>
                </c:pt>
                <c:pt idx="6">
                  <c:v>0.375</c:v>
                </c:pt>
                <c:pt idx="7">
                  <c:v>0.375</c:v>
                </c:pt>
                <c:pt idx="8">
                  <c:v>0.57499999999999996</c:v>
                </c:pt>
                <c:pt idx="9">
                  <c:v>0.38461538461538464</c:v>
                </c:pt>
                <c:pt idx="10">
                  <c:v>0.57499999999999996</c:v>
                </c:pt>
                <c:pt idx="11">
                  <c:v>0.45</c:v>
                </c:pt>
                <c:pt idx="12">
                  <c:v>0.42499999999999999</c:v>
                </c:pt>
                <c:pt idx="13">
                  <c:v>0.67500000000000004</c:v>
                </c:pt>
                <c:pt idx="14">
                  <c:v>0.67500000000000004</c:v>
                </c:pt>
                <c:pt idx="15">
                  <c:v>0.67500000000000004</c:v>
                </c:pt>
                <c:pt idx="16">
                  <c:v>0.65</c:v>
                </c:pt>
                <c:pt idx="17">
                  <c:v>0.625</c:v>
                </c:pt>
                <c:pt idx="18">
                  <c:v>0.57499999999999996</c:v>
                </c:pt>
                <c:pt idx="19">
                  <c:v>0.625</c:v>
                </c:pt>
                <c:pt idx="20">
                  <c:v>0.57499999999999996</c:v>
                </c:pt>
                <c:pt idx="21">
                  <c:v>0.82499999999999996</c:v>
                </c:pt>
                <c:pt idx="22">
                  <c:v>0.75</c:v>
                </c:pt>
                <c:pt idx="23">
                  <c:v>0.65</c:v>
                </c:pt>
                <c:pt idx="24">
                  <c:v>0.8</c:v>
                </c:pt>
                <c:pt idx="25">
                  <c:v>0.52500000000000002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0.42499999999999999</c:v>
                </c:pt>
                <c:pt idx="34">
                  <c:v>0.625</c:v>
                </c:pt>
                <c:pt idx="35">
                  <c:v>0.45</c:v>
                </c:pt>
                <c:pt idx="36">
                  <c:v>0.6</c:v>
                </c:pt>
                <c:pt idx="37">
                  <c:v>0.47368421052631576</c:v>
                </c:pt>
                <c:pt idx="38">
                  <c:v>0.29411764705882354</c:v>
                </c:pt>
                <c:pt idx="39">
                  <c:v>0.48571428571428571</c:v>
                </c:pt>
                <c:pt idx="40">
                  <c:v>0.6</c:v>
                </c:pt>
                <c:pt idx="41">
                  <c:v>0.4</c:v>
                </c:pt>
                <c:pt idx="42">
                  <c:v>0.4</c:v>
                </c:pt>
                <c:pt idx="43">
                  <c:v>0.1388888888888889</c:v>
                </c:pt>
                <c:pt idx="44">
                  <c:v>0.2</c:v>
                </c:pt>
                <c:pt idx="45">
                  <c:v>0.34210526315789475</c:v>
                </c:pt>
                <c:pt idx="46">
                  <c:v>0.3235294117647059</c:v>
                </c:pt>
                <c:pt idx="47">
                  <c:v>0.2857142857142857</c:v>
                </c:pt>
                <c:pt idx="48">
                  <c:v>0.5641025641025641</c:v>
                </c:pt>
                <c:pt idx="49">
                  <c:v>0.15151515151515152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C-6313-7B43-BCC3-DFF809FBF756}"/>
            </c:ext>
          </c:extLst>
        </c:ser>
        <c:ser>
          <c:idx val="1"/>
          <c:order val="1"/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xVal>
            <c:numRef>
              <c:f>Sheet2!$B$5:$B$6</c:f>
              <c:numCache>
                <c:formatCode>General</c:formatCode>
                <c:ptCount val="2"/>
                <c:pt idx="0">
                  <c:v>0</c:v>
                </c:pt>
                <c:pt idx="1">
                  <c:v>1</c:v>
                </c:pt>
              </c:numCache>
            </c:numRef>
          </c:xVal>
          <c:yVal>
            <c:numRef>
              <c:f>Sheet2!$C$5:$C$6</c:f>
              <c:numCache>
                <c:formatCode>General</c:formatCode>
                <c:ptCount val="2"/>
                <c:pt idx="0">
                  <c:v>0</c:v>
                </c:pt>
                <c:pt idx="1">
                  <c:v>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D-6313-7B43-BCC3-DFF809FBF756}"/>
            </c:ext>
          </c:extLst>
        </c:ser>
        <c:ser>
          <c:idx val="2"/>
          <c:order val="2"/>
          <c:spPr>
            <a:ln w="12700" cap="rnd">
              <a:solidFill>
                <a:srgbClr val="FF0000"/>
              </a:solidFill>
              <a:prstDash val="dash"/>
              <a:round/>
            </a:ln>
            <a:effectLst/>
          </c:spPr>
          <c:marker>
            <c:symbol val="none"/>
          </c:marker>
          <c:dLbls>
            <c:delete val="1"/>
          </c:dLbls>
          <c:xVal>
            <c:numRef>
              <c:f>Sheet3!$B$5:$B$6</c:f>
              <c:numCache>
                <c:formatCode>General</c:formatCode>
                <c:ptCount val="2"/>
                <c:pt idx="0">
                  <c:v>7.4999999999999997E-2</c:v>
                </c:pt>
                <c:pt idx="1">
                  <c:v>1</c:v>
                </c:pt>
              </c:numCache>
            </c:numRef>
          </c:xVal>
          <c:yVal>
            <c:numRef>
              <c:f>Sheet3!$C$5:$C$6</c:f>
              <c:numCache>
                <c:formatCode>General</c:formatCode>
                <c:ptCount val="2"/>
                <c:pt idx="0">
                  <c:v>0</c:v>
                </c:pt>
                <c:pt idx="1">
                  <c:v>0.92500000000000004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E-6313-7B43-BCC3-DFF809FBF756}"/>
            </c:ext>
          </c:extLst>
        </c:ser>
        <c:ser>
          <c:idx val="3"/>
          <c:order val="3"/>
          <c:spPr>
            <a:ln w="12700" cap="rnd">
              <a:solidFill>
                <a:srgbClr val="FF0000"/>
              </a:solidFill>
              <a:prstDash val="dash"/>
              <a:round/>
            </a:ln>
            <a:effectLst/>
          </c:spPr>
          <c:marker>
            <c:symbol val="none"/>
          </c:marker>
          <c:dLbls>
            <c:delete val="1"/>
          </c:dLbls>
          <c:xVal>
            <c:numRef>
              <c:f>Sheet4!$B$5:$B$6</c:f>
              <c:numCache>
                <c:formatCode>General</c:formatCode>
                <c:ptCount val="2"/>
                <c:pt idx="0">
                  <c:v>0</c:v>
                </c:pt>
                <c:pt idx="1">
                  <c:v>0.92500000000000004</c:v>
                </c:pt>
              </c:numCache>
            </c:numRef>
          </c:xVal>
          <c:yVal>
            <c:numRef>
              <c:f>Sheet4!$C$5:$C$6</c:f>
              <c:numCache>
                <c:formatCode>General</c:formatCode>
                <c:ptCount val="2"/>
                <c:pt idx="0">
                  <c:v>7.4999999999999997E-2</c:v>
                </c:pt>
                <c:pt idx="1">
                  <c:v>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F-6313-7B43-BCC3-DFF809FBF756}"/>
            </c:ext>
          </c:extLst>
        </c:ser>
        <c:dLbls>
          <c:dLblPos val="r"/>
          <c:showLegendKey val="0"/>
          <c:showVal val="1"/>
          <c:showCatName val="0"/>
          <c:showSerName val="0"/>
          <c:showPercent val="0"/>
          <c:showBubbleSize val="0"/>
        </c:dLbls>
        <c:axId val="-1306285376"/>
        <c:axId val="-1328833952"/>
      </c:scatterChart>
      <c:valAx>
        <c:axId val="-1306285376"/>
        <c:scaling>
          <c:orientation val="minMax"/>
          <c:max val="1"/>
          <c:min val="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rgbClr val="000000"/>
                    </a:solidFill>
                    <a:latin typeface="Arial" charset="0"/>
                    <a:ea typeface="Arial" charset="0"/>
                    <a:cs typeface="Arial" charset="0"/>
                  </a:defRPr>
                </a:pPr>
                <a:r>
                  <a:rPr lang="en-US" sz="1000" b="1" baseline="0" dirty="0">
                    <a:solidFill>
                      <a:srgbClr val="000000"/>
                    </a:solidFill>
                    <a:latin typeface="Arial" charset="0"/>
                    <a:ea typeface="Arial" charset="0"/>
                    <a:cs typeface="Arial" charset="0"/>
                  </a:rPr>
                  <a:t>2016 Attribute </a:t>
                </a:r>
                <a:r>
                  <a:rPr lang="en-US" sz="1000" b="1" dirty="0">
                    <a:solidFill>
                      <a:srgbClr val="000000"/>
                    </a:solidFill>
                    <a:latin typeface="Arial" charset="0"/>
                    <a:ea typeface="Arial" charset="0"/>
                    <a:cs typeface="Arial" charset="0"/>
                  </a:rPr>
                  <a:t>Rating (% 8-10)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0%" sourceLinked="0"/>
        <c:majorTickMark val="none"/>
        <c:minorTickMark val="none"/>
        <c:tickLblPos val="nextTo"/>
        <c:spPr>
          <a:noFill/>
          <a:ln>
            <a:solidFill>
              <a:srgbClr val="00000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pPr>
            <a:endParaRPr lang="en-US"/>
          </a:p>
        </c:txPr>
        <c:crossAx val="-1328833952"/>
        <c:crosses val="autoZero"/>
        <c:crossBetween val="midCat"/>
        <c:majorUnit val="0.1"/>
      </c:valAx>
      <c:valAx>
        <c:axId val="-1328833952"/>
        <c:scaling>
          <c:orientation val="minMax"/>
          <c:max val="1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rgbClr val="000000"/>
                    </a:solidFill>
                    <a:latin typeface="Arial" charset="0"/>
                    <a:ea typeface="Arial" charset="0"/>
                    <a:cs typeface="Arial" charset="0"/>
                  </a:defRPr>
                </a:pPr>
                <a:r>
                  <a:rPr lang="en-US" sz="1000" b="1" baseline="0" dirty="0">
                    <a:solidFill>
                      <a:srgbClr val="000000"/>
                    </a:solidFill>
                    <a:latin typeface="Arial" charset="0"/>
                    <a:ea typeface="Arial" charset="0"/>
                    <a:cs typeface="Arial" charset="0"/>
                  </a:rPr>
                  <a:t>2019 Attribute Rating (% 8-10)</a:t>
                </a:r>
                <a:endParaRPr lang="en-US" sz="1000" b="1" dirty="0">
                  <a:solidFill>
                    <a:srgbClr val="000000"/>
                  </a:solidFill>
                  <a:latin typeface="Arial" charset="0"/>
                  <a:ea typeface="Arial" charset="0"/>
                  <a:cs typeface="Arial" charset="0"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0%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pPr>
            <a:endParaRPr lang="en-US"/>
          </a:p>
        </c:txPr>
        <c:crossAx val="-1306285376"/>
        <c:crosses val="autoZero"/>
        <c:crossBetween val="midCat"/>
        <c:majorUnit val="0.1"/>
      </c:valAx>
      <c:spPr>
        <a:noFill/>
        <a:ln w="19050">
          <a:solidFill>
            <a:srgbClr val="000000"/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200"/>
            </a:pPr>
            <a:r>
              <a:rPr lang="en-US" sz="1200" dirty="0"/>
              <a:t>Perception Improvement</a:t>
            </a:r>
            <a:r>
              <a:rPr lang="en-US" sz="1200" baseline="0" dirty="0"/>
              <a:t> Analysis – Master’s CAMPUS</a:t>
            </a:r>
          </a:p>
          <a:p>
            <a:pPr>
              <a:defRPr sz="1200"/>
            </a:pPr>
            <a:r>
              <a:rPr lang="en-US" sz="1200" baseline="0" dirty="0"/>
              <a:t>College of Engineering</a:t>
            </a:r>
            <a:endParaRPr lang="en-US" sz="1200" dirty="0"/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9.1154280057098094E-2"/>
          <c:y val="8.5000000000000006E-2"/>
          <c:w val="0.88019443293272503"/>
          <c:h val="0.81175769506084505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 1</c:v>
                </c:pt>
              </c:strCache>
            </c:strRef>
          </c:tx>
          <c:spPr>
            <a:ln w="47625">
              <a:noFill/>
            </a:ln>
          </c:spPr>
          <c:marker>
            <c:symbol val="none"/>
          </c:marker>
          <c:dPt>
            <c:idx val="1"/>
            <c:bubble3D val="0"/>
            <c:extLst>
              <c:ext xmlns:c16="http://schemas.microsoft.com/office/drawing/2014/chart" uri="{C3380CC4-5D6E-409C-BE32-E72D297353CC}">
                <c16:uniqueId val="{00000000-5DD7-9C48-8A3E-831CD34B2266}"/>
              </c:ext>
            </c:extLst>
          </c:dPt>
          <c:dPt>
            <c:idx val="3"/>
            <c:bubble3D val="0"/>
            <c:extLst>
              <c:ext xmlns:c16="http://schemas.microsoft.com/office/drawing/2014/chart" uri="{C3380CC4-5D6E-409C-BE32-E72D297353CC}">
                <c16:uniqueId val="{00000001-5DD7-9C48-8A3E-831CD34B2266}"/>
              </c:ext>
            </c:extLst>
          </c:dPt>
          <c:dPt>
            <c:idx val="6"/>
            <c:bubble3D val="0"/>
            <c:extLst>
              <c:ext xmlns:c16="http://schemas.microsoft.com/office/drawing/2014/chart" uri="{C3380CC4-5D6E-409C-BE32-E72D297353CC}">
                <c16:uniqueId val="{00000002-5DD7-9C48-8A3E-831CD34B2266}"/>
              </c:ext>
            </c:extLst>
          </c:dPt>
          <c:dPt>
            <c:idx val="7"/>
            <c:bubble3D val="0"/>
            <c:extLst>
              <c:ext xmlns:c16="http://schemas.microsoft.com/office/drawing/2014/chart" uri="{C3380CC4-5D6E-409C-BE32-E72D297353CC}">
                <c16:uniqueId val="{00000003-5DD7-9C48-8A3E-831CD34B2266}"/>
              </c:ext>
            </c:extLst>
          </c:dPt>
          <c:dPt>
            <c:idx val="10"/>
            <c:bubble3D val="0"/>
            <c:extLst>
              <c:ext xmlns:c16="http://schemas.microsoft.com/office/drawing/2014/chart" uri="{C3380CC4-5D6E-409C-BE32-E72D297353CC}">
                <c16:uniqueId val="{00000004-5DD7-9C48-8A3E-831CD34B2266}"/>
              </c:ext>
            </c:extLst>
          </c:dPt>
          <c:dPt>
            <c:idx val="11"/>
            <c:bubble3D val="0"/>
            <c:extLst>
              <c:ext xmlns:c16="http://schemas.microsoft.com/office/drawing/2014/chart" uri="{C3380CC4-5D6E-409C-BE32-E72D297353CC}">
                <c16:uniqueId val="{00000005-5DD7-9C48-8A3E-831CD34B2266}"/>
              </c:ext>
            </c:extLst>
          </c:dPt>
          <c:dPt>
            <c:idx val="17"/>
            <c:bubble3D val="0"/>
            <c:extLst>
              <c:ext xmlns:c16="http://schemas.microsoft.com/office/drawing/2014/chart" uri="{C3380CC4-5D6E-409C-BE32-E72D297353CC}">
                <c16:uniqueId val="{00000006-5DD7-9C48-8A3E-831CD34B2266}"/>
              </c:ext>
            </c:extLst>
          </c:dPt>
          <c:dPt>
            <c:idx val="23"/>
            <c:bubble3D val="0"/>
            <c:extLst>
              <c:ext xmlns:c16="http://schemas.microsoft.com/office/drawing/2014/chart" uri="{C3380CC4-5D6E-409C-BE32-E72D297353CC}">
                <c16:uniqueId val="{00000007-5DD7-9C48-8A3E-831CD34B2266}"/>
              </c:ext>
            </c:extLst>
          </c:dPt>
          <c:dPt>
            <c:idx val="29"/>
            <c:bubble3D val="0"/>
            <c:extLst>
              <c:ext xmlns:c16="http://schemas.microsoft.com/office/drawing/2014/chart" uri="{C3380CC4-5D6E-409C-BE32-E72D297353CC}">
                <c16:uniqueId val="{00000008-5DD7-9C48-8A3E-831CD34B2266}"/>
              </c:ext>
            </c:extLst>
          </c:dPt>
          <c:dPt>
            <c:idx val="31"/>
            <c:bubble3D val="0"/>
            <c:extLst>
              <c:ext xmlns:c16="http://schemas.microsoft.com/office/drawing/2014/chart" uri="{C3380CC4-5D6E-409C-BE32-E72D297353CC}">
                <c16:uniqueId val="{00000009-5DD7-9C48-8A3E-831CD34B2266}"/>
              </c:ext>
            </c:extLst>
          </c:dPt>
          <c:dPt>
            <c:idx val="32"/>
            <c:bubble3D val="0"/>
            <c:extLst>
              <c:ext xmlns:c16="http://schemas.microsoft.com/office/drawing/2014/chart" uri="{C3380CC4-5D6E-409C-BE32-E72D297353CC}">
                <c16:uniqueId val="{0000000A-5DD7-9C48-8A3E-831CD34B2266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1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B-5DD7-9C48-8A3E-831CD34B2266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2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5DD7-9C48-8A3E-831CD34B2266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3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C-5DD7-9C48-8A3E-831CD34B2266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4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5DD7-9C48-8A3E-831CD34B2266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5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D-5DD7-9C48-8A3E-831CD34B2266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6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E-5DD7-9C48-8A3E-831CD34B2266}"/>
                </c:ext>
              </c:extLst>
            </c:dLbl>
            <c:dLbl>
              <c:idx val="6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7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5DD7-9C48-8A3E-831CD34B2266}"/>
                </c:ext>
              </c:extLst>
            </c:dLbl>
            <c:dLbl>
              <c:idx val="7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8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5DD7-9C48-8A3E-831CD34B2266}"/>
                </c:ext>
              </c:extLst>
            </c:dLbl>
            <c:dLbl>
              <c:idx val="8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9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F-5DD7-9C48-8A3E-831CD34B2266}"/>
                </c:ext>
              </c:extLst>
            </c:dLbl>
            <c:dLbl>
              <c:idx val="9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10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0-5DD7-9C48-8A3E-831CD34B2266}"/>
                </c:ext>
              </c:extLst>
            </c:dLbl>
            <c:dLbl>
              <c:idx val="10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11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4-5DD7-9C48-8A3E-831CD34B2266}"/>
                </c:ext>
              </c:extLst>
            </c:dLbl>
            <c:dLbl>
              <c:idx val="11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12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5DD7-9C48-8A3E-831CD34B2266}"/>
                </c:ext>
              </c:extLst>
            </c:dLbl>
            <c:dLbl>
              <c:idx val="12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13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1-5DD7-9C48-8A3E-831CD34B2266}"/>
                </c:ext>
              </c:extLst>
            </c:dLbl>
            <c:dLbl>
              <c:idx val="13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14</a:t>
                    </a:r>
                    <a:endParaRPr lang="en-US" b="1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2-5DD7-9C48-8A3E-831CD34B2266}"/>
                </c:ext>
              </c:extLst>
            </c:dLbl>
            <c:dLbl>
              <c:idx val="14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15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3-5DD7-9C48-8A3E-831CD34B2266}"/>
                </c:ext>
              </c:extLst>
            </c:dLbl>
            <c:dLbl>
              <c:idx val="15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16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4-5DD7-9C48-8A3E-831CD34B2266}"/>
                </c:ext>
              </c:extLst>
            </c:dLbl>
            <c:dLbl>
              <c:idx val="16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17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5-5DD7-9C48-8A3E-831CD34B2266}"/>
                </c:ext>
              </c:extLst>
            </c:dLbl>
            <c:dLbl>
              <c:idx val="17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18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6-5DD7-9C48-8A3E-831CD34B2266}"/>
                </c:ext>
              </c:extLst>
            </c:dLbl>
            <c:dLbl>
              <c:idx val="18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3366FF"/>
                        </a:solidFill>
                      </a:defRPr>
                    </a:pPr>
                    <a:r>
                      <a:rPr lang="en-US" sz="1200" b="1" baseline="0" dirty="0">
                        <a:solidFill>
                          <a:srgbClr val="3366FF"/>
                        </a:solidFill>
                      </a:rPr>
                      <a:t>19</a:t>
                    </a:r>
                    <a:endParaRPr lang="en-US" baseline="0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6-5DD7-9C48-8A3E-831CD34B2266}"/>
                </c:ext>
              </c:extLst>
            </c:dLbl>
            <c:dLbl>
              <c:idx val="19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20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7-5DD7-9C48-8A3E-831CD34B2266}"/>
                </c:ext>
              </c:extLst>
            </c:dLbl>
            <c:dLbl>
              <c:idx val="20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21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8-5DD7-9C48-8A3E-831CD34B2266}"/>
                </c:ext>
              </c:extLst>
            </c:dLbl>
            <c:dLbl>
              <c:idx val="21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22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9-5DD7-9C48-8A3E-831CD34B2266}"/>
                </c:ext>
              </c:extLst>
            </c:dLbl>
            <c:dLbl>
              <c:idx val="22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23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A-5DD7-9C48-8A3E-831CD34B2266}"/>
                </c:ext>
              </c:extLst>
            </c:dLbl>
            <c:dLbl>
              <c:idx val="23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24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7-5DD7-9C48-8A3E-831CD34B2266}"/>
                </c:ext>
              </c:extLst>
            </c:dLbl>
            <c:dLbl>
              <c:idx val="24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25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B-5DD7-9C48-8A3E-831CD34B2266}"/>
                </c:ext>
              </c:extLst>
            </c:dLbl>
            <c:dLbl>
              <c:idx val="25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26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C-5DD7-9C48-8A3E-831CD34B2266}"/>
                </c:ext>
              </c:extLst>
            </c:dLbl>
            <c:dLbl>
              <c:idx val="26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27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D-5DD7-9C48-8A3E-831CD34B2266}"/>
                </c:ext>
              </c:extLst>
            </c:dLbl>
            <c:dLbl>
              <c:idx val="27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28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E-5DD7-9C48-8A3E-831CD34B2266}"/>
                </c:ext>
              </c:extLst>
            </c:dLbl>
            <c:dLbl>
              <c:idx val="28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29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F-5DD7-9C48-8A3E-831CD34B2266}"/>
                </c:ext>
              </c:extLst>
            </c:dLbl>
            <c:dLbl>
              <c:idx val="29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30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8-5DD7-9C48-8A3E-831CD34B2266}"/>
                </c:ext>
              </c:extLst>
            </c:dLbl>
            <c:dLbl>
              <c:idx val="30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31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0-5DD7-9C48-8A3E-831CD34B2266}"/>
                </c:ext>
              </c:extLst>
            </c:dLbl>
            <c:dLbl>
              <c:idx val="31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3366FF"/>
                        </a:solidFill>
                      </a:defRPr>
                    </a:pPr>
                    <a:r>
                      <a:rPr lang="en-US" sz="1200" b="1" baseline="0" dirty="0">
                        <a:solidFill>
                          <a:srgbClr val="3366FF"/>
                        </a:solidFill>
                      </a:rPr>
                      <a:t>32</a:t>
                    </a:r>
                    <a:endParaRPr lang="en-US" baseline="0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9-5DD7-9C48-8A3E-831CD34B2266}"/>
                </c:ext>
              </c:extLst>
            </c:dLbl>
            <c:dLbl>
              <c:idx val="32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33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A-5DD7-9C48-8A3E-831CD34B2266}"/>
                </c:ext>
              </c:extLst>
            </c:dLbl>
            <c:dLbl>
              <c:idx val="33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008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008000"/>
                        </a:solidFill>
                      </a:rPr>
                      <a:t>34</a:t>
                    </a:r>
                    <a:endParaRPr lang="en-US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1-5DD7-9C48-8A3E-831CD34B2266}"/>
                </c:ext>
              </c:extLst>
            </c:dLbl>
            <c:dLbl>
              <c:idx val="34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008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008000"/>
                        </a:solidFill>
                      </a:rPr>
                      <a:t>35</a:t>
                    </a:r>
                    <a:endParaRPr lang="en-US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2-5DD7-9C48-8A3E-831CD34B2266}"/>
                </c:ext>
              </c:extLst>
            </c:dLbl>
            <c:dLbl>
              <c:idx val="35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008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008000"/>
                        </a:solidFill>
                      </a:rPr>
                      <a:t>36</a:t>
                    </a:r>
                    <a:endParaRPr lang="en-US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3-5DD7-9C48-8A3E-831CD34B2266}"/>
                </c:ext>
              </c:extLst>
            </c:dLbl>
            <c:dLbl>
              <c:idx val="36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008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008000"/>
                        </a:solidFill>
                      </a:rPr>
                      <a:t>37</a:t>
                    </a:r>
                    <a:endParaRPr lang="en-US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4-5DD7-9C48-8A3E-831CD34B2266}"/>
                </c:ext>
              </c:extLst>
            </c:dLbl>
            <c:dLbl>
              <c:idx val="37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008000"/>
                        </a:solidFill>
                      </a:defRPr>
                    </a:pPr>
                    <a:r>
                      <a:rPr lang="en-US" sz="1200" b="1" baseline="0" dirty="0">
                        <a:solidFill>
                          <a:srgbClr val="008000"/>
                        </a:solidFill>
                      </a:rPr>
                      <a:t>38</a:t>
                    </a:r>
                    <a:endParaRPr lang="en-US" baseline="0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5-5DD7-9C48-8A3E-831CD34B2266}"/>
                </c:ext>
              </c:extLst>
            </c:dLbl>
            <c:dLbl>
              <c:idx val="38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008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008000"/>
                        </a:solidFill>
                      </a:rPr>
                      <a:t>39</a:t>
                    </a:r>
                    <a:endParaRPr lang="en-US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6-5DD7-9C48-8A3E-831CD34B2266}"/>
                </c:ext>
              </c:extLst>
            </c:dLbl>
            <c:dLbl>
              <c:idx val="39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008000"/>
                        </a:solidFill>
                      </a:defRPr>
                    </a:pPr>
                    <a:r>
                      <a:rPr lang="en-US" sz="1200" b="1" baseline="0" dirty="0">
                        <a:solidFill>
                          <a:srgbClr val="008000"/>
                        </a:solidFill>
                      </a:rPr>
                      <a:t>40</a:t>
                    </a:r>
                    <a:endParaRPr lang="en-US" baseline="0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7-5DD7-9C48-8A3E-831CD34B2266}"/>
                </c:ext>
              </c:extLst>
            </c:dLbl>
            <c:dLbl>
              <c:idx val="40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008000"/>
                        </a:solidFill>
                      </a:defRPr>
                    </a:pPr>
                    <a:r>
                      <a:rPr lang="en-US" b="1" baseline="0" dirty="0">
                        <a:solidFill>
                          <a:srgbClr val="008000"/>
                        </a:solidFill>
                      </a:rPr>
                      <a:t>41</a:t>
                    </a:r>
                    <a:endParaRPr lang="en-US" baseline="0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8-5DD7-9C48-8A3E-831CD34B2266}"/>
                </c:ext>
              </c:extLst>
            </c:dLbl>
            <c:dLbl>
              <c:idx val="41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008000"/>
                        </a:solidFill>
                      </a:defRPr>
                    </a:pPr>
                    <a:r>
                      <a:rPr lang="en-US" b="1" baseline="0" dirty="0">
                        <a:solidFill>
                          <a:srgbClr val="008000"/>
                        </a:solidFill>
                      </a:rPr>
                      <a:t>42</a:t>
                    </a:r>
                    <a:endParaRPr lang="en-US" baseline="0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9-5DD7-9C48-8A3E-831CD34B2266}"/>
                </c:ext>
              </c:extLst>
            </c:dLbl>
            <c:dLbl>
              <c:idx val="42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6600"/>
                        </a:solidFill>
                      </a:defRPr>
                    </a:pPr>
                    <a:r>
                      <a:rPr lang="en-US" b="1" dirty="0">
                        <a:solidFill>
                          <a:srgbClr val="FF6600"/>
                        </a:solidFill>
                      </a:rPr>
                      <a:t>43</a:t>
                    </a:r>
                    <a:endParaRPr lang="en-US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A-5DD7-9C48-8A3E-831CD34B2266}"/>
                </c:ext>
              </c:extLst>
            </c:dLbl>
            <c:dLbl>
              <c:idx val="43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FF6600"/>
                        </a:solidFill>
                      </a:defRPr>
                    </a:pPr>
                    <a:r>
                      <a:rPr lang="en-US" b="1" baseline="0" dirty="0">
                        <a:solidFill>
                          <a:srgbClr val="FF6600"/>
                        </a:solidFill>
                      </a:rPr>
                      <a:t>44</a:t>
                    </a:r>
                    <a:endParaRPr lang="en-US" baseline="0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B-5DD7-9C48-8A3E-831CD34B2266}"/>
                </c:ext>
              </c:extLst>
            </c:dLbl>
            <c:dLbl>
              <c:idx val="44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6600"/>
                        </a:solidFill>
                      </a:defRPr>
                    </a:pPr>
                    <a:r>
                      <a:rPr lang="en-US" b="1" dirty="0">
                        <a:solidFill>
                          <a:srgbClr val="FF6600"/>
                        </a:solidFill>
                      </a:rPr>
                      <a:t>45</a:t>
                    </a:r>
                    <a:endParaRPr lang="en-US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C-5DD7-9C48-8A3E-831CD34B2266}"/>
                </c:ext>
              </c:extLst>
            </c:dLbl>
            <c:dLbl>
              <c:idx val="45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6600"/>
                        </a:solidFill>
                      </a:defRPr>
                    </a:pPr>
                    <a:r>
                      <a:rPr lang="en-US" b="1" dirty="0">
                        <a:solidFill>
                          <a:srgbClr val="FF6600"/>
                        </a:solidFill>
                      </a:rPr>
                      <a:t>46</a:t>
                    </a:r>
                    <a:endParaRPr lang="en-US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D-5DD7-9C48-8A3E-831CD34B2266}"/>
                </c:ext>
              </c:extLst>
            </c:dLbl>
            <c:dLbl>
              <c:idx val="46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6600"/>
                        </a:solidFill>
                      </a:defRPr>
                    </a:pPr>
                    <a:r>
                      <a:rPr lang="en-US" b="1" dirty="0">
                        <a:solidFill>
                          <a:srgbClr val="FF6600"/>
                        </a:solidFill>
                      </a:rPr>
                      <a:t>47</a:t>
                    </a:r>
                    <a:endParaRPr lang="en-US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E-5DD7-9C48-8A3E-831CD34B2266}"/>
                </c:ext>
              </c:extLst>
            </c:dLbl>
            <c:dLbl>
              <c:idx val="47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6600"/>
                        </a:solidFill>
                      </a:defRPr>
                    </a:pPr>
                    <a:r>
                      <a:rPr lang="en-US" b="1" dirty="0">
                        <a:solidFill>
                          <a:srgbClr val="FF6600"/>
                        </a:solidFill>
                      </a:rPr>
                      <a:t>48</a:t>
                    </a:r>
                    <a:endParaRPr lang="en-US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F-5DD7-9C48-8A3E-831CD34B2266}"/>
                </c:ext>
              </c:extLst>
            </c:dLbl>
            <c:dLbl>
              <c:idx val="48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FF6600"/>
                        </a:solidFill>
                      </a:defRPr>
                    </a:pPr>
                    <a:r>
                      <a:rPr lang="en-US" baseline="0" dirty="0">
                        <a:solidFill>
                          <a:srgbClr val="FF6600"/>
                        </a:solidFill>
                      </a:rPr>
                      <a:t>49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9BF7-4D44-B015-D3918E5E9548}"/>
                </c:ext>
              </c:extLst>
            </c:dLbl>
            <c:dLbl>
              <c:idx val="49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FF6600"/>
                        </a:solidFill>
                      </a:defRPr>
                    </a:pPr>
                    <a:r>
                      <a:rPr lang="en-US" dirty="0"/>
                      <a:t>50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9BF7-4D44-B015-D3918E5E954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/>
                </a:pPr>
                <a:endParaRPr lang="en-US"/>
              </a:p>
            </c:txPr>
            <c:dLblPos val="ctr"/>
            <c:showLegendKey val="0"/>
            <c:showVal val="0"/>
            <c:showCatName val="1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Sheet1!$A$2:$A$51</c:f>
              <c:numCache>
                <c:formatCode>0%</c:formatCode>
                <c:ptCount val="50"/>
                <c:pt idx="0">
                  <c:v>0.55172413793103448</c:v>
                </c:pt>
                <c:pt idx="1">
                  <c:v>0.70833333333333337</c:v>
                </c:pt>
                <c:pt idx="2">
                  <c:v>0.65277777777777779</c:v>
                </c:pt>
                <c:pt idx="3">
                  <c:v>0.54482758620689653</c:v>
                </c:pt>
                <c:pt idx="4">
                  <c:v>0.45833333333333331</c:v>
                </c:pt>
                <c:pt idx="5">
                  <c:v>0.47586206896551725</c:v>
                </c:pt>
                <c:pt idx="6">
                  <c:v>0.39160839160839161</c:v>
                </c:pt>
                <c:pt idx="7">
                  <c:v>0.50349650349650354</c:v>
                </c:pt>
                <c:pt idx="8">
                  <c:v>0.58333333333333337</c:v>
                </c:pt>
                <c:pt idx="9">
                  <c:v>0.3611111111111111</c:v>
                </c:pt>
                <c:pt idx="10">
                  <c:v>0.27272727272727271</c:v>
                </c:pt>
                <c:pt idx="11">
                  <c:v>0.39393939393939392</c:v>
                </c:pt>
                <c:pt idx="12">
                  <c:v>0.30303030303030304</c:v>
                </c:pt>
                <c:pt idx="13">
                  <c:v>0.5757575757575758</c:v>
                </c:pt>
                <c:pt idx="14">
                  <c:v>0.45454545454545453</c:v>
                </c:pt>
                <c:pt idx="15">
                  <c:v>0.54545454545454541</c:v>
                </c:pt>
                <c:pt idx="16">
                  <c:v>0.42424242424242425</c:v>
                </c:pt>
                <c:pt idx="17">
                  <c:v>0.48484848484848486</c:v>
                </c:pt>
                <c:pt idx="18">
                  <c:v>0.48484848484848486</c:v>
                </c:pt>
                <c:pt idx="19">
                  <c:v>0.36363636363636365</c:v>
                </c:pt>
                <c:pt idx="20">
                  <c:v>0.33333333333333331</c:v>
                </c:pt>
                <c:pt idx="21">
                  <c:v>0.63636363636363635</c:v>
                </c:pt>
                <c:pt idx="22">
                  <c:v>0.45454545454545453</c:v>
                </c:pt>
                <c:pt idx="23">
                  <c:v>0.54545454545454541</c:v>
                </c:pt>
                <c:pt idx="24">
                  <c:v>0.60606060606060608</c:v>
                </c:pt>
                <c:pt idx="25">
                  <c:v>0.45454545454545453</c:v>
                </c:pt>
                <c:pt idx="26">
                  <c:v>0.5757575757575758</c:v>
                </c:pt>
                <c:pt idx="27">
                  <c:v>0.48484848484848486</c:v>
                </c:pt>
                <c:pt idx="28">
                  <c:v>0.66666666666666663</c:v>
                </c:pt>
                <c:pt idx="29">
                  <c:v>0.5</c:v>
                </c:pt>
                <c:pt idx="30">
                  <c:v>0.5</c:v>
                </c:pt>
                <c:pt idx="31">
                  <c:v>0.42857142857142855</c:v>
                </c:pt>
                <c:pt idx="32">
                  <c:v>0.5892857142857143</c:v>
                </c:pt>
                <c:pt idx="33">
                  <c:v>0.57931034482758625</c:v>
                </c:pt>
                <c:pt idx="34">
                  <c:v>0.55555555555555558</c:v>
                </c:pt>
                <c:pt idx="35">
                  <c:v>0.61805555555555558</c:v>
                </c:pt>
                <c:pt idx="36">
                  <c:v>0.71328671328671334</c:v>
                </c:pt>
                <c:pt idx="37">
                  <c:v>0.671875</c:v>
                </c:pt>
                <c:pt idx="38">
                  <c:v>0.46153846153846156</c:v>
                </c:pt>
                <c:pt idx="39">
                  <c:v>0.44736842105263158</c:v>
                </c:pt>
                <c:pt idx="40">
                  <c:v>0.6</c:v>
                </c:pt>
                <c:pt idx="41">
                  <c:v>0.47222222222222221</c:v>
                </c:pt>
                <c:pt idx="42">
                  <c:v>0.65492957746478875</c:v>
                </c:pt>
                <c:pt idx="43">
                  <c:v>0.44262295081967212</c:v>
                </c:pt>
                <c:pt idx="44">
                  <c:v>0.36842105263157893</c:v>
                </c:pt>
                <c:pt idx="45">
                  <c:v>0.55813953488372092</c:v>
                </c:pt>
                <c:pt idx="46">
                  <c:v>0.39090909090909093</c:v>
                </c:pt>
                <c:pt idx="47">
                  <c:v>0.5</c:v>
                </c:pt>
                <c:pt idx="48">
                  <c:v>0.71212121212121215</c:v>
                </c:pt>
                <c:pt idx="49">
                  <c:v>0.44444444444444442</c:v>
                </c:pt>
              </c:numCache>
            </c:numRef>
          </c:xVal>
          <c:yVal>
            <c:numRef>
              <c:f>Sheet1!$B$2:$B$51</c:f>
              <c:numCache>
                <c:formatCode>0.0000</c:formatCode>
                <c:ptCount val="50"/>
                <c:pt idx="0">
                  <c:v>0.56459095807263127</c:v>
                </c:pt>
                <c:pt idx="1">
                  <c:v>0.53455703155440615</c:v>
                </c:pt>
                <c:pt idx="2">
                  <c:v>0.71432066946515971</c:v>
                </c:pt>
                <c:pt idx="3">
                  <c:v>0.56383468493221356</c:v>
                </c:pt>
                <c:pt idx="4">
                  <c:v>0.49450544538638552</c:v>
                </c:pt>
                <c:pt idx="5">
                  <c:v>0.62306226873953185</c:v>
                </c:pt>
                <c:pt idx="6">
                  <c:v>0.54357976730162327</c:v>
                </c:pt>
                <c:pt idx="7">
                  <c:v>0.52716620084137056</c:v>
                </c:pt>
                <c:pt idx="8">
                  <c:v>0.65347122146439052</c:v>
                </c:pt>
                <c:pt idx="9">
                  <c:v>0.60664761715138893</c:v>
                </c:pt>
                <c:pt idx="10">
                  <c:v>0.52172854195136165</c:v>
                </c:pt>
                <c:pt idx="11">
                  <c:v>0.54796323931928681</c:v>
                </c:pt>
                <c:pt idx="12">
                  <c:v>0.4924734070980149</c:v>
                </c:pt>
                <c:pt idx="13">
                  <c:v>0.5164150120251928</c:v>
                </c:pt>
                <c:pt idx="14">
                  <c:v>0.51323059198054433</c:v>
                </c:pt>
                <c:pt idx="15">
                  <c:v>0.48326694915838792</c:v>
                </c:pt>
                <c:pt idx="16">
                  <c:v>0.57254449418968689</c:v>
                </c:pt>
                <c:pt idx="17">
                  <c:v>0.56478035828640039</c:v>
                </c:pt>
                <c:pt idx="18">
                  <c:v>0.51589030830974036</c:v>
                </c:pt>
                <c:pt idx="19">
                  <c:v>0.55149998756035357</c:v>
                </c:pt>
                <c:pt idx="20">
                  <c:v>0.56507089831733592</c:v>
                </c:pt>
                <c:pt idx="21">
                  <c:v>0.40894925977317148</c:v>
                </c:pt>
                <c:pt idx="22">
                  <c:v>0.430333261737811</c:v>
                </c:pt>
                <c:pt idx="23">
                  <c:v>0.46040794470207391</c:v>
                </c:pt>
                <c:pt idx="24">
                  <c:v>0.50955702579587192</c:v>
                </c:pt>
                <c:pt idx="25">
                  <c:v>0.39807886466594172</c:v>
                </c:pt>
                <c:pt idx="26">
                  <c:v>0.43501747675101382</c:v>
                </c:pt>
                <c:pt idx="27">
                  <c:v>0.44667505516494133</c:v>
                </c:pt>
                <c:pt idx="28">
                  <c:v>0.42970796876744533</c:v>
                </c:pt>
                <c:pt idx="29">
                  <c:v>0.57360982322999221</c:v>
                </c:pt>
                <c:pt idx="30">
                  <c:v>0.58671949390063205</c:v>
                </c:pt>
                <c:pt idx="31">
                  <c:v>0.54564577734578479</c:v>
                </c:pt>
                <c:pt idx="32">
                  <c:v>0.60250603952021953</c:v>
                </c:pt>
                <c:pt idx="33">
                  <c:v>0.63938224134360122</c:v>
                </c:pt>
                <c:pt idx="34">
                  <c:v>0.46208005639770872</c:v>
                </c:pt>
                <c:pt idx="35">
                  <c:v>0.68550838304008699</c:v>
                </c:pt>
                <c:pt idx="36">
                  <c:v>0.55551637505666351</c:v>
                </c:pt>
                <c:pt idx="37">
                  <c:v>0.58939231216006427</c:v>
                </c:pt>
                <c:pt idx="38">
                  <c:v>0.56770664991787489</c:v>
                </c:pt>
                <c:pt idx="39">
                  <c:v>0.60818088467933107</c:v>
                </c:pt>
                <c:pt idx="40">
                  <c:v>0.66567542193096851</c:v>
                </c:pt>
                <c:pt idx="41">
                  <c:v>0.57796676626096566</c:v>
                </c:pt>
                <c:pt idx="42">
                  <c:v>0.32184373619774925</c:v>
                </c:pt>
                <c:pt idx="43">
                  <c:v>0.46674351469402131</c:v>
                </c:pt>
                <c:pt idx="44">
                  <c:v>0.44541190321318674</c:v>
                </c:pt>
                <c:pt idx="45">
                  <c:v>0.37064644000188557</c:v>
                </c:pt>
                <c:pt idx="46">
                  <c:v>0.43680234064497409</c:v>
                </c:pt>
                <c:pt idx="47">
                  <c:v>0.308292803286765</c:v>
                </c:pt>
                <c:pt idx="48">
                  <c:v>0.4107784954484035</c:v>
                </c:pt>
                <c:pt idx="49">
                  <c:v>0.30998509179179728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30-5DD7-9C48-8A3E-831CD34B226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42477608"/>
        <c:axId val="-2042472008"/>
      </c:scatterChart>
      <c:valAx>
        <c:axId val="-2042477608"/>
        <c:scaling>
          <c:orientation val="minMax"/>
          <c:max val="1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 sz="1000"/>
                </a:pPr>
                <a:r>
                  <a:rPr lang="en-US" sz="1000" dirty="0"/>
                  <a:t>Perception Rating (8-10)</a:t>
                </a:r>
              </a:p>
            </c:rich>
          </c:tx>
          <c:overlay val="0"/>
        </c:title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-2042472008"/>
        <c:crosses val="autoZero"/>
        <c:crossBetween val="midCat"/>
      </c:valAx>
      <c:valAx>
        <c:axId val="-2042472008"/>
        <c:scaling>
          <c:orientation val="minMax"/>
          <c:max val="0.8"/>
          <c:min val="0.1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000"/>
                </a:pPr>
                <a:r>
                  <a:rPr lang="en-US" sz="1000" dirty="0"/>
                  <a:t>Impact on Quality of</a:t>
                </a:r>
                <a:r>
                  <a:rPr lang="en-US" sz="1000" baseline="0" dirty="0"/>
                  <a:t> Overall Experience</a:t>
                </a:r>
                <a:endParaRPr lang="en-US" sz="1000" dirty="0"/>
              </a:p>
            </c:rich>
          </c:tx>
          <c:overlay val="0"/>
        </c:title>
        <c:numFmt formatCode="0.0000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-2042477608"/>
        <c:crosses val="autoZero"/>
        <c:crossBetween val="midCat"/>
      </c:valAx>
      <c:spPr>
        <a:noFill/>
        <a:ln w="25400">
          <a:solidFill>
            <a:schemeClr val="tx1"/>
          </a:solidFill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  <c:userShapes r:id="rId3"/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spc="0" baseline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pPr>
            <a:r>
              <a:rPr lang="en-US" sz="1200" b="1" baseline="0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Comparison of Attribute Evaluations</a:t>
            </a:r>
          </a:p>
          <a:p>
            <a:pPr>
              <a:defRPr sz="1200" b="1" i="0" u="none" strike="noStrike" kern="1200" spc="0" baseline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pPr>
            <a:r>
              <a:rPr lang="en-US" sz="1200" b="1" baseline="0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2019 versus 2016</a:t>
            </a:r>
          </a:p>
          <a:p>
            <a:pPr>
              <a:defRPr sz="1200" b="1" i="0" u="none" strike="noStrike" kern="1200" spc="0" baseline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pPr>
            <a:r>
              <a:rPr lang="en-US" sz="1200" b="1" baseline="0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- College of Engineering, Master’s CAMPUS -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2019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none"/>
          </c:marker>
          <c:dPt>
            <c:idx val="4"/>
            <c:bubble3D val="0"/>
            <c:extLst>
              <c:ext xmlns:c16="http://schemas.microsoft.com/office/drawing/2014/chart" uri="{C3380CC4-5D6E-409C-BE32-E72D297353CC}">
                <c16:uniqueId val="{00000000-6313-7B43-BCC3-DFF809FBF756}"/>
              </c:ext>
            </c:extLst>
          </c:dPt>
          <c:dPt>
            <c:idx val="5"/>
            <c:bubble3D val="0"/>
            <c:extLst>
              <c:ext xmlns:c16="http://schemas.microsoft.com/office/drawing/2014/chart" uri="{C3380CC4-5D6E-409C-BE32-E72D297353CC}">
                <c16:uniqueId val="{00000001-6313-7B43-BCC3-DFF809FBF756}"/>
              </c:ext>
            </c:extLst>
          </c:dPt>
          <c:dPt>
            <c:idx val="6"/>
            <c:bubble3D val="0"/>
            <c:extLst>
              <c:ext xmlns:c16="http://schemas.microsoft.com/office/drawing/2014/chart" uri="{C3380CC4-5D6E-409C-BE32-E72D297353CC}">
                <c16:uniqueId val="{00000002-6313-7B43-BCC3-DFF809FBF756}"/>
              </c:ext>
            </c:extLst>
          </c:dPt>
          <c:dPt>
            <c:idx val="7"/>
            <c:bubble3D val="0"/>
            <c:extLst>
              <c:ext xmlns:c16="http://schemas.microsoft.com/office/drawing/2014/chart" uri="{C3380CC4-5D6E-409C-BE32-E72D297353CC}">
                <c16:uniqueId val="{00000003-6313-7B43-BCC3-DFF809FBF756}"/>
              </c:ext>
            </c:extLst>
          </c:dPt>
          <c:dPt>
            <c:idx val="8"/>
            <c:bubble3D val="0"/>
            <c:extLst>
              <c:ext xmlns:c16="http://schemas.microsoft.com/office/drawing/2014/chart" uri="{C3380CC4-5D6E-409C-BE32-E72D297353CC}">
                <c16:uniqueId val="{00000004-6313-7B43-BCC3-DFF809FBF756}"/>
              </c:ext>
            </c:extLst>
          </c:dPt>
          <c:dPt>
            <c:idx val="9"/>
            <c:bubble3D val="0"/>
            <c:extLst>
              <c:ext xmlns:c16="http://schemas.microsoft.com/office/drawing/2014/chart" uri="{C3380CC4-5D6E-409C-BE32-E72D297353CC}">
                <c16:uniqueId val="{00000005-6313-7B43-BCC3-DFF809FBF756}"/>
              </c:ext>
            </c:extLst>
          </c:dPt>
          <c:dPt>
            <c:idx val="10"/>
            <c:bubble3D val="0"/>
            <c:extLst>
              <c:ext xmlns:c16="http://schemas.microsoft.com/office/drawing/2014/chart" uri="{C3380CC4-5D6E-409C-BE32-E72D297353CC}">
                <c16:uniqueId val="{00000006-6313-7B43-BCC3-DFF809FBF756}"/>
              </c:ext>
            </c:extLst>
          </c:dPt>
          <c:dPt>
            <c:idx val="11"/>
            <c:bubble3D val="0"/>
            <c:extLst>
              <c:ext xmlns:c16="http://schemas.microsoft.com/office/drawing/2014/chart" uri="{C3380CC4-5D6E-409C-BE32-E72D297353CC}">
                <c16:uniqueId val="{00000007-6313-7B43-BCC3-DFF809FBF756}"/>
              </c:ext>
            </c:extLst>
          </c:dPt>
          <c:dLbls>
            <c:dLbl>
              <c:idx val="0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1</a:t>
                    </a:r>
                    <a:endParaRPr lang="en-US" sz="800" dirty="0">
                      <a:solidFill>
                        <a:srgbClr val="FF0000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8-6313-7B43-BCC3-DFF809FBF756}"/>
                </c:ext>
              </c:extLst>
            </c:dLbl>
            <c:dLbl>
              <c:idx val="1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2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9-6313-7B43-BCC3-DFF809FBF756}"/>
                </c:ext>
              </c:extLst>
            </c:dLbl>
            <c:dLbl>
              <c:idx val="2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3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A-6313-7B43-BCC3-DFF809FBF756}"/>
                </c:ext>
              </c:extLst>
            </c:dLbl>
            <c:dLbl>
              <c:idx val="3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4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B-6313-7B43-BCC3-DFF809FBF756}"/>
                </c:ext>
              </c:extLst>
            </c:dLbl>
            <c:dLbl>
              <c:idx val="4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5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6313-7B43-BCC3-DFF809FBF756}"/>
                </c:ext>
              </c:extLst>
            </c:dLbl>
            <c:dLbl>
              <c:idx val="5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6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6313-7B43-BCC3-DFF809FBF756}"/>
                </c:ext>
              </c:extLst>
            </c:dLbl>
            <c:dLbl>
              <c:idx val="6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7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6313-7B43-BCC3-DFF809FBF756}"/>
                </c:ext>
              </c:extLst>
            </c:dLbl>
            <c:dLbl>
              <c:idx val="7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8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6313-7B43-BCC3-DFF809FBF756}"/>
                </c:ext>
              </c:extLst>
            </c:dLbl>
            <c:dLbl>
              <c:idx val="8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4-6313-7B43-BCC3-DFF809FBF756}"/>
                </c:ext>
              </c:extLst>
            </c:dLbl>
            <c:dLbl>
              <c:idx val="9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10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6313-7B43-BCC3-DFF809FBF756}"/>
                </c:ext>
              </c:extLst>
            </c:dLbl>
            <c:dLbl>
              <c:idx val="10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11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6-6313-7B43-BCC3-DFF809FBF756}"/>
                </c:ext>
              </c:extLst>
            </c:dLbl>
            <c:dLbl>
              <c:idx val="11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12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7-6313-7B43-BCC3-DFF809FBF756}"/>
                </c:ext>
              </c:extLst>
            </c:dLbl>
            <c:dLbl>
              <c:idx val="12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13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0-6313-7B43-BCC3-DFF809FBF756}"/>
                </c:ext>
              </c:extLst>
            </c:dLbl>
            <c:dLbl>
              <c:idx val="13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14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1-6313-7B43-BCC3-DFF809FBF756}"/>
                </c:ext>
              </c:extLst>
            </c:dLbl>
            <c:dLbl>
              <c:idx val="14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15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2-6313-7B43-BCC3-DFF809FBF756}"/>
                </c:ext>
              </c:extLst>
            </c:dLbl>
            <c:dLbl>
              <c:idx val="15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16</a:t>
                    </a:r>
                    <a:endParaRPr lang="en-US" sz="800" dirty="0">
                      <a:solidFill>
                        <a:srgbClr val="3366FF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3-6313-7B43-BCC3-DFF809FBF756}"/>
                </c:ext>
              </c:extLst>
            </c:dLbl>
            <c:dLbl>
              <c:idx val="16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17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4-6313-7B43-BCC3-DFF809FBF756}"/>
                </c:ext>
              </c:extLst>
            </c:dLbl>
            <c:dLbl>
              <c:idx val="17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18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5-6313-7B43-BCC3-DFF809FBF756}"/>
                </c:ext>
              </c:extLst>
            </c:dLbl>
            <c:dLbl>
              <c:idx val="18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19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6-6313-7B43-BCC3-DFF809FBF756}"/>
                </c:ext>
              </c:extLst>
            </c:dLbl>
            <c:dLbl>
              <c:idx val="19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20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7-6313-7B43-BCC3-DFF809FBF756}"/>
                </c:ext>
              </c:extLst>
            </c:dLbl>
            <c:dLbl>
              <c:idx val="20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21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8-6313-7B43-BCC3-DFF809FBF756}"/>
                </c:ext>
              </c:extLst>
            </c:dLbl>
            <c:dLbl>
              <c:idx val="21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22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9-6313-7B43-BCC3-DFF809FBF756}"/>
                </c:ext>
              </c:extLst>
            </c:dLbl>
            <c:dLbl>
              <c:idx val="22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23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A-6313-7B43-BCC3-DFF809FBF756}"/>
                </c:ext>
              </c:extLst>
            </c:dLbl>
            <c:dLbl>
              <c:idx val="23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24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B-6313-7B43-BCC3-DFF809FBF756}"/>
                </c:ext>
              </c:extLst>
            </c:dLbl>
            <c:dLbl>
              <c:idx val="24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25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C-6313-7B43-BCC3-DFF809FBF756}"/>
                </c:ext>
              </c:extLst>
            </c:dLbl>
            <c:dLbl>
              <c:idx val="25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26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D-6313-7B43-BCC3-DFF809FBF756}"/>
                </c:ext>
              </c:extLst>
            </c:dLbl>
            <c:dLbl>
              <c:idx val="2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E-6313-7B43-BCC3-DFF809FBF756}"/>
                </c:ext>
              </c:extLst>
            </c:dLbl>
            <c:dLbl>
              <c:idx val="2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F-6313-7B43-BCC3-DFF809FBF756}"/>
                </c:ext>
              </c:extLst>
            </c:dLbl>
            <c:dLbl>
              <c:idx val="28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0-6313-7B43-BCC3-DFF809FBF756}"/>
                </c:ext>
              </c:extLst>
            </c:dLbl>
            <c:dLbl>
              <c:idx val="29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30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1-6313-7B43-BCC3-DFF809FBF756}"/>
                </c:ext>
              </c:extLst>
            </c:dLbl>
            <c:dLbl>
              <c:idx val="30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31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2-6313-7B43-BCC3-DFF809FBF756}"/>
                </c:ext>
              </c:extLst>
            </c:dLbl>
            <c:dLbl>
              <c:idx val="31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32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3-6313-7B43-BCC3-DFF809FBF756}"/>
                </c:ext>
              </c:extLst>
            </c:dLbl>
            <c:dLbl>
              <c:idx val="32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33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4-6313-7B43-BCC3-DFF809FBF756}"/>
                </c:ext>
              </c:extLst>
            </c:dLbl>
            <c:dLbl>
              <c:idx val="33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34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5-6313-7B43-BCC3-DFF809FBF756}"/>
                </c:ext>
              </c:extLst>
            </c:dLbl>
            <c:dLbl>
              <c:idx val="34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35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6-6313-7B43-BCC3-DFF809FBF756}"/>
                </c:ext>
              </c:extLst>
            </c:dLbl>
            <c:dLbl>
              <c:idx val="35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36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7-6313-7B43-BCC3-DFF809FBF756}"/>
                </c:ext>
              </c:extLst>
            </c:dLbl>
            <c:dLbl>
              <c:idx val="36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37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8-6313-7B43-BCC3-DFF809FBF756}"/>
                </c:ext>
              </c:extLst>
            </c:dLbl>
            <c:dLbl>
              <c:idx val="37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38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9-6313-7B43-BCC3-DFF809FBF756}"/>
                </c:ext>
              </c:extLst>
            </c:dLbl>
            <c:dLbl>
              <c:idx val="38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39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A-6313-7B43-BCC3-DFF809FBF756}"/>
                </c:ext>
              </c:extLst>
            </c:dLbl>
            <c:dLbl>
              <c:idx val="39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40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B-6313-7B43-BCC3-DFF809FBF756}"/>
                </c:ext>
              </c:extLst>
            </c:dLbl>
            <c:dLbl>
              <c:idx val="40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41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C-6313-7B43-BCC3-DFF809FBF756}"/>
                </c:ext>
              </c:extLst>
            </c:dLbl>
            <c:dLbl>
              <c:idx val="41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42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D-6313-7B43-BCC3-DFF809FBF756}"/>
                </c:ext>
              </c:extLst>
            </c:dLbl>
            <c:dLbl>
              <c:idx val="42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43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E-6313-7B43-BCC3-DFF809FBF756}"/>
                </c:ext>
              </c:extLst>
            </c:dLbl>
            <c:dLbl>
              <c:idx val="43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44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F-6313-7B43-BCC3-DFF809FBF756}"/>
                </c:ext>
              </c:extLst>
            </c:dLbl>
            <c:dLbl>
              <c:idx val="44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45</a:t>
                    </a:r>
                    <a:endParaRPr lang="en-US" sz="800" dirty="0">
                      <a:solidFill>
                        <a:srgbClr val="FF6600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30-6313-7B43-BCC3-DFF809FBF756}"/>
                </c:ext>
              </c:extLst>
            </c:dLbl>
            <c:dLbl>
              <c:idx val="45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46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31-6313-7B43-BCC3-DFF809FBF756}"/>
                </c:ext>
              </c:extLst>
            </c:dLbl>
            <c:dLbl>
              <c:idx val="46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47</a:t>
                    </a:r>
                    <a:endParaRPr lang="en-US" sz="800" dirty="0">
                      <a:solidFill>
                        <a:srgbClr val="FF6600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32-6313-7B43-BCC3-DFF809FBF756}"/>
                </c:ext>
              </c:extLst>
            </c:dLbl>
            <c:dLbl>
              <c:idx val="47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48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33-6313-7B43-BCC3-DFF809FBF756}"/>
                </c:ext>
              </c:extLst>
            </c:dLbl>
            <c:dLbl>
              <c:idx val="48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34-6313-7B43-BCC3-DFF809FBF756}"/>
                </c:ext>
              </c:extLst>
            </c:dLbl>
            <c:dLbl>
              <c:idx val="49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50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35-6313-7B43-BCC3-DFF809FBF75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800" b="1"/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xVal>
            <c:numRef>
              <c:f>Sheet1!$A$2:$A$51</c:f>
              <c:numCache>
                <c:formatCode>0%</c:formatCode>
                <c:ptCount val="50"/>
                <c:pt idx="0">
                  <c:v>0.57037037037037042</c:v>
                </c:pt>
                <c:pt idx="1">
                  <c:v>0.66296296296296298</c:v>
                </c:pt>
                <c:pt idx="2">
                  <c:v>0.66111111111111109</c:v>
                </c:pt>
                <c:pt idx="3">
                  <c:v>0.4777777777777778</c:v>
                </c:pt>
                <c:pt idx="4">
                  <c:v>0.39629629629629631</c:v>
                </c:pt>
                <c:pt idx="5">
                  <c:v>0.40185185185185185</c:v>
                </c:pt>
                <c:pt idx="6">
                  <c:v>0.34074074074074073</c:v>
                </c:pt>
                <c:pt idx="7">
                  <c:v>0.4777777777777778</c:v>
                </c:pt>
                <c:pt idx="8">
                  <c:v>0.57037037037037042</c:v>
                </c:pt>
                <c:pt idx="9">
                  <c:v>0.29629629629629628</c:v>
                </c:pt>
                <c:pt idx="10">
                  <c:v>0.60396039603960394</c:v>
                </c:pt>
                <c:pt idx="11">
                  <c:v>0.5670103092783505</c:v>
                </c:pt>
                <c:pt idx="12">
                  <c:v>0.5714285714285714</c:v>
                </c:pt>
                <c:pt idx="13">
                  <c:v>0.72631578947368425</c:v>
                </c:pt>
                <c:pt idx="14">
                  <c:v>0.66666666666666663</c:v>
                </c:pt>
                <c:pt idx="15">
                  <c:v>0.73118279569892475</c:v>
                </c:pt>
                <c:pt idx="16">
                  <c:v>0.68354430379746833</c:v>
                </c:pt>
                <c:pt idx="17">
                  <c:v>0.70129870129870131</c:v>
                </c:pt>
                <c:pt idx="18">
                  <c:v>0.68041237113402064</c:v>
                </c:pt>
                <c:pt idx="19">
                  <c:v>0.6428571428571429</c:v>
                </c:pt>
                <c:pt idx="20">
                  <c:v>0.5168539325842697</c:v>
                </c:pt>
                <c:pt idx="21">
                  <c:v>0.88349514563106801</c:v>
                </c:pt>
                <c:pt idx="22">
                  <c:v>0.69902912621359226</c:v>
                </c:pt>
                <c:pt idx="23">
                  <c:v>0.68932038834951459</c:v>
                </c:pt>
                <c:pt idx="24">
                  <c:v>0.79611650485436891</c:v>
                </c:pt>
                <c:pt idx="25">
                  <c:v>0.43689320388349512</c:v>
                </c:pt>
                <c:pt idx="29">
                  <c:v>0.41253263707571802</c:v>
                </c:pt>
                <c:pt idx="30">
                  <c:v>0.39694656488549618</c:v>
                </c:pt>
                <c:pt idx="31">
                  <c:v>0.38400000000000001</c:v>
                </c:pt>
                <c:pt idx="32">
                  <c:v>0.45833333333333331</c:v>
                </c:pt>
                <c:pt idx="33">
                  <c:v>0.58333333333333337</c:v>
                </c:pt>
                <c:pt idx="34">
                  <c:v>0.52222222222222225</c:v>
                </c:pt>
                <c:pt idx="35">
                  <c:v>0.63518518518518519</c:v>
                </c:pt>
                <c:pt idx="36">
                  <c:v>0.70740740740740737</c:v>
                </c:pt>
                <c:pt idx="37">
                  <c:v>0.71713147410358569</c:v>
                </c:pt>
                <c:pt idx="38">
                  <c:v>0.43123543123543123</c:v>
                </c:pt>
                <c:pt idx="39">
                  <c:v>0.46666666666666667</c:v>
                </c:pt>
                <c:pt idx="40">
                  <c:v>0.62179487179487181</c:v>
                </c:pt>
                <c:pt idx="41">
                  <c:v>0.47499999999999998</c:v>
                </c:pt>
                <c:pt idx="42">
                  <c:v>0.58587786259541985</c:v>
                </c:pt>
                <c:pt idx="43">
                  <c:v>0.30859375</c:v>
                </c:pt>
                <c:pt idx="44">
                  <c:v>0.27766599597585512</c:v>
                </c:pt>
                <c:pt idx="45">
                  <c:v>0.27703984819734345</c:v>
                </c:pt>
                <c:pt idx="46">
                  <c:v>0.23662551440329219</c:v>
                </c:pt>
                <c:pt idx="47">
                  <c:v>0.20114942528735633</c:v>
                </c:pt>
                <c:pt idx="48">
                  <c:v>0.6354961832061069</c:v>
                </c:pt>
                <c:pt idx="49">
                  <c:v>0.2034548944337812</c:v>
                </c:pt>
              </c:numCache>
            </c:numRef>
          </c:xVal>
          <c:yVal>
            <c:numRef>
              <c:f>Sheet1!$B$2:$B$51</c:f>
              <c:numCache>
                <c:formatCode>0%</c:formatCode>
                <c:ptCount val="50"/>
                <c:pt idx="0">
                  <c:v>0.55172413793103448</c:v>
                </c:pt>
                <c:pt idx="1">
                  <c:v>0.70833333333333337</c:v>
                </c:pt>
                <c:pt idx="2">
                  <c:v>0.65277777777777779</c:v>
                </c:pt>
                <c:pt idx="3">
                  <c:v>0.54482758620689653</c:v>
                </c:pt>
                <c:pt idx="4">
                  <c:v>0.45833333333333331</c:v>
                </c:pt>
                <c:pt idx="5">
                  <c:v>0.47586206896551725</c:v>
                </c:pt>
                <c:pt idx="6">
                  <c:v>0.39160839160839161</c:v>
                </c:pt>
                <c:pt idx="7">
                  <c:v>0.50349650349650354</c:v>
                </c:pt>
                <c:pt idx="8">
                  <c:v>0.58333333333333337</c:v>
                </c:pt>
                <c:pt idx="9">
                  <c:v>0.3611111111111111</c:v>
                </c:pt>
                <c:pt idx="10">
                  <c:v>0.27272727272727271</c:v>
                </c:pt>
                <c:pt idx="11">
                  <c:v>0.39393939393939392</c:v>
                </c:pt>
                <c:pt idx="12">
                  <c:v>0.30303030303030304</c:v>
                </c:pt>
                <c:pt idx="13">
                  <c:v>0.5757575757575758</c:v>
                </c:pt>
                <c:pt idx="14">
                  <c:v>0.45454545454545453</c:v>
                </c:pt>
                <c:pt idx="15">
                  <c:v>0.54545454545454541</c:v>
                </c:pt>
                <c:pt idx="16">
                  <c:v>0.42424242424242425</c:v>
                </c:pt>
                <c:pt idx="17">
                  <c:v>0.48484848484848486</c:v>
                </c:pt>
                <c:pt idx="18">
                  <c:v>0.48484848484848486</c:v>
                </c:pt>
                <c:pt idx="19">
                  <c:v>0.36363636363636365</c:v>
                </c:pt>
                <c:pt idx="20">
                  <c:v>0.33333333333333331</c:v>
                </c:pt>
                <c:pt idx="21">
                  <c:v>0.63636363636363635</c:v>
                </c:pt>
                <c:pt idx="22">
                  <c:v>0.45454545454545453</c:v>
                </c:pt>
                <c:pt idx="23">
                  <c:v>0.54545454545454541</c:v>
                </c:pt>
                <c:pt idx="24">
                  <c:v>0.60606060606060608</c:v>
                </c:pt>
                <c:pt idx="25">
                  <c:v>0.45454545454545453</c:v>
                </c:pt>
                <c:pt idx="29">
                  <c:v>0.5</c:v>
                </c:pt>
                <c:pt idx="30">
                  <c:v>0.5</c:v>
                </c:pt>
                <c:pt idx="31">
                  <c:v>0.42857142857142855</c:v>
                </c:pt>
                <c:pt idx="32">
                  <c:v>0.5892857142857143</c:v>
                </c:pt>
                <c:pt idx="33">
                  <c:v>0.57931034482758625</c:v>
                </c:pt>
                <c:pt idx="34">
                  <c:v>0.55555555555555558</c:v>
                </c:pt>
                <c:pt idx="35">
                  <c:v>0.61805555555555558</c:v>
                </c:pt>
                <c:pt idx="36">
                  <c:v>0.71328671328671334</c:v>
                </c:pt>
                <c:pt idx="37">
                  <c:v>0.671875</c:v>
                </c:pt>
                <c:pt idx="38">
                  <c:v>0.46153846153846156</c:v>
                </c:pt>
                <c:pt idx="39">
                  <c:v>0.44736842105263158</c:v>
                </c:pt>
                <c:pt idx="40">
                  <c:v>0.6</c:v>
                </c:pt>
                <c:pt idx="41">
                  <c:v>0.47222222222222221</c:v>
                </c:pt>
                <c:pt idx="42">
                  <c:v>0.65492957746478875</c:v>
                </c:pt>
                <c:pt idx="43">
                  <c:v>0.44262295081967212</c:v>
                </c:pt>
                <c:pt idx="44">
                  <c:v>0.36842105263157893</c:v>
                </c:pt>
                <c:pt idx="45">
                  <c:v>0.55813953488372092</c:v>
                </c:pt>
                <c:pt idx="46">
                  <c:v>0.39090909090909093</c:v>
                </c:pt>
                <c:pt idx="47">
                  <c:v>0.5</c:v>
                </c:pt>
                <c:pt idx="48">
                  <c:v>0.71212121212121215</c:v>
                </c:pt>
                <c:pt idx="49">
                  <c:v>0.44444444444444442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C-6313-7B43-BCC3-DFF809FBF756}"/>
            </c:ext>
          </c:extLst>
        </c:ser>
        <c:ser>
          <c:idx val="1"/>
          <c:order val="1"/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xVal>
            <c:numRef>
              <c:f>Sheet2!$B$5:$B$6</c:f>
              <c:numCache>
                <c:formatCode>General</c:formatCode>
                <c:ptCount val="2"/>
                <c:pt idx="0">
                  <c:v>0</c:v>
                </c:pt>
                <c:pt idx="1">
                  <c:v>1</c:v>
                </c:pt>
              </c:numCache>
            </c:numRef>
          </c:xVal>
          <c:yVal>
            <c:numRef>
              <c:f>Sheet2!$C$5:$C$6</c:f>
              <c:numCache>
                <c:formatCode>General</c:formatCode>
                <c:ptCount val="2"/>
                <c:pt idx="0">
                  <c:v>0</c:v>
                </c:pt>
                <c:pt idx="1">
                  <c:v>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D-6313-7B43-BCC3-DFF809FBF756}"/>
            </c:ext>
          </c:extLst>
        </c:ser>
        <c:ser>
          <c:idx val="2"/>
          <c:order val="2"/>
          <c:spPr>
            <a:ln w="12700" cap="rnd">
              <a:solidFill>
                <a:srgbClr val="FF0000"/>
              </a:solidFill>
              <a:prstDash val="dash"/>
              <a:round/>
            </a:ln>
            <a:effectLst/>
          </c:spPr>
          <c:marker>
            <c:symbol val="none"/>
          </c:marker>
          <c:dLbls>
            <c:delete val="1"/>
          </c:dLbls>
          <c:xVal>
            <c:numRef>
              <c:f>Sheet3!$B$5:$B$6</c:f>
              <c:numCache>
                <c:formatCode>General</c:formatCode>
                <c:ptCount val="2"/>
                <c:pt idx="0">
                  <c:v>0.04</c:v>
                </c:pt>
                <c:pt idx="1">
                  <c:v>1</c:v>
                </c:pt>
              </c:numCache>
            </c:numRef>
          </c:xVal>
          <c:yVal>
            <c:numRef>
              <c:f>Sheet3!$C$5:$C$6</c:f>
              <c:numCache>
                <c:formatCode>General</c:formatCode>
                <c:ptCount val="2"/>
                <c:pt idx="0">
                  <c:v>0</c:v>
                </c:pt>
                <c:pt idx="1">
                  <c:v>0.96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E-6313-7B43-BCC3-DFF809FBF756}"/>
            </c:ext>
          </c:extLst>
        </c:ser>
        <c:ser>
          <c:idx val="3"/>
          <c:order val="3"/>
          <c:spPr>
            <a:ln w="12700" cap="rnd">
              <a:solidFill>
                <a:srgbClr val="FF0000"/>
              </a:solidFill>
              <a:prstDash val="dash"/>
              <a:round/>
            </a:ln>
            <a:effectLst/>
          </c:spPr>
          <c:marker>
            <c:symbol val="none"/>
          </c:marker>
          <c:dLbls>
            <c:delete val="1"/>
          </c:dLbls>
          <c:xVal>
            <c:numRef>
              <c:f>Sheet4!$B$5:$B$6</c:f>
              <c:numCache>
                <c:formatCode>General</c:formatCode>
                <c:ptCount val="2"/>
                <c:pt idx="0">
                  <c:v>0</c:v>
                </c:pt>
                <c:pt idx="1">
                  <c:v>0.96</c:v>
                </c:pt>
              </c:numCache>
            </c:numRef>
          </c:xVal>
          <c:yVal>
            <c:numRef>
              <c:f>Sheet4!$C$5:$C$6</c:f>
              <c:numCache>
                <c:formatCode>General</c:formatCode>
                <c:ptCount val="2"/>
                <c:pt idx="0">
                  <c:v>0.04</c:v>
                </c:pt>
                <c:pt idx="1">
                  <c:v>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F-6313-7B43-BCC3-DFF809FBF756}"/>
            </c:ext>
          </c:extLst>
        </c:ser>
        <c:dLbls>
          <c:dLblPos val="r"/>
          <c:showLegendKey val="0"/>
          <c:showVal val="1"/>
          <c:showCatName val="0"/>
          <c:showSerName val="0"/>
          <c:showPercent val="0"/>
          <c:showBubbleSize val="0"/>
        </c:dLbls>
        <c:axId val="-1306285376"/>
        <c:axId val="-1328833952"/>
      </c:scatterChart>
      <c:valAx>
        <c:axId val="-1306285376"/>
        <c:scaling>
          <c:orientation val="minMax"/>
          <c:max val="1"/>
          <c:min val="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rgbClr val="000000"/>
                    </a:solidFill>
                    <a:latin typeface="Arial" charset="0"/>
                    <a:ea typeface="Arial" charset="0"/>
                    <a:cs typeface="Arial" charset="0"/>
                  </a:defRPr>
                </a:pPr>
                <a:r>
                  <a:rPr lang="en-US" sz="1000" b="1" baseline="0" dirty="0">
                    <a:solidFill>
                      <a:srgbClr val="000000"/>
                    </a:solidFill>
                    <a:latin typeface="Arial" charset="0"/>
                    <a:ea typeface="Arial" charset="0"/>
                    <a:cs typeface="Arial" charset="0"/>
                  </a:rPr>
                  <a:t>2016 Attribute </a:t>
                </a:r>
                <a:r>
                  <a:rPr lang="en-US" sz="1000" b="1" dirty="0">
                    <a:solidFill>
                      <a:srgbClr val="000000"/>
                    </a:solidFill>
                    <a:latin typeface="Arial" charset="0"/>
                    <a:ea typeface="Arial" charset="0"/>
                    <a:cs typeface="Arial" charset="0"/>
                  </a:rPr>
                  <a:t>Rating (% 8-10)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0%" sourceLinked="0"/>
        <c:majorTickMark val="none"/>
        <c:minorTickMark val="none"/>
        <c:tickLblPos val="nextTo"/>
        <c:spPr>
          <a:noFill/>
          <a:ln>
            <a:solidFill>
              <a:srgbClr val="00000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pPr>
            <a:endParaRPr lang="en-US"/>
          </a:p>
        </c:txPr>
        <c:crossAx val="-1328833952"/>
        <c:crosses val="autoZero"/>
        <c:crossBetween val="midCat"/>
        <c:majorUnit val="0.1"/>
      </c:valAx>
      <c:valAx>
        <c:axId val="-1328833952"/>
        <c:scaling>
          <c:orientation val="minMax"/>
          <c:max val="1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rgbClr val="000000"/>
                    </a:solidFill>
                    <a:latin typeface="Arial" charset="0"/>
                    <a:ea typeface="Arial" charset="0"/>
                    <a:cs typeface="Arial" charset="0"/>
                  </a:defRPr>
                </a:pPr>
                <a:r>
                  <a:rPr lang="en-US" sz="1000" b="1" baseline="0" dirty="0">
                    <a:solidFill>
                      <a:srgbClr val="000000"/>
                    </a:solidFill>
                    <a:latin typeface="Arial" charset="0"/>
                    <a:ea typeface="Arial" charset="0"/>
                    <a:cs typeface="Arial" charset="0"/>
                  </a:rPr>
                  <a:t>2019 Attribute Rating (% 8-10)</a:t>
                </a:r>
                <a:endParaRPr lang="en-US" sz="1000" b="1" dirty="0">
                  <a:solidFill>
                    <a:srgbClr val="000000"/>
                  </a:solidFill>
                  <a:latin typeface="Arial" charset="0"/>
                  <a:ea typeface="Arial" charset="0"/>
                  <a:cs typeface="Arial" charset="0"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0%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pPr>
            <a:endParaRPr lang="en-US"/>
          </a:p>
        </c:txPr>
        <c:crossAx val="-1306285376"/>
        <c:crosses val="autoZero"/>
        <c:crossBetween val="midCat"/>
        <c:majorUnit val="0.1"/>
      </c:valAx>
      <c:spPr>
        <a:noFill/>
        <a:ln w="19050">
          <a:solidFill>
            <a:srgbClr val="000000"/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200"/>
            </a:pPr>
            <a:r>
              <a:rPr lang="en-US" sz="1200" dirty="0"/>
              <a:t>Perception Improvement</a:t>
            </a:r>
            <a:r>
              <a:rPr lang="en-US" sz="1200" baseline="0" dirty="0"/>
              <a:t> Analysis – Master’s ONLINE</a:t>
            </a:r>
          </a:p>
          <a:p>
            <a:pPr>
              <a:defRPr sz="1200"/>
            </a:pPr>
            <a:r>
              <a:rPr lang="en-US" sz="1200" baseline="0" dirty="0"/>
              <a:t>College of Engineering</a:t>
            </a:r>
            <a:endParaRPr lang="en-US" sz="1200" dirty="0"/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9.1154280057098094E-2"/>
          <c:y val="8.5000000000000006E-2"/>
          <c:w val="0.88019443293272503"/>
          <c:h val="0.81175769506084505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 1</c:v>
                </c:pt>
              </c:strCache>
            </c:strRef>
          </c:tx>
          <c:spPr>
            <a:ln w="47625">
              <a:noFill/>
            </a:ln>
          </c:spPr>
          <c:marker>
            <c:symbol val="none"/>
          </c:marker>
          <c:dPt>
            <c:idx val="1"/>
            <c:bubble3D val="0"/>
            <c:extLst>
              <c:ext xmlns:c16="http://schemas.microsoft.com/office/drawing/2014/chart" uri="{C3380CC4-5D6E-409C-BE32-E72D297353CC}">
                <c16:uniqueId val="{00000000-5DD7-9C48-8A3E-831CD34B2266}"/>
              </c:ext>
            </c:extLst>
          </c:dPt>
          <c:dPt>
            <c:idx val="3"/>
            <c:bubble3D val="0"/>
            <c:extLst>
              <c:ext xmlns:c16="http://schemas.microsoft.com/office/drawing/2014/chart" uri="{C3380CC4-5D6E-409C-BE32-E72D297353CC}">
                <c16:uniqueId val="{00000001-5DD7-9C48-8A3E-831CD34B2266}"/>
              </c:ext>
            </c:extLst>
          </c:dPt>
          <c:dPt>
            <c:idx val="6"/>
            <c:bubble3D val="0"/>
            <c:extLst>
              <c:ext xmlns:c16="http://schemas.microsoft.com/office/drawing/2014/chart" uri="{C3380CC4-5D6E-409C-BE32-E72D297353CC}">
                <c16:uniqueId val="{00000002-5DD7-9C48-8A3E-831CD34B2266}"/>
              </c:ext>
            </c:extLst>
          </c:dPt>
          <c:dPt>
            <c:idx val="7"/>
            <c:bubble3D val="0"/>
            <c:extLst>
              <c:ext xmlns:c16="http://schemas.microsoft.com/office/drawing/2014/chart" uri="{C3380CC4-5D6E-409C-BE32-E72D297353CC}">
                <c16:uniqueId val="{00000003-5DD7-9C48-8A3E-831CD34B2266}"/>
              </c:ext>
            </c:extLst>
          </c:dPt>
          <c:dPt>
            <c:idx val="10"/>
            <c:bubble3D val="0"/>
            <c:extLst>
              <c:ext xmlns:c16="http://schemas.microsoft.com/office/drawing/2014/chart" uri="{C3380CC4-5D6E-409C-BE32-E72D297353CC}">
                <c16:uniqueId val="{00000004-5DD7-9C48-8A3E-831CD34B2266}"/>
              </c:ext>
            </c:extLst>
          </c:dPt>
          <c:dPt>
            <c:idx val="11"/>
            <c:bubble3D val="0"/>
            <c:extLst>
              <c:ext xmlns:c16="http://schemas.microsoft.com/office/drawing/2014/chart" uri="{C3380CC4-5D6E-409C-BE32-E72D297353CC}">
                <c16:uniqueId val="{00000005-5DD7-9C48-8A3E-831CD34B2266}"/>
              </c:ext>
            </c:extLst>
          </c:dPt>
          <c:dPt>
            <c:idx val="17"/>
            <c:bubble3D val="0"/>
            <c:extLst>
              <c:ext xmlns:c16="http://schemas.microsoft.com/office/drawing/2014/chart" uri="{C3380CC4-5D6E-409C-BE32-E72D297353CC}">
                <c16:uniqueId val="{00000006-5DD7-9C48-8A3E-831CD34B2266}"/>
              </c:ext>
            </c:extLst>
          </c:dPt>
          <c:dPt>
            <c:idx val="23"/>
            <c:bubble3D val="0"/>
            <c:extLst>
              <c:ext xmlns:c16="http://schemas.microsoft.com/office/drawing/2014/chart" uri="{C3380CC4-5D6E-409C-BE32-E72D297353CC}">
                <c16:uniqueId val="{00000007-5DD7-9C48-8A3E-831CD34B2266}"/>
              </c:ext>
            </c:extLst>
          </c:dPt>
          <c:dPt>
            <c:idx val="29"/>
            <c:bubble3D val="0"/>
            <c:extLst>
              <c:ext xmlns:c16="http://schemas.microsoft.com/office/drawing/2014/chart" uri="{C3380CC4-5D6E-409C-BE32-E72D297353CC}">
                <c16:uniqueId val="{00000008-5DD7-9C48-8A3E-831CD34B2266}"/>
              </c:ext>
            </c:extLst>
          </c:dPt>
          <c:dPt>
            <c:idx val="31"/>
            <c:bubble3D val="0"/>
            <c:extLst>
              <c:ext xmlns:c16="http://schemas.microsoft.com/office/drawing/2014/chart" uri="{C3380CC4-5D6E-409C-BE32-E72D297353CC}">
                <c16:uniqueId val="{00000009-5DD7-9C48-8A3E-831CD34B2266}"/>
              </c:ext>
            </c:extLst>
          </c:dPt>
          <c:dPt>
            <c:idx val="32"/>
            <c:bubble3D val="0"/>
            <c:extLst>
              <c:ext xmlns:c16="http://schemas.microsoft.com/office/drawing/2014/chart" uri="{C3380CC4-5D6E-409C-BE32-E72D297353CC}">
                <c16:uniqueId val="{0000000A-5DD7-9C48-8A3E-831CD34B2266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1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B-5DD7-9C48-8A3E-831CD34B2266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2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5DD7-9C48-8A3E-831CD34B2266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3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C-5DD7-9C48-8A3E-831CD34B2266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4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5DD7-9C48-8A3E-831CD34B2266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5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D-5DD7-9C48-8A3E-831CD34B2266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6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E-5DD7-9C48-8A3E-831CD34B2266}"/>
                </c:ext>
              </c:extLst>
            </c:dLbl>
            <c:dLbl>
              <c:idx val="6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7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5DD7-9C48-8A3E-831CD34B2266}"/>
                </c:ext>
              </c:extLst>
            </c:dLbl>
            <c:dLbl>
              <c:idx val="7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8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5DD7-9C48-8A3E-831CD34B2266}"/>
                </c:ext>
              </c:extLst>
            </c:dLbl>
            <c:dLbl>
              <c:idx val="8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9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F-5DD7-9C48-8A3E-831CD34B2266}"/>
                </c:ext>
              </c:extLst>
            </c:dLbl>
            <c:dLbl>
              <c:idx val="9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10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0-5DD7-9C48-8A3E-831CD34B2266}"/>
                </c:ext>
              </c:extLst>
            </c:dLbl>
            <c:dLbl>
              <c:idx val="10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11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4-5DD7-9C48-8A3E-831CD34B2266}"/>
                </c:ext>
              </c:extLst>
            </c:dLbl>
            <c:dLbl>
              <c:idx val="11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12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5DD7-9C48-8A3E-831CD34B2266}"/>
                </c:ext>
              </c:extLst>
            </c:dLbl>
            <c:dLbl>
              <c:idx val="12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13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1-5DD7-9C48-8A3E-831CD34B2266}"/>
                </c:ext>
              </c:extLst>
            </c:dLbl>
            <c:dLbl>
              <c:idx val="13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14</a:t>
                    </a:r>
                    <a:endParaRPr lang="en-US" b="1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2-5DD7-9C48-8A3E-831CD34B2266}"/>
                </c:ext>
              </c:extLst>
            </c:dLbl>
            <c:dLbl>
              <c:idx val="14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15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3-5DD7-9C48-8A3E-831CD34B2266}"/>
                </c:ext>
              </c:extLst>
            </c:dLbl>
            <c:dLbl>
              <c:idx val="15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16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4-5DD7-9C48-8A3E-831CD34B2266}"/>
                </c:ext>
              </c:extLst>
            </c:dLbl>
            <c:dLbl>
              <c:idx val="16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17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5-5DD7-9C48-8A3E-831CD34B2266}"/>
                </c:ext>
              </c:extLst>
            </c:dLbl>
            <c:dLbl>
              <c:idx val="17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18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6-5DD7-9C48-8A3E-831CD34B2266}"/>
                </c:ext>
              </c:extLst>
            </c:dLbl>
            <c:dLbl>
              <c:idx val="18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3366FF"/>
                        </a:solidFill>
                      </a:defRPr>
                    </a:pPr>
                    <a:r>
                      <a:rPr lang="en-US" sz="1200" b="1" baseline="0" dirty="0">
                        <a:solidFill>
                          <a:srgbClr val="3366FF"/>
                        </a:solidFill>
                      </a:rPr>
                      <a:t>19</a:t>
                    </a:r>
                    <a:endParaRPr lang="en-US" baseline="0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6-5DD7-9C48-8A3E-831CD34B2266}"/>
                </c:ext>
              </c:extLst>
            </c:dLbl>
            <c:dLbl>
              <c:idx val="19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20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7-5DD7-9C48-8A3E-831CD34B2266}"/>
                </c:ext>
              </c:extLst>
            </c:dLbl>
            <c:dLbl>
              <c:idx val="20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21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8-5DD7-9C48-8A3E-831CD34B2266}"/>
                </c:ext>
              </c:extLst>
            </c:dLbl>
            <c:dLbl>
              <c:idx val="21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22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9-5DD7-9C48-8A3E-831CD34B2266}"/>
                </c:ext>
              </c:extLst>
            </c:dLbl>
            <c:dLbl>
              <c:idx val="22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23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A-5DD7-9C48-8A3E-831CD34B2266}"/>
                </c:ext>
              </c:extLst>
            </c:dLbl>
            <c:dLbl>
              <c:idx val="23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24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7-5DD7-9C48-8A3E-831CD34B2266}"/>
                </c:ext>
              </c:extLst>
            </c:dLbl>
            <c:dLbl>
              <c:idx val="24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25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B-5DD7-9C48-8A3E-831CD34B2266}"/>
                </c:ext>
              </c:extLst>
            </c:dLbl>
            <c:dLbl>
              <c:idx val="25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26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C-5DD7-9C48-8A3E-831CD34B2266}"/>
                </c:ext>
              </c:extLst>
            </c:dLbl>
            <c:dLbl>
              <c:idx val="26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27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D-5DD7-9C48-8A3E-831CD34B2266}"/>
                </c:ext>
              </c:extLst>
            </c:dLbl>
            <c:dLbl>
              <c:idx val="27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28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E-5DD7-9C48-8A3E-831CD34B2266}"/>
                </c:ext>
              </c:extLst>
            </c:dLbl>
            <c:dLbl>
              <c:idx val="28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29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F-5DD7-9C48-8A3E-831CD34B2266}"/>
                </c:ext>
              </c:extLst>
            </c:dLbl>
            <c:dLbl>
              <c:idx val="29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30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8-5DD7-9C48-8A3E-831CD34B2266}"/>
                </c:ext>
              </c:extLst>
            </c:dLbl>
            <c:dLbl>
              <c:idx val="30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31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0-5DD7-9C48-8A3E-831CD34B2266}"/>
                </c:ext>
              </c:extLst>
            </c:dLbl>
            <c:dLbl>
              <c:idx val="31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3366FF"/>
                        </a:solidFill>
                      </a:defRPr>
                    </a:pPr>
                    <a:r>
                      <a:rPr lang="en-US" sz="1200" b="1" baseline="0" dirty="0">
                        <a:solidFill>
                          <a:srgbClr val="3366FF"/>
                        </a:solidFill>
                      </a:rPr>
                      <a:t>32</a:t>
                    </a:r>
                    <a:endParaRPr lang="en-US" baseline="0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9-5DD7-9C48-8A3E-831CD34B2266}"/>
                </c:ext>
              </c:extLst>
            </c:dLbl>
            <c:dLbl>
              <c:idx val="32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33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A-5DD7-9C48-8A3E-831CD34B2266}"/>
                </c:ext>
              </c:extLst>
            </c:dLbl>
            <c:dLbl>
              <c:idx val="33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008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008000"/>
                        </a:solidFill>
                      </a:rPr>
                      <a:t>34</a:t>
                    </a:r>
                    <a:endParaRPr lang="en-US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1-5DD7-9C48-8A3E-831CD34B2266}"/>
                </c:ext>
              </c:extLst>
            </c:dLbl>
            <c:dLbl>
              <c:idx val="34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008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008000"/>
                        </a:solidFill>
                      </a:rPr>
                      <a:t>35</a:t>
                    </a:r>
                    <a:endParaRPr lang="en-US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2-5DD7-9C48-8A3E-831CD34B2266}"/>
                </c:ext>
              </c:extLst>
            </c:dLbl>
            <c:dLbl>
              <c:idx val="35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008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008000"/>
                        </a:solidFill>
                      </a:rPr>
                      <a:t>36</a:t>
                    </a:r>
                    <a:endParaRPr lang="en-US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3-5DD7-9C48-8A3E-831CD34B2266}"/>
                </c:ext>
              </c:extLst>
            </c:dLbl>
            <c:dLbl>
              <c:idx val="36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008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008000"/>
                        </a:solidFill>
                      </a:rPr>
                      <a:t>37</a:t>
                    </a:r>
                    <a:endParaRPr lang="en-US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4-5DD7-9C48-8A3E-831CD34B2266}"/>
                </c:ext>
              </c:extLst>
            </c:dLbl>
            <c:dLbl>
              <c:idx val="37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008000"/>
                        </a:solidFill>
                      </a:defRPr>
                    </a:pPr>
                    <a:r>
                      <a:rPr lang="en-US" sz="1200" b="1" baseline="0" dirty="0">
                        <a:solidFill>
                          <a:srgbClr val="008000"/>
                        </a:solidFill>
                      </a:rPr>
                      <a:t>38</a:t>
                    </a:r>
                    <a:endParaRPr lang="en-US" baseline="0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5-5DD7-9C48-8A3E-831CD34B2266}"/>
                </c:ext>
              </c:extLst>
            </c:dLbl>
            <c:dLbl>
              <c:idx val="38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008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008000"/>
                        </a:solidFill>
                      </a:rPr>
                      <a:t>39</a:t>
                    </a:r>
                    <a:endParaRPr lang="en-US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6-5DD7-9C48-8A3E-831CD34B2266}"/>
                </c:ext>
              </c:extLst>
            </c:dLbl>
            <c:dLbl>
              <c:idx val="39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008000"/>
                        </a:solidFill>
                      </a:defRPr>
                    </a:pPr>
                    <a:r>
                      <a:rPr lang="en-US" sz="1200" b="1" baseline="0" dirty="0">
                        <a:solidFill>
                          <a:srgbClr val="008000"/>
                        </a:solidFill>
                      </a:rPr>
                      <a:t>40</a:t>
                    </a:r>
                    <a:endParaRPr lang="en-US" baseline="0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7-5DD7-9C48-8A3E-831CD34B2266}"/>
                </c:ext>
              </c:extLst>
            </c:dLbl>
            <c:dLbl>
              <c:idx val="40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008000"/>
                        </a:solidFill>
                      </a:defRPr>
                    </a:pPr>
                    <a:r>
                      <a:rPr lang="en-US" b="1" baseline="0" dirty="0">
                        <a:solidFill>
                          <a:srgbClr val="008000"/>
                        </a:solidFill>
                      </a:rPr>
                      <a:t>41</a:t>
                    </a:r>
                    <a:endParaRPr lang="en-US" baseline="0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8-5DD7-9C48-8A3E-831CD34B2266}"/>
                </c:ext>
              </c:extLst>
            </c:dLbl>
            <c:dLbl>
              <c:idx val="41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008000"/>
                        </a:solidFill>
                      </a:defRPr>
                    </a:pPr>
                    <a:r>
                      <a:rPr lang="en-US" b="1" baseline="0" dirty="0">
                        <a:solidFill>
                          <a:srgbClr val="008000"/>
                        </a:solidFill>
                      </a:rPr>
                      <a:t>42</a:t>
                    </a:r>
                    <a:endParaRPr lang="en-US" baseline="0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9-5DD7-9C48-8A3E-831CD34B2266}"/>
                </c:ext>
              </c:extLst>
            </c:dLbl>
            <c:dLbl>
              <c:idx val="42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6600"/>
                        </a:solidFill>
                      </a:defRPr>
                    </a:pPr>
                    <a:r>
                      <a:rPr lang="en-US" b="1" dirty="0">
                        <a:solidFill>
                          <a:srgbClr val="FF6600"/>
                        </a:solidFill>
                      </a:rPr>
                      <a:t>43</a:t>
                    </a:r>
                    <a:endParaRPr lang="en-US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A-5DD7-9C48-8A3E-831CD34B2266}"/>
                </c:ext>
              </c:extLst>
            </c:dLbl>
            <c:dLbl>
              <c:idx val="43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FF6600"/>
                        </a:solidFill>
                      </a:defRPr>
                    </a:pPr>
                    <a:r>
                      <a:rPr lang="en-US" b="1" baseline="0" dirty="0">
                        <a:solidFill>
                          <a:srgbClr val="FF6600"/>
                        </a:solidFill>
                      </a:rPr>
                      <a:t>44</a:t>
                    </a:r>
                    <a:endParaRPr lang="en-US" baseline="0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B-5DD7-9C48-8A3E-831CD34B2266}"/>
                </c:ext>
              </c:extLst>
            </c:dLbl>
            <c:dLbl>
              <c:idx val="44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6600"/>
                        </a:solidFill>
                      </a:defRPr>
                    </a:pPr>
                    <a:r>
                      <a:rPr lang="en-US" b="1" dirty="0">
                        <a:solidFill>
                          <a:srgbClr val="FF6600"/>
                        </a:solidFill>
                      </a:rPr>
                      <a:t>45</a:t>
                    </a:r>
                    <a:endParaRPr lang="en-US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C-5DD7-9C48-8A3E-831CD34B2266}"/>
                </c:ext>
              </c:extLst>
            </c:dLbl>
            <c:dLbl>
              <c:idx val="45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6600"/>
                        </a:solidFill>
                      </a:defRPr>
                    </a:pPr>
                    <a:r>
                      <a:rPr lang="en-US" b="1" dirty="0">
                        <a:solidFill>
                          <a:srgbClr val="FF6600"/>
                        </a:solidFill>
                      </a:rPr>
                      <a:t>46</a:t>
                    </a:r>
                    <a:endParaRPr lang="en-US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D-5DD7-9C48-8A3E-831CD34B2266}"/>
                </c:ext>
              </c:extLst>
            </c:dLbl>
            <c:dLbl>
              <c:idx val="46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6600"/>
                        </a:solidFill>
                      </a:defRPr>
                    </a:pPr>
                    <a:r>
                      <a:rPr lang="en-US" b="1" dirty="0">
                        <a:solidFill>
                          <a:srgbClr val="FF6600"/>
                        </a:solidFill>
                      </a:rPr>
                      <a:t>47</a:t>
                    </a:r>
                    <a:endParaRPr lang="en-US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E-5DD7-9C48-8A3E-831CD34B2266}"/>
                </c:ext>
              </c:extLst>
            </c:dLbl>
            <c:dLbl>
              <c:idx val="47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6600"/>
                        </a:solidFill>
                      </a:defRPr>
                    </a:pPr>
                    <a:r>
                      <a:rPr lang="en-US" b="1" dirty="0">
                        <a:solidFill>
                          <a:srgbClr val="FF6600"/>
                        </a:solidFill>
                      </a:rPr>
                      <a:t>48</a:t>
                    </a:r>
                    <a:endParaRPr lang="en-US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F-5DD7-9C48-8A3E-831CD34B2266}"/>
                </c:ext>
              </c:extLst>
            </c:dLbl>
            <c:dLbl>
              <c:idx val="48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FF6600"/>
                        </a:solidFill>
                      </a:defRPr>
                    </a:pPr>
                    <a:r>
                      <a:rPr lang="en-US" baseline="0" dirty="0">
                        <a:solidFill>
                          <a:srgbClr val="FF6600"/>
                        </a:solidFill>
                      </a:rPr>
                      <a:t>49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9BF7-4D44-B015-D3918E5E9548}"/>
                </c:ext>
              </c:extLst>
            </c:dLbl>
            <c:dLbl>
              <c:idx val="49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FF6600"/>
                        </a:solidFill>
                      </a:defRPr>
                    </a:pPr>
                    <a:r>
                      <a:rPr lang="en-US" dirty="0"/>
                      <a:t>50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9BF7-4D44-B015-D3918E5E954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/>
                </a:pPr>
                <a:endParaRPr lang="en-US"/>
              </a:p>
            </c:txPr>
            <c:dLblPos val="ctr"/>
            <c:showLegendKey val="0"/>
            <c:showVal val="0"/>
            <c:showCatName val="1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Sheet1!$A$2:$A$51</c:f>
              <c:numCache>
                <c:formatCode>0%</c:formatCode>
                <c:ptCount val="50"/>
                <c:pt idx="0">
                  <c:v>0.51968503937007871</c:v>
                </c:pt>
                <c:pt idx="1">
                  <c:v>0.6875</c:v>
                </c:pt>
                <c:pt idx="2">
                  <c:v>0.62992125984251968</c:v>
                </c:pt>
                <c:pt idx="3">
                  <c:v>0.40944881889763779</c:v>
                </c:pt>
                <c:pt idx="4">
                  <c:v>0.42519685039370081</c:v>
                </c:pt>
                <c:pt idx="5">
                  <c:v>0.5390625</c:v>
                </c:pt>
                <c:pt idx="6">
                  <c:v>0</c:v>
                </c:pt>
                <c:pt idx="7">
                  <c:v>0.40944881889763779</c:v>
                </c:pt>
                <c:pt idx="8">
                  <c:v>0.6484375</c:v>
                </c:pt>
                <c:pt idx="9">
                  <c:v>0.4453125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0.359375</c:v>
                </c:pt>
                <c:pt idx="30">
                  <c:v>0.40625</c:v>
                </c:pt>
                <c:pt idx="31">
                  <c:v>0.28125</c:v>
                </c:pt>
                <c:pt idx="32">
                  <c:v>0.5546875</c:v>
                </c:pt>
                <c:pt idx="33">
                  <c:v>0.7265625</c:v>
                </c:pt>
                <c:pt idx="34">
                  <c:v>0.58267716535433067</c:v>
                </c:pt>
                <c:pt idx="35">
                  <c:v>0.625</c:v>
                </c:pt>
                <c:pt idx="36">
                  <c:v>0.78125</c:v>
                </c:pt>
                <c:pt idx="37">
                  <c:v>0.69747899159663862</c:v>
                </c:pt>
                <c:pt idx="38">
                  <c:v>0.4838709677419355</c:v>
                </c:pt>
                <c:pt idx="39">
                  <c:v>0.5714285714285714</c:v>
                </c:pt>
                <c:pt idx="40">
                  <c:v>0.55555555555555558</c:v>
                </c:pt>
                <c:pt idx="41">
                  <c:v>0.625</c:v>
                </c:pt>
                <c:pt idx="42">
                  <c:v>0.92800000000000005</c:v>
                </c:pt>
                <c:pt idx="43">
                  <c:v>0.49367088607594939</c:v>
                </c:pt>
                <c:pt idx="44">
                  <c:v>0.47540983606557374</c:v>
                </c:pt>
                <c:pt idx="45">
                  <c:v>0.47826086956521741</c:v>
                </c:pt>
                <c:pt idx="46">
                  <c:v>0.41509433962264153</c:v>
                </c:pt>
                <c:pt idx="47">
                  <c:v>0.47619047619047616</c:v>
                </c:pt>
                <c:pt idx="48">
                  <c:v>0.88571428571428568</c:v>
                </c:pt>
                <c:pt idx="49">
                  <c:v>0.82857142857142863</c:v>
                </c:pt>
              </c:numCache>
            </c:numRef>
          </c:xVal>
          <c:yVal>
            <c:numRef>
              <c:f>Sheet1!$B$2:$B$51</c:f>
              <c:numCache>
                <c:formatCode>0.0000</c:formatCode>
                <c:ptCount val="50"/>
                <c:pt idx="0">
                  <c:v>0.50742073151799783</c:v>
                </c:pt>
                <c:pt idx="1">
                  <c:v>0.50160660297146498</c:v>
                </c:pt>
                <c:pt idx="2">
                  <c:v>0.72363824846692437</c:v>
                </c:pt>
                <c:pt idx="3">
                  <c:v>0.52636975193246793</c:v>
                </c:pt>
                <c:pt idx="4">
                  <c:v>0.44651152489622342</c:v>
                </c:pt>
                <c:pt idx="5">
                  <c:v>0.59397030675774076</c:v>
                </c:pt>
                <c:pt idx="6">
                  <c:v>0</c:v>
                </c:pt>
                <c:pt idx="7">
                  <c:v>0.54968041923057021</c:v>
                </c:pt>
                <c:pt idx="8">
                  <c:v>0.64566376144814219</c:v>
                </c:pt>
                <c:pt idx="9">
                  <c:v>0.57031896711800878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0.54579606062769814</c:v>
                </c:pt>
                <c:pt idx="30">
                  <c:v>0.46075598966539066</c:v>
                </c:pt>
                <c:pt idx="31">
                  <c:v>0.50418019425133109</c:v>
                </c:pt>
                <c:pt idx="32">
                  <c:v>0.56495952757558321</c:v>
                </c:pt>
                <c:pt idx="33">
                  <c:v>0.60290078206256348</c:v>
                </c:pt>
                <c:pt idx="34">
                  <c:v>0.45039214350344181</c:v>
                </c:pt>
                <c:pt idx="35">
                  <c:v>0.77682538949241664</c:v>
                </c:pt>
                <c:pt idx="36">
                  <c:v>0.46775875297105185</c:v>
                </c:pt>
                <c:pt idx="37">
                  <c:v>0.50111491770542405</c:v>
                </c:pt>
                <c:pt idx="38">
                  <c:v>0.58384287660618461</c:v>
                </c:pt>
                <c:pt idx="39">
                  <c:v>0.3559796860977702</c:v>
                </c:pt>
                <c:pt idx="40">
                  <c:v>0.37180180390150758</c:v>
                </c:pt>
                <c:pt idx="41">
                  <c:v>0.41011698302828492</c:v>
                </c:pt>
                <c:pt idx="42">
                  <c:v>0.23333094012940278</c:v>
                </c:pt>
                <c:pt idx="43">
                  <c:v>0.37512775179972052</c:v>
                </c:pt>
                <c:pt idx="44">
                  <c:v>0.42194653419702655</c:v>
                </c:pt>
                <c:pt idx="45">
                  <c:v>0.32710758981656279</c:v>
                </c:pt>
                <c:pt idx="46">
                  <c:v>0.3512341698336966</c:v>
                </c:pt>
                <c:pt idx="47">
                  <c:v>0.19017890003220592</c:v>
                </c:pt>
                <c:pt idx="48">
                  <c:v>0.16225045983097325</c:v>
                </c:pt>
                <c:pt idx="49">
                  <c:v>0.24589376501464183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30-5DD7-9C48-8A3E-831CD34B226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42477608"/>
        <c:axId val="-2042472008"/>
      </c:scatterChart>
      <c:valAx>
        <c:axId val="-2042477608"/>
        <c:scaling>
          <c:orientation val="minMax"/>
          <c:max val="1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 sz="1000"/>
                </a:pPr>
                <a:r>
                  <a:rPr lang="en-US" sz="1000" dirty="0"/>
                  <a:t>Perception Rating (8-10)</a:t>
                </a:r>
              </a:p>
            </c:rich>
          </c:tx>
          <c:overlay val="0"/>
        </c:title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-2042472008"/>
        <c:crosses val="autoZero"/>
        <c:crossBetween val="midCat"/>
      </c:valAx>
      <c:valAx>
        <c:axId val="-2042472008"/>
        <c:scaling>
          <c:orientation val="minMax"/>
          <c:max val="0.8"/>
          <c:min val="0.1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000"/>
                </a:pPr>
                <a:r>
                  <a:rPr lang="en-US" sz="1000" dirty="0"/>
                  <a:t>Impact on Quality of</a:t>
                </a:r>
                <a:r>
                  <a:rPr lang="en-US" sz="1000" baseline="0" dirty="0"/>
                  <a:t> Overall Experience</a:t>
                </a:r>
                <a:endParaRPr lang="en-US" sz="1000" dirty="0"/>
              </a:p>
            </c:rich>
          </c:tx>
          <c:overlay val="0"/>
        </c:title>
        <c:numFmt formatCode="0.0000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-2042477608"/>
        <c:crosses val="autoZero"/>
        <c:crossBetween val="midCat"/>
      </c:valAx>
      <c:spPr>
        <a:noFill/>
        <a:ln w="25400">
          <a:solidFill>
            <a:schemeClr val="tx1"/>
          </a:solidFill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  <c:userShapes r:id="rId3"/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200"/>
            </a:pPr>
            <a:r>
              <a:rPr lang="en-US" sz="1200" dirty="0"/>
              <a:t>Perception Improvement</a:t>
            </a:r>
            <a:r>
              <a:rPr lang="en-US" sz="1200" baseline="0" dirty="0"/>
              <a:t> Analysis – </a:t>
            </a:r>
            <a:r>
              <a:rPr lang="en-US" sz="1200" baseline="0" dirty="0" err="1"/>
              <a:t>Ph.D</a:t>
            </a:r>
            <a:endParaRPr lang="en-US" sz="1200" baseline="0" dirty="0"/>
          </a:p>
          <a:p>
            <a:pPr>
              <a:defRPr sz="1200"/>
            </a:pPr>
            <a:r>
              <a:rPr lang="en-US" sz="1200" baseline="0" dirty="0"/>
              <a:t>College of Engineering</a:t>
            </a:r>
            <a:endParaRPr lang="en-US" sz="1200" dirty="0"/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9.1154280057098094E-2"/>
          <c:y val="8.5000000000000006E-2"/>
          <c:w val="0.88019443293272503"/>
          <c:h val="0.81175769506084505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 1</c:v>
                </c:pt>
              </c:strCache>
            </c:strRef>
          </c:tx>
          <c:spPr>
            <a:ln w="47625">
              <a:noFill/>
            </a:ln>
          </c:spPr>
          <c:marker>
            <c:symbol val="none"/>
          </c:marker>
          <c:dPt>
            <c:idx val="1"/>
            <c:bubble3D val="0"/>
            <c:extLst>
              <c:ext xmlns:c16="http://schemas.microsoft.com/office/drawing/2014/chart" uri="{C3380CC4-5D6E-409C-BE32-E72D297353CC}">
                <c16:uniqueId val="{00000000-5DD7-9C48-8A3E-831CD34B2266}"/>
              </c:ext>
            </c:extLst>
          </c:dPt>
          <c:dPt>
            <c:idx val="3"/>
            <c:bubble3D val="0"/>
            <c:extLst>
              <c:ext xmlns:c16="http://schemas.microsoft.com/office/drawing/2014/chart" uri="{C3380CC4-5D6E-409C-BE32-E72D297353CC}">
                <c16:uniqueId val="{00000001-5DD7-9C48-8A3E-831CD34B2266}"/>
              </c:ext>
            </c:extLst>
          </c:dPt>
          <c:dPt>
            <c:idx val="6"/>
            <c:bubble3D val="0"/>
            <c:extLst>
              <c:ext xmlns:c16="http://schemas.microsoft.com/office/drawing/2014/chart" uri="{C3380CC4-5D6E-409C-BE32-E72D297353CC}">
                <c16:uniqueId val="{00000002-5DD7-9C48-8A3E-831CD34B2266}"/>
              </c:ext>
            </c:extLst>
          </c:dPt>
          <c:dPt>
            <c:idx val="7"/>
            <c:bubble3D val="0"/>
            <c:extLst>
              <c:ext xmlns:c16="http://schemas.microsoft.com/office/drawing/2014/chart" uri="{C3380CC4-5D6E-409C-BE32-E72D297353CC}">
                <c16:uniqueId val="{00000003-5DD7-9C48-8A3E-831CD34B2266}"/>
              </c:ext>
            </c:extLst>
          </c:dPt>
          <c:dPt>
            <c:idx val="10"/>
            <c:bubble3D val="0"/>
            <c:extLst>
              <c:ext xmlns:c16="http://schemas.microsoft.com/office/drawing/2014/chart" uri="{C3380CC4-5D6E-409C-BE32-E72D297353CC}">
                <c16:uniqueId val="{00000004-5DD7-9C48-8A3E-831CD34B2266}"/>
              </c:ext>
            </c:extLst>
          </c:dPt>
          <c:dPt>
            <c:idx val="11"/>
            <c:bubble3D val="0"/>
            <c:extLst>
              <c:ext xmlns:c16="http://schemas.microsoft.com/office/drawing/2014/chart" uri="{C3380CC4-5D6E-409C-BE32-E72D297353CC}">
                <c16:uniqueId val="{00000005-5DD7-9C48-8A3E-831CD34B2266}"/>
              </c:ext>
            </c:extLst>
          </c:dPt>
          <c:dPt>
            <c:idx val="17"/>
            <c:bubble3D val="0"/>
            <c:extLst>
              <c:ext xmlns:c16="http://schemas.microsoft.com/office/drawing/2014/chart" uri="{C3380CC4-5D6E-409C-BE32-E72D297353CC}">
                <c16:uniqueId val="{00000006-5DD7-9C48-8A3E-831CD34B2266}"/>
              </c:ext>
            </c:extLst>
          </c:dPt>
          <c:dPt>
            <c:idx val="23"/>
            <c:bubble3D val="0"/>
            <c:extLst>
              <c:ext xmlns:c16="http://schemas.microsoft.com/office/drawing/2014/chart" uri="{C3380CC4-5D6E-409C-BE32-E72D297353CC}">
                <c16:uniqueId val="{00000007-5DD7-9C48-8A3E-831CD34B2266}"/>
              </c:ext>
            </c:extLst>
          </c:dPt>
          <c:dPt>
            <c:idx val="29"/>
            <c:bubble3D val="0"/>
            <c:extLst>
              <c:ext xmlns:c16="http://schemas.microsoft.com/office/drawing/2014/chart" uri="{C3380CC4-5D6E-409C-BE32-E72D297353CC}">
                <c16:uniqueId val="{00000008-5DD7-9C48-8A3E-831CD34B2266}"/>
              </c:ext>
            </c:extLst>
          </c:dPt>
          <c:dPt>
            <c:idx val="31"/>
            <c:bubble3D val="0"/>
            <c:extLst>
              <c:ext xmlns:c16="http://schemas.microsoft.com/office/drawing/2014/chart" uri="{C3380CC4-5D6E-409C-BE32-E72D297353CC}">
                <c16:uniqueId val="{00000009-5DD7-9C48-8A3E-831CD34B2266}"/>
              </c:ext>
            </c:extLst>
          </c:dPt>
          <c:dPt>
            <c:idx val="32"/>
            <c:bubble3D val="0"/>
            <c:extLst>
              <c:ext xmlns:c16="http://schemas.microsoft.com/office/drawing/2014/chart" uri="{C3380CC4-5D6E-409C-BE32-E72D297353CC}">
                <c16:uniqueId val="{0000000A-5DD7-9C48-8A3E-831CD34B2266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1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B-5DD7-9C48-8A3E-831CD34B2266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2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5DD7-9C48-8A3E-831CD34B2266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3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C-5DD7-9C48-8A3E-831CD34B2266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4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5DD7-9C48-8A3E-831CD34B2266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5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D-5DD7-9C48-8A3E-831CD34B2266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6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E-5DD7-9C48-8A3E-831CD34B2266}"/>
                </c:ext>
              </c:extLst>
            </c:dLbl>
            <c:dLbl>
              <c:idx val="6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7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5DD7-9C48-8A3E-831CD34B2266}"/>
                </c:ext>
              </c:extLst>
            </c:dLbl>
            <c:dLbl>
              <c:idx val="7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8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5DD7-9C48-8A3E-831CD34B2266}"/>
                </c:ext>
              </c:extLst>
            </c:dLbl>
            <c:dLbl>
              <c:idx val="8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9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F-5DD7-9C48-8A3E-831CD34B2266}"/>
                </c:ext>
              </c:extLst>
            </c:dLbl>
            <c:dLbl>
              <c:idx val="9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10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0-5DD7-9C48-8A3E-831CD34B2266}"/>
                </c:ext>
              </c:extLst>
            </c:dLbl>
            <c:dLbl>
              <c:idx val="10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11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4-5DD7-9C48-8A3E-831CD34B2266}"/>
                </c:ext>
              </c:extLst>
            </c:dLbl>
            <c:dLbl>
              <c:idx val="11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12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5DD7-9C48-8A3E-831CD34B2266}"/>
                </c:ext>
              </c:extLst>
            </c:dLbl>
            <c:dLbl>
              <c:idx val="12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13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1-5DD7-9C48-8A3E-831CD34B2266}"/>
                </c:ext>
              </c:extLst>
            </c:dLbl>
            <c:dLbl>
              <c:idx val="13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14</a:t>
                    </a:r>
                    <a:endParaRPr lang="en-US" b="1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2-5DD7-9C48-8A3E-831CD34B2266}"/>
                </c:ext>
              </c:extLst>
            </c:dLbl>
            <c:dLbl>
              <c:idx val="14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15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3-5DD7-9C48-8A3E-831CD34B2266}"/>
                </c:ext>
              </c:extLst>
            </c:dLbl>
            <c:dLbl>
              <c:idx val="15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16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4-5DD7-9C48-8A3E-831CD34B2266}"/>
                </c:ext>
              </c:extLst>
            </c:dLbl>
            <c:dLbl>
              <c:idx val="16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17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5-5DD7-9C48-8A3E-831CD34B2266}"/>
                </c:ext>
              </c:extLst>
            </c:dLbl>
            <c:dLbl>
              <c:idx val="17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18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6-5DD7-9C48-8A3E-831CD34B2266}"/>
                </c:ext>
              </c:extLst>
            </c:dLbl>
            <c:dLbl>
              <c:idx val="18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3366FF"/>
                        </a:solidFill>
                      </a:defRPr>
                    </a:pPr>
                    <a:r>
                      <a:rPr lang="en-US" sz="1200" b="1" baseline="0" dirty="0">
                        <a:solidFill>
                          <a:srgbClr val="3366FF"/>
                        </a:solidFill>
                      </a:rPr>
                      <a:t>19</a:t>
                    </a:r>
                    <a:endParaRPr lang="en-US" baseline="0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6-5DD7-9C48-8A3E-831CD34B2266}"/>
                </c:ext>
              </c:extLst>
            </c:dLbl>
            <c:dLbl>
              <c:idx val="19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20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7-5DD7-9C48-8A3E-831CD34B2266}"/>
                </c:ext>
              </c:extLst>
            </c:dLbl>
            <c:dLbl>
              <c:idx val="20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21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8-5DD7-9C48-8A3E-831CD34B2266}"/>
                </c:ext>
              </c:extLst>
            </c:dLbl>
            <c:dLbl>
              <c:idx val="21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22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9-5DD7-9C48-8A3E-831CD34B2266}"/>
                </c:ext>
              </c:extLst>
            </c:dLbl>
            <c:dLbl>
              <c:idx val="22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23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A-5DD7-9C48-8A3E-831CD34B2266}"/>
                </c:ext>
              </c:extLst>
            </c:dLbl>
            <c:dLbl>
              <c:idx val="23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24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7-5DD7-9C48-8A3E-831CD34B2266}"/>
                </c:ext>
              </c:extLst>
            </c:dLbl>
            <c:dLbl>
              <c:idx val="24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25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B-5DD7-9C48-8A3E-831CD34B2266}"/>
                </c:ext>
              </c:extLst>
            </c:dLbl>
            <c:dLbl>
              <c:idx val="25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26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C-5DD7-9C48-8A3E-831CD34B2266}"/>
                </c:ext>
              </c:extLst>
            </c:dLbl>
            <c:dLbl>
              <c:idx val="26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27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D-5DD7-9C48-8A3E-831CD34B2266}"/>
                </c:ext>
              </c:extLst>
            </c:dLbl>
            <c:dLbl>
              <c:idx val="27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28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E-5DD7-9C48-8A3E-831CD34B2266}"/>
                </c:ext>
              </c:extLst>
            </c:dLbl>
            <c:dLbl>
              <c:idx val="28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29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F-5DD7-9C48-8A3E-831CD34B2266}"/>
                </c:ext>
              </c:extLst>
            </c:dLbl>
            <c:dLbl>
              <c:idx val="29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30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8-5DD7-9C48-8A3E-831CD34B2266}"/>
                </c:ext>
              </c:extLst>
            </c:dLbl>
            <c:dLbl>
              <c:idx val="30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31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0-5DD7-9C48-8A3E-831CD34B2266}"/>
                </c:ext>
              </c:extLst>
            </c:dLbl>
            <c:dLbl>
              <c:idx val="31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3366FF"/>
                        </a:solidFill>
                      </a:defRPr>
                    </a:pPr>
                    <a:r>
                      <a:rPr lang="en-US" sz="1200" b="1" baseline="0" dirty="0">
                        <a:solidFill>
                          <a:srgbClr val="3366FF"/>
                        </a:solidFill>
                      </a:rPr>
                      <a:t>32</a:t>
                    </a:r>
                    <a:endParaRPr lang="en-US" baseline="0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9-5DD7-9C48-8A3E-831CD34B2266}"/>
                </c:ext>
              </c:extLst>
            </c:dLbl>
            <c:dLbl>
              <c:idx val="32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33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A-5DD7-9C48-8A3E-831CD34B2266}"/>
                </c:ext>
              </c:extLst>
            </c:dLbl>
            <c:dLbl>
              <c:idx val="33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008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008000"/>
                        </a:solidFill>
                      </a:rPr>
                      <a:t>34</a:t>
                    </a:r>
                    <a:endParaRPr lang="en-US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1-5DD7-9C48-8A3E-831CD34B2266}"/>
                </c:ext>
              </c:extLst>
            </c:dLbl>
            <c:dLbl>
              <c:idx val="34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008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008000"/>
                        </a:solidFill>
                      </a:rPr>
                      <a:t>35</a:t>
                    </a:r>
                    <a:endParaRPr lang="en-US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2-5DD7-9C48-8A3E-831CD34B2266}"/>
                </c:ext>
              </c:extLst>
            </c:dLbl>
            <c:dLbl>
              <c:idx val="35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008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008000"/>
                        </a:solidFill>
                      </a:rPr>
                      <a:t>36</a:t>
                    </a:r>
                    <a:endParaRPr lang="en-US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3-5DD7-9C48-8A3E-831CD34B2266}"/>
                </c:ext>
              </c:extLst>
            </c:dLbl>
            <c:dLbl>
              <c:idx val="36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008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008000"/>
                        </a:solidFill>
                      </a:rPr>
                      <a:t>37</a:t>
                    </a:r>
                    <a:endParaRPr lang="en-US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4-5DD7-9C48-8A3E-831CD34B2266}"/>
                </c:ext>
              </c:extLst>
            </c:dLbl>
            <c:dLbl>
              <c:idx val="37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008000"/>
                        </a:solidFill>
                      </a:defRPr>
                    </a:pPr>
                    <a:r>
                      <a:rPr lang="en-US" sz="1200" b="1" baseline="0" dirty="0">
                        <a:solidFill>
                          <a:srgbClr val="008000"/>
                        </a:solidFill>
                      </a:rPr>
                      <a:t>38</a:t>
                    </a:r>
                    <a:endParaRPr lang="en-US" baseline="0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5-5DD7-9C48-8A3E-831CD34B2266}"/>
                </c:ext>
              </c:extLst>
            </c:dLbl>
            <c:dLbl>
              <c:idx val="38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008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008000"/>
                        </a:solidFill>
                      </a:rPr>
                      <a:t>39</a:t>
                    </a:r>
                    <a:endParaRPr lang="en-US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6-5DD7-9C48-8A3E-831CD34B2266}"/>
                </c:ext>
              </c:extLst>
            </c:dLbl>
            <c:dLbl>
              <c:idx val="39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008000"/>
                        </a:solidFill>
                      </a:defRPr>
                    </a:pPr>
                    <a:r>
                      <a:rPr lang="en-US" sz="1200" b="1" baseline="0" dirty="0">
                        <a:solidFill>
                          <a:srgbClr val="008000"/>
                        </a:solidFill>
                      </a:rPr>
                      <a:t>40</a:t>
                    </a:r>
                    <a:endParaRPr lang="en-US" baseline="0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7-5DD7-9C48-8A3E-831CD34B2266}"/>
                </c:ext>
              </c:extLst>
            </c:dLbl>
            <c:dLbl>
              <c:idx val="40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008000"/>
                        </a:solidFill>
                      </a:defRPr>
                    </a:pPr>
                    <a:r>
                      <a:rPr lang="en-US" b="1" baseline="0" dirty="0">
                        <a:solidFill>
                          <a:srgbClr val="008000"/>
                        </a:solidFill>
                      </a:rPr>
                      <a:t>41</a:t>
                    </a:r>
                    <a:endParaRPr lang="en-US" baseline="0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8-5DD7-9C48-8A3E-831CD34B2266}"/>
                </c:ext>
              </c:extLst>
            </c:dLbl>
            <c:dLbl>
              <c:idx val="41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008000"/>
                        </a:solidFill>
                      </a:defRPr>
                    </a:pPr>
                    <a:r>
                      <a:rPr lang="en-US" b="1" baseline="0" dirty="0">
                        <a:solidFill>
                          <a:srgbClr val="008000"/>
                        </a:solidFill>
                      </a:rPr>
                      <a:t>42</a:t>
                    </a:r>
                    <a:endParaRPr lang="en-US" baseline="0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9-5DD7-9C48-8A3E-831CD34B2266}"/>
                </c:ext>
              </c:extLst>
            </c:dLbl>
            <c:dLbl>
              <c:idx val="42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6600"/>
                        </a:solidFill>
                      </a:defRPr>
                    </a:pPr>
                    <a:r>
                      <a:rPr lang="en-US" b="1" dirty="0">
                        <a:solidFill>
                          <a:srgbClr val="FF6600"/>
                        </a:solidFill>
                      </a:rPr>
                      <a:t>43</a:t>
                    </a:r>
                    <a:endParaRPr lang="en-US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A-5DD7-9C48-8A3E-831CD34B2266}"/>
                </c:ext>
              </c:extLst>
            </c:dLbl>
            <c:dLbl>
              <c:idx val="43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FF6600"/>
                        </a:solidFill>
                      </a:defRPr>
                    </a:pPr>
                    <a:r>
                      <a:rPr lang="en-US" b="1" baseline="0" dirty="0">
                        <a:solidFill>
                          <a:srgbClr val="FF6600"/>
                        </a:solidFill>
                      </a:rPr>
                      <a:t>44</a:t>
                    </a:r>
                    <a:endParaRPr lang="en-US" baseline="0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B-5DD7-9C48-8A3E-831CD34B2266}"/>
                </c:ext>
              </c:extLst>
            </c:dLbl>
            <c:dLbl>
              <c:idx val="44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6600"/>
                        </a:solidFill>
                      </a:defRPr>
                    </a:pPr>
                    <a:r>
                      <a:rPr lang="en-US" b="1" dirty="0">
                        <a:solidFill>
                          <a:srgbClr val="FF6600"/>
                        </a:solidFill>
                      </a:rPr>
                      <a:t>45</a:t>
                    </a:r>
                    <a:endParaRPr lang="en-US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C-5DD7-9C48-8A3E-831CD34B2266}"/>
                </c:ext>
              </c:extLst>
            </c:dLbl>
            <c:dLbl>
              <c:idx val="45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6600"/>
                        </a:solidFill>
                      </a:defRPr>
                    </a:pPr>
                    <a:r>
                      <a:rPr lang="en-US" b="1" dirty="0">
                        <a:solidFill>
                          <a:srgbClr val="FF6600"/>
                        </a:solidFill>
                      </a:rPr>
                      <a:t>46</a:t>
                    </a:r>
                    <a:endParaRPr lang="en-US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D-5DD7-9C48-8A3E-831CD34B2266}"/>
                </c:ext>
              </c:extLst>
            </c:dLbl>
            <c:dLbl>
              <c:idx val="46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6600"/>
                        </a:solidFill>
                      </a:defRPr>
                    </a:pPr>
                    <a:r>
                      <a:rPr lang="en-US" b="1" dirty="0">
                        <a:solidFill>
                          <a:srgbClr val="FF6600"/>
                        </a:solidFill>
                      </a:rPr>
                      <a:t>47</a:t>
                    </a:r>
                    <a:endParaRPr lang="en-US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E-5DD7-9C48-8A3E-831CD34B2266}"/>
                </c:ext>
              </c:extLst>
            </c:dLbl>
            <c:dLbl>
              <c:idx val="47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6600"/>
                        </a:solidFill>
                      </a:defRPr>
                    </a:pPr>
                    <a:r>
                      <a:rPr lang="en-US" b="1" dirty="0">
                        <a:solidFill>
                          <a:srgbClr val="FF6600"/>
                        </a:solidFill>
                      </a:rPr>
                      <a:t>48</a:t>
                    </a:r>
                    <a:endParaRPr lang="en-US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F-5DD7-9C48-8A3E-831CD34B2266}"/>
                </c:ext>
              </c:extLst>
            </c:dLbl>
            <c:dLbl>
              <c:idx val="48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FF6600"/>
                        </a:solidFill>
                      </a:defRPr>
                    </a:pPr>
                    <a:r>
                      <a:rPr lang="en-US" baseline="0" dirty="0">
                        <a:solidFill>
                          <a:srgbClr val="FF6600"/>
                        </a:solidFill>
                      </a:rPr>
                      <a:t>49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9BF7-4D44-B015-D3918E5E9548}"/>
                </c:ext>
              </c:extLst>
            </c:dLbl>
            <c:dLbl>
              <c:idx val="49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FF6600"/>
                        </a:solidFill>
                      </a:defRPr>
                    </a:pPr>
                    <a:r>
                      <a:rPr lang="en-US" dirty="0"/>
                      <a:t>50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9BF7-4D44-B015-D3918E5E954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/>
                </a:pPr>
                <a:endParaRPr lang="en-US"/>
              </a:p>
            </c:txPr>
            <c:dLblPos val="ctr"/>
            <c:showLegendKey val="0"/>
            <c:showVal val="0"/>
            <c:showCatName val="1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Sheet1!$A$2:$A$51</c:f>
              <c:numCache>
                <c:formatCode>0%</c:formatCode>
                <c:ptCount val="50"/>
                <c:pt idx="0">
                  <c:v>0.48923076923076925</c:v>
                </c:pt>
                <c:pt idx="1">
                  <c:v>0.63384615384615384</c:v>
                </c:pt>
                <c:pt idx="2">
                  <c:v>0.49693251533742333</c:v>
                </c:pt>
                <c:pt idx="3">
                  <c:v>0.42024539877300615</c:v>
                </c:pt>
                <c:pt idx="4">
                  <c:v>0.39384615384615385</c:v>
                </c:pt>
                <c:pt idx="5">
                  <c:v>0.35889570552147237</c:v>
                </c:pt>
                <c:pt idx="6">
                  <c:v>0.3569230769230769</c:v>
                </c:pt>
                <c:pt idx="7">
                  <c:v>0.39263803680981596</c:v>
                </c:pt>
                <c:pt idx="8">
                  <c:v>0.46319018404907975</c:v>
                </c:pt>
                <c:pt idx="9">
                  <c:v>0.32407407407407407</c:v>
                </c:pt>
                <c:pt idx="10">
                  <c:v>0.41104294478527609</c:v>
                </c:pt>
                <c:pt idx="11">
                  <c:v>0.43251533742331288</c:v>
                </c:pt>
                <c:pt idx="12">
                  <c:v>0.42331288343558282</c:v>
                </c:pt>
                <c:pt idx="13">
                  <c:v>0.59202453987730064</c:v>
                </c:pt>
                <c:pt idx="14">
                  <c:v>0.56441717791411039</c:v>
                </c:pt>
                <c:pt idx="15">
                  <c:v>0.58588957055214719</c:v>
                </c:pt>
                <c:pt idx="16">
                  <c:v>0.55521472392638038</c:v>
                </c:pt>
                <c:pt idx="17">
                  <c:v>0.58588957055214719</c:v>
                </c:pt>
                <c:pt idx="18">
                  <c:v>0.54907975460122704</c:v>
                </c:pt>
                <c:pt idx="19">
                  <c:v>0.45705521472392641</c:v>
                </c:pt>
                <c:pt idx="20">
                  <c:v>0.43865030674846628</c:v>
                </c:pt>
                <c:pt idx="21">
                  <c:v>0.71472392638036808</c:v>
                </c:pt>
                <c:pt idx="22">
                  <c:v>0.57668711656441718</c:v>
                </c:pt>
                <c:pt idx="23">
                  <c:v>0.53680981595092025</c:v>
                </c:pt>
                <c:pt idx="24">
                  <c:v>0.66564417177914115</c:v>
                </c:pt>
                <c:pt idx="25">
                  <c:v>0.44478527607361962</c:v>
                </c:pt>
                <c:pt idx="26">
                  <c:v>0.61042944785276076</c:v>
                </c:pt>
                <c:pt idx="27">
                  <c:v>0.4785276073619632</c:v>
                </c:pt>
                <c:pt idx="28">
                  <c:v>0.66257668711656437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0.45705521472392641</c:v>
                </c:pt>
                <c:pt idx="34">
                  <c:v>0.51533742331288346</c:v>
                </c:pt>
                <c:pt idx="35">
                  <c:v>0.46625766871165641</c:v>
                </c:pt>
                <c:pt idx="36">
                  <c:v>0.65644171779141103</c:v>
                </c:pt>
                <c:pt idx="37">
                  <c:v>0.56050955414012738</c:v>
                </c:pt>
                <c:pt idx="38">
                  <c:v>0.29844961240310075</c:v>
                </c:pt>
                <c:pt idx="39">
                  <c:v>0.38947368421052631</c:v>
                </c:pt>
                <c:pt idx="40">
                  <c:v>0.5</c:v>
                </c:pt>
                <c:pt idx="41">
                  <c:v>0.35204081632653061</c:v>
                </c:pt>
                <c:pt idx="42">
                  <c:v>0.32198142414860681</c:v>
                </c:pt>
                <c:pt idx="43">
                  <c:v>0.14285714285714285</c:v>
                </c:pt>
                <c:pt idx="44">
                  <c:v>0.12621359223300971</c:v>
                </c:pt>
                <c:pt idx="45">
                  <c:v>0.18808777429467086</c:v>
                </c:pt>
                <c:pt idx="46">
                  <c:v>0.18085106382978725</c:v>
                </c:pt>
                <c:pt idx="47">
                  <c:v>0.17725752508361203</c:v>
                </c:pt>
                <c:pt idx="48">
                  <c:v>0.41875000000000001</c:v>
                </c:pt>
                <c:pt idx="49">
                  <c:v>0.14715719063545152</c:v>
                </c:pt>
              </c:numCache>
            </c:numRef>
          </c:xVal>
          <c:yVal>
            <c:numRef>
              <c:f>Sheet1!$B$2:$B$51</c:f>
              <c:numCache>
                <c:formatCode>0.0000</c:formatCode>
                <c:ptCount val="50"/>
                <c:pt idx="0">
                  <c:v>0.52280307530817371</c:v>
                </c:pt>
                <c:pt idx="1">
                  <c:v>0.50818436728189875</c:v>
                </c:pt>
                <c:pt idx="2">
                  <c:v>0.75499874627982566</c:v>
                </c:pt>
                <c:pt idx="3">
                  <c:v>0.59041408476177859</c:v>
                </c:pt>
                <c:pt idx="4">
                  <c:v>0.52526350010659617</c:v>
                </c:pt>
                <c:pt idx="5">
                  <c:v>0.65410313581121649</c:v>
                </c:pt>
                <c:pt idx="6">
                  <c:v>0.57215890823657856</c:v>
                </c:pt>
                <c:pt idx="7">
                  <c:v>0.57181881960097658</c:v>
                </c:pt>
                <c:pt idx="8">
                  <c:v>0.70333404868401617</c:v>
                </c:pt>
                <c:pt idx="9">
                  <c:v>0.59369698078770761</c:v>
                </c:pt>
                <c:pt idx="10">
                  <c:v>0.51555508302134134</c:v>
                </c:pt>
                <c:pt idx="11">
                  <c:v>0.51247294546071254</c:v>
                </c:pt>
                <c:pt idx="12">
                  <c:v>0.48460593391220602</c:v>
                </c:pt>
                <c:pt idx="13">
                  <c:v>0.54020492790327157</c:v>
                </c:pt>
                <c:pt idx="14">
                  <c:v>0.54144636403558866</c:v>
                </c:pt>
                <c:pt idx="15">
                  <c:v>0.56278951667793364</c:v>
                </c:pt>
                <c:pt idx="16">
                  <c:v>0.47444920549212488</c:v>
                </c:pt>
                <c:pt idx="17">
                  <c:v>0.47878822137789451</c:v>
                </c:pt>
                <c:pt idx="18">
                  <c:v>0.51497314420957507</c:v>
                </c:pt>
                <c:pt idx="19">
                  <c:v>0.51811151790593424</c:v>
                </c:pt>
                <c:pt idx="20">
                  <c:v>0.50839340835369695</c:v>
                </c:pt>
                <c:pt idx="21">
                  <c:v>0.48114916571486005</c:v>
                </c:pt>
                <c:pt idx="22">
                  <c:v>0.4990866959873197</c:v>
                </c:pt>
                <c:pt idx="23">
                  <c:v>0.52587307340414169</c:v>
                </c:pt>
                <c:pt idx="24">
                  <c:v>0.55513855015325819</c:v>
                </c:pt>
                <c:pt idx="25">
                  <c:v>0.40277115331839891</c:v>
                </c:pt>
                <c:pt idx="26">
                  <c:v>0.51605863433439514</c:v>
                </c:pt>
                <c:pt idx="27">
                  <c:v>0.50606802085309288</c:v>
                </c:pt>
                <c:pt idx="28">
                  <c:v>0.51195801269775987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0.48659723444152386</c:v>
                </c:pt>
                <c:pt idx="34">
                  <c:v>0.41071402647503308</c:v>
                </c:pt>
                <c:pt idx="35">
                  <c:v>0.51336679504304272</c:v>
                </c:pt>
                <c:pt idx="36">
                  <c:v>0.42554924323548965</c:v>
                </c:pt>
                <c:pt idx="37">
                  <c:v>0.45874518011171361</c:v>
                </c:pt>
                <c:pt idx="38">
                  <c:v>0.56576485867509296</c:v>
                </c:pt>
                <c:pt idx="39">
                  <c:v>0.38957213204481883</c:v>
                </c:pt>
                <c:pt idx="40">
                  <c:v>0.42996242097676801</c:v>
                </c:pt>
                <c:pt idx="41">
                  <c:v>0.40954542787794507</c:v>
                </c:pt>
                <c:pt idx="42">
                  <c:v>0.22048141161205881</c:v>
                </c:pt>
                <c:pt idx="43">
                  <c:v>0.33013697576856604</c:v>
                </c:pt>
                <c:pt idx="44">
                  <c:v>0.39709333654308759</c:v>
                </c:pt>
                <c:pt idx="45">
                  <c:v>0.38323894022134852</c:v>
                </c:pt>
                <c:pt idx="46">
                  <c:v>0.41889367726826665</c:v>
                </c:pt>
                <c:pt idx="47">
                  <c:v>0.30772510602204867</c:v>
                </c:pt>
                <c:pt idx="48">
                  <c:v>0.3134169961395511</c:v>
                </c:pt>
                <c:pt idx="49">
                  <c:v>0.29915152004603884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30-5DD7-9C48-8A3E-831CD34B226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42477608"/>
        <c:axId val="-2042472008"/>
      </c:scatterChart>
      <c:valAx>
        <c:axId val="-2042477608"/>
        <c:scaling>
          <c:orientation val="minMax"/>
          <c:max val="1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 sz="1000"/>
                </a:pPr>
                <a:r>
                  <a:rPr lang="en-US" sz="1000" dirty="0"/>
                  <a:t>Perception Rating (8-10)</a:t>
                </a:r>
              </a:p>
            </c:rich>
          </c:tx>
          <c:overlay val="0"/>
        </c:title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-2042472008"/>
        <c:crosses val="autoZero"/>
        <c:crossBetween val="midCat"/>
      </c:valAx>
      <c:valAx>
        <c:axId val="-2042472008"/>
        <c:scaling>
          <c:orientation val="minMax"/>
          <c:max val="0.8"/>
          <c:min val="0.1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000"/>
                </a:pPr>
                <a:r>
                  <a:rPr lang="en-US" sz="1000" dirty="0"/>
                  <a:t>Impact on Quality of</a:t>
                </a:r>
                <a:r>
                  <a:rPr lang="en-US" sz="1000" baseline="0" dirty="0"/>
                  <a:t> Overall Experience</a:t>
                </a:r>
                <a:endParaRPr lang="en-US" sz="1000" dirty="0"/>
              </a:p>
            </c:rich>
          </c:tx>
          <c:overlay val="0"/>
        </c:title>
        <c:numFmt formatCode="0.0000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-2042477608"/>
        <c:crosses val="autoZero"/>
        <c:crossBetween val="midCat"/>
      </c:valAx>
      <c:spPr>
        <a:noFill/>
        <a:ln w="25400">
          <a:solidFill>
            <a:schemeClr val="tx1"/>
          </a:solidFill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  <c:userShapes r:id="rId3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spc="0" baseline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pPr>
            <a:r>
              <a:rPr lang="en-US" sz="1200" b="1" baseline="0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Comparison of Attribute Evaluations</a:t>
            </a:r>
          </a:p>
          <a:p>
            <a:pPr>
              <a:defRPr sz="1200" b="1" i="0" u="none" strike="noStrike" kern="1200" spc="0" baseline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pPr>
            <a:r>
              <a:rPr lang="en-US" sz="1200" b="1" baseline="0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2019 versus 2016</a:t>
            </a:r>
          </a:p>
          <a:p>
            <a:pPr>
              <a:defRPr sz="1200" b="1" i="0" u="none" strike="noStrike" kern="1200" spc="0" baseline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pPr>
            <a:r>
              <a:rPr lang="en-US" sz="1200" b="1" baseline="0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- Master’s CAMPUS -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2019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none"/>
          </c:marker>
          <c:dPt>
            <c:idx val="4"/>
            <c:bubble3D val="0"/>
            <c:extLst>
              <c:ext xmlns:c16="http://schemas.microsoft.com/office/drawing/2014/chart" uri="{C3380CC4-5D6E-409C-BE32-E72D297353CC}">
                <c16:uniqueId val="{00000000-6313-7B43-BCC3-DFF809FBF756}"/>
              </c:ext>
            </c:extLst>
          </c:dPt>
          <c:dPt>
            <c:idx val="5"/>
            <c:bubble3D val="0"/>
            <c:extLst>
              <c:ext xmlns:c16="http://schemas.microsoft.com/office/drawing/2014/chart" uri="{C3380CC4-5D6E-409C-BE32-E72D297353CC}">
                <c16:uniqueId val="{00000001-6313-7B43-BCC3-DFF809FBF756}"/>
              </c:ext>
            </c:extLst>
          </c:dPt>
          <c:dPt>
            <c:idx val="6"/>
            <c:bubble3D val="0"/>
            <c:extLst>
              <c:ext xmlns:c16="http://schemas.microsoft.com/office/drawing/2014/chart" uri="{C3380CC4-5D6E-409C-BE32-E72D297353CC}">
                <c16:uniqueId val="{00000002-6313-7B43-BCC3-DFF809FBF756}"/>
              </c:ext>
            </c:extLst>
          </c:dPt>
          <c:dPt>
            <c:idx val="7"/>
            <c:bubble3D val="0"/>
            <c:extLst>
              <c:ext xmlns:c16="http://schemas.microsoft.com/office/drawing/2014/chart" uri="{C3380CC4-5D6E-409C-BE32-E72D297353CC}">
                <c16:uniqueId val="{00000003-6313-7B43-BCC3-DFF809FBF756}"/>
              </c:ext>
            </c:extLst>
          </c:dPt>
          <c:dPt>
            <c:idx val="8"/>
            <c:bubble3D val="0"/>
            <c:extLst>
              <c:ext xmlns:c16="http://schemas.microsoft.com/office/drawing/2014/chart" uri="{C3380CC4-5D6E-409C-BE32-E72D297353CC}">
                <c16:uniqueId val="{00000004-6313-7B43-BCC3-DFF809FBF756}"/>
              </c:ext>
            </c:extLst>
          </c:dPt>
          <c:dPt>
            <c:idx val="9"/>
            <c:bubble3D val="0"/>
            <c:extLst>
              <c:ext xmlns:c16="http://schemas.microsoft.com/office/drawing/2014/chart" uri="{C3380CC4-5D6E-409C-BE32-E72D297353CC}">
                <c16:uniqueId val="{00000005-6313-7B43-BCC3-DFF809FBF756}"/>
              </c:ext>
            </c:extLst>
          </c:dPt>
          <c:dPt>
            <c:idx val="10"/>
            <c:bubble3D val="0"/>
            <c:extLst>
              <c:ext xmlns:c16="http://schemas.microsoft.com/office/drawing/2014/chart" uri="{C3380CC4-5D6E-409C-BE32-E72D297353CC}">
                <c16:uniqueId val="{00000006-6313-7B43-BCC3-DFF809FBF756}"/>
              </c:ext>
            </c:extLst>
          </c:dPt>
          <c:dPt>
            <c:idx val="11"/>
            <c:bubble3D val="0"/>
            <c:extLst>
              <c:ext xmlns:c16="http://schemas.microsoft.com/office/drawing/2014/chart" uri="{C3380CC4-5D6E-409C-BE32-E72D297353CC}">
                <c16:uniqueId val="{00000007-6313-7B43-BCC3-DFF809FBF756}"/>
              </c:ext>
            </c:extLst>
          </c:dPt>
          <c:dLbls>
            <c:dLbl>
              <c:idx val="0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1</a:t>
                    </a:r>
                    <a:endParaRPr lang="en-US" sz="800" dirty="0">
                      <a:solidFill>
                        <a:srgbClr val="FF0000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8-6313-7B43-BCC3-DFF809FBF756}"/>
                </c:ext>
              </c:extLst>
            </c:dLbl>
            <c:dLbl>
              <c:idx val="1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2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9-6313-7B43-BCC3-DFF809FBF756}"/>
                </c:ext>
              </c:extLst>
            </c:dLbl>
            <c:dLbl>
              <c:idx val="2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3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A-6313-7B43-BCC3-DFF809FBF756}"/>
                </c:ext>
              </c:extLst>
            </c:dLbl>
            <c:dLbl>
              <c:idx val="3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4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B-6313-7B43-BCC3-DFF809FBF756}"/>
                </c:ext>
              </c:extLst>
            </c:dLbl>
            <c:dLbl>
              <c:idx val="4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5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6313-7B43-BCC3-DFF809FBF756}"/>
                </c:ext>
              </c:extLst>
            </c:dLbl>
            <c:dLbl>
              <c:idx val="5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6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6313-7B43-BCC3-DFF809FBF756}"/>
                </c:ext>
              </c:extLst>
            </c:dLbl>
            <c:dLbl>
              <c:idx val="6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7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6313-7B43-BCC3-DFF809FBF756}"/>
                </c:ext>
              </c:extLst>
            </c:dLbl>
            <c:dLbl>
              <c:idx val="7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8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6313-7B43-BCC3-DFF809FBF756}"/>
                </c:ext>
              </c:extLst>
            </c:dLbl>
            <c:dLbl>
              <c:idx val="8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4-6313-7B43-BCC3-DFF809FBF756}"/>
                </c:ext>
              </c:extLst>
            </c:dLbl>
            <c:dLbl>
              <c:idx val="9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10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6313-7B43-BCC3-DFF809FBF756}"/>
                </c:ext>
              </c:extLst>
            </c:dLbl>
            <c:dLbl>
              <c:idx val="10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11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6-6313-7B43-BCC3-DFF809FBF756}"/>
                </c:ext>
              </c:extLst>
            </c:dLbl>
            <c:dLbl>
              <c:idx val="11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12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7-6313-7B43-BCC3-DFF809FBF756}"/>
                </c:ext>
              </c:extLst>
            </c:dLbl>
            <c:dLbl>
              <c:idx val="12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13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0-6313-7B43-BCC3-DFF809FBF756}"/>
                </c:ext>
              </c:extLst>
            </c:dLbl>
            <c:dLbl>
              <c:idx val="13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14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1-6313-7B43-BCC3-DFF809FBF756}"/>
                </c:ext>
              </c:extLst>
            </c:dLbl>
            <c:dLbl>
              <c:idx val="14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15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2-6313-7B43-BCC3-DFF809FBF756}"/>
                </c:ext>
              </c:extLst>
            </c:dLbl>
            <c:dLbl>
              <c:idx val="15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16</a:t>
                    </a:r>
                    <a:endParaRPr lang="en-US" sz="800" dirty="0">
                      <a:solidFill>
                        <a:srgbClr val="3366FF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3-6313-7B43-BCC3-DFF809FBF756}"/>
                </c:ext>
              </c:extLst>
            </c:dLbl>
            <c:dLbl>
              <c:idx val="16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17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4-6313-7B43-BCC3-DFF809FBF756}"/>
                </c:ext>
              </c:extLst>
            </c:dLbl>
            <c:dLbl>
              <c:idx val="17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18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5-6313-7B43-BCC3-DFF809FBF756}"/>
                </c:ext>
              </c:extLst>
            </c:dLbl>
            <c:dLbl>
              <c:idx val="18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19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6-6313-7B43-BCC3-DFF809FBF756}"/>
                </c:ext>
              </c:extLst>
            </c:dLbl>
            <c:dLbl>
              <c:idx val="19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20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7-6313-7B43-BCC3-DFF809FBF756}"/>
                </c:ext>
              </c:extLst>
            </c:dLbl>
            <c:dLbl>
              <c:idx val="20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21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8-6313-7B43-BCC3-DFF809FBF756}"/>
                </c:ext>
              </c:extLst>
            </c:dLbl>
            <c:dLbl>
              <c:idx val="21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22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9-6313-7B43-BCC3-DFF809FBF756}"/>
                </c:ext>
              </c:extLst>
            </c:dLbl>
            <c:dLbl>
              <c:idx val="22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23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A-6313-7B43-BCC3-DFF809FBF756}"/>
                </c:ext>
              </c:extLst>
            </c:dLbl>
            <c:dLbl>
              <c:idx val="23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24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B-6313-7B43-BCC3-DFF809FBF756}"/>
                </c:ext>
              </c:extLst>
            </c:dLbl>
            <c:dLbl>
              <c:idx val="24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25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C-6313-7B43-BCC3-DFF809FBF756}"/>
                </c:ext>
              </c:extLst>
            </c:dLbl>
            <c:dLbl>
              <c:idx val="25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26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D-6313-7B43-BCC3-DFF809FBF756}"/>
                </c:ext>
              </c:extLst>
            </c:dLbl>
            <c:dLbl>
              <c:idx val="26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27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E-6313-7B43-BCC3-DFF809FBF756}"/>
                </c:ext>
              </c:extLst>
            </c:dLbl>
            <c:dLbl>
              <c:idx val="27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28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F-6313-7B43-BCC3-DFF809FBF756}"/>
                </c:ext>
              </c:extLst>
            </c:dLbl>
            <c:dLbl>
              <c:idx val="28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0-6313-7B43-BCC3-DFF809FBF756}"/>
                </c:ext>
              </c:extLst>
            </c:dLbl>
            <c:dLbl>
              <c:idx val="29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30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1-6313-7B43-BCC3-DFF809FBF756}"/>
                </c:ext>
              </c:extLst>
            </c:dLbl>
            <c:dLbl>
              <c:idx val="30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31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2-6313-7B43-BCC3-DFF809FBF756}"/>
                </c:ext>
              </c:extLst>
            </c:dLbl>
            <c:dLbl>
              <c:idx val="31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32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3-6313-7B43-BCC3-DFF809FBF756}"/>
                </c:ext>
              </c:extLst>
            </c:dLbl>
            <c:dLbl>
              <c:idx val="32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33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4-6313-7B43-BCC3-DFF809FBF756}"/>
                </c:ext>
              </c:extLst>
            </c:dLbl>
            <c:dLbl>
              <c:idx val="33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34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5-6313-7B43-BCC3-DFF809FBF756}"/>
                </c:ext>
              </c:extLst>
            </c:dLbl>
            <c:dLbl>
              <c:idx val="34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35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6-6313-7B43-BCC3-DFF809FBF756}"/>
                </c:ext>
              </c:extLst>
            </c:dLbl>
            <c:dLbl>
              <c:idx val="35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36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7-6313-7B43-BCC3-DFF809FBF756}"/>
                </c:ext>
              </c:extLst>
            </c:dLbl>
            <c:dLbl>
              <c:idx val="36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37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8-6313-7B43-BCC3-DFF809FBF756}"/>
                </c:ext>
              </c:extLst>
            </c:dLbl>
            <c:dLbl>
              <c:idx val="37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38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9-6313-7B43-BCC3-DFF809FBF756}"/>
                </c:ext>
              </c:extLst>
            </c:dLbl>
            <c:dLbl>
              <c:idx val="38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39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A-6313-7B43-BCC3-DFF809FBF756}"/>
                </c:ext>
              </c:extLst>
            </c:dLbl>
            <c:dLbl>
              <c:idx val="39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40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B-6313-7B43-BCC3-DFF809FBF756}"/>
                </c:ext>
              </c:extLst>
            </c:dLbl>
            <c:dLbl>
              <c:idx val="40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41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C-6313-7B43-BCC3-DFF809FBF756}"/>
                </c:ext>
              </c:extLst>
            </c:dLbl>
            <c:dLbl>
              <c:idx val="41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42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D-6313-7B43-BCC3-DFF809FBF756}"/>
                </c:ext>
              </c:extLst>
            </c:dLbl>
            <c:dLbl>
              <c:idx val="42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43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E-6313-7B43-BCC3-DFF809FBF756}"/>
                </c:ext>
              </c:extLst>
            </c:dLbl>
            <c:dLbl>
              <c:idx val="43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44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F-6313-7B43-BCC3-DFF809FBF756}"/>
                </c:ext>
              </c:extLst>
            </c:dLbl>
            <c:dLbl>
              <c:idx val="44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45</a:t>
                    </a:r>
                    <a:endParaRPr lang="en-US" sz="800" dirty="0">
                      <a:solidFill>
                        <a:srgbClr val="FF6600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30-6313-7B43-BCC3-DFF809FBF756}"/>
                </c:ext>
              </c:extLst>
            </c:dLbl>
            <c:dLbl>
              <c:idx val="45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46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31-6313-7B43-BCC3-DFF809FBF756}"/>
                </c:ext>
              </c:extLst>
            </c:dLbl>
            <c:dLbl>
              <c:idx val="46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47</a:t>
                    </a:r>
                    <a:endParaRPr lang="en-US" sz="800" dirty="0">
                      <a:solidFill>
                        <a:srgbClr val="FF6600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32-6313-7B43-BCC3-DFF809FBF756}"/>
                </c:ext>
              </c:extLst>
            </c:dLbl>
            <c:dLbl>
              <c:idx val="47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48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33-6313-7B43-BCC3-DFF809FBF756}"/>
                </c:ext>
              </c:extLst>
            </c:dLbl>
            <c:dLbl>
              <c:idx val="48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34-6313-7B43-BCC3-DFF809FBF756}"/>
                </c:ext>
              </c:extLst>
            </c:dLbl>
            <c:dLbl>
              <c:idx val="49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50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35-6313-7B43-BCC3-DFF809FBF75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800" b="1"/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xVal>
            <c:numRef>
              <c:f>Sheet1!$A$2:$A$51</c:f>
              <c:numCache>
                <c:formatCode>0%</c:formatCode>
                <c:ptCount val="50"/>
                <c:pt idx="0">
                  <c:v>0.60845732184808143</c:v>
                </c:pt>
                <c:pt idx="1">
                  <c:v>0.72513703993735312</c:v>
                </c:pt>
                <c:pt idx="2">
                  <c:v>0.7204385277995301</c:v>
                </c:pt>
                <c:pt idx="3">
                  <c:v>0.51448707909162095</c:v>
                </c:pt>
                <c:pt idx="4">
                  <c:v>0.49569303054032887</c:v>
                </c:pt>
                <c:pt idx="5">
                  <c:v>0.47376664056382145</c:v>
                </c:pt>
                <c:pt idx="6">
                  <c:v>0.37196554424432265</c:v>
                </c:pt>
                <c:pt idx="7">
                  <c:v>0.49804228660924038</c:v>
                </c:pt>
                <c:pt idx="8">
                  <c:v>0.63743148003132344</c:v>
                </c:pt>
                <c:pt idx="9">
                  <c:v>0.39702427564604542</c:v>
                </c:pt>
                <c:pt idx="10">
                  <c:v>0.61860465116279073</c:v>
                </c:pt>
                <c:pt idx="11">
                  <c:v>0.54411764705882348</c:v>
                </c:pt>
                <c:pt idx="12">
                  <c:v>0.54</c:v>
                </c:pt>
                <c:pt idx="13">
                  <c:v>0.74647887323943662</c:v>
                </c:pt>
                <c:pt idx="14">
                  <c:v>0.73762376237623761</c:v>
                </c:pt>
                <c:pt idx="15">
                  <c:v>0.77990430622009566</c:v>
                </c:pt>
                <c:pt idx="16">
                  <c:v>0.70879120879120883</c:v>
                </c:pt>
                <c:pt idx="17">
                  <c:v>0.55276381909547734</c:v>
                </c:pt>
                <c:pt idx="18">
                  <c:v>0.6987951807228916</c:v>
                </c:pt>
                <c:pt idx="19">
                  <c:v>0.70616113744075826</c:v>
                </c:pt>
                <c:pt idx="20">
                  <c:v>0.65680473372781067</c:v>
                </c:pt>
                <c:pt idx="21">
                  <c:v>0.84647302904564314</c:v>
                </c:pt>
                <c:pt idx="22">
                  <c:v>0.7136929460580913</c:v>
                </c:pt>
                <c:pt idx="23">
                  <c:v>0.66390041493775931</c:v>
                </c:pt>
                <c:pt idx="24">
                  <c:v>0.78838174273858919</c:v>
                </c:pt>
                <c:pt idx="25">
                  <c:v>0.43983402489626555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0.44315545243619492</c:v>
                </c:pt>
                <c:pt idx="30">
                  <c:v>0.43209876543209874</c:v>
                </c:pt>
                <c:pt idx="31">
                  <c:v>0.49884259259259262</c:v>
                </c:pt>
                <c:pt idx="32">
                  <c:v>0.52076677316293929</c:v>
                </c:pt>
                <c:pt idx="33">
                  <c:v>0.60062646828504307</c:v>
                </c:pt>
                <c:pt idx="34">
                  <c:v>0.5638214565387627</c:v>
                </c:pt>
                <c:pt idx="35">
                  <c:v>0.65935787000783086</c:v>
                </c:pt>
                <c:pt idx="36">
                  <c:v>0.72200469851213778</c:v>
                </c:pt>
                <c:pt idx="37">
                  <c:v>0.74322033898305084</c:v>
                </c:pt>
                <c:pt idx="38">
                  <c:v>0.46595744680851064</c:v>
                </c:pt>
                <c:pt idx="39">
                  <c:v>0.457286432160804</c:v>
                </c:pt>
                <c:pt idx="40">
                  <c:v>0.57456140350877194</c:v>
                </c:pt>
                <c:pt idx="41">
                  <c:v>0.47252747252747251</c:v>
                </c:pt>
                <c:pt idx="42">
                  <c:v>0.60809716599190289</c:v>
                </c:pt>
                <c:pt idx="43">
                  <c:v>0.31893687707641194</c:v>
                </c:pt>
                <c:pt idx="44">
                  <c:v>0.29846938775510207</c:v>
                </c:pt>
                <c:pt idx="45">
                  <c:v>0.30392943063352046</c:v>
                </c:pt>
                <c:pt idx="46">
                  <c:v>0.27461139896373055</c:v>
                </c:pt>
                <c:pt idx="47">
                  <c:v>0.22204213938411668</c:v>
                </c:pt>
                <c:pt idx="48">
                  <c:v>0.6337115072933549</c:v>
                </c:pt>
                <c:pt idx="49">
                  <c:v>0.21636952998379255</c:v>
                </c:pt>
              </c:numCache>
            </c:numRef>
          </c:xVal>
          <c:yVal>
            <c:numRef>
              <c:f>Sheet1!$B$2:$B$51</c:f>
              <c:numCache>
                <c:formatCode>0%</c:formatCode>
                <c:ptCount val="50"/>
                <c:pt idx="0">
                  <c:v>0.58571428571428574</c:v>
                </c:pt>
                <c:pt idx="1">
                  <c:v>0.72779369627507162</c:v>
                </c:pt>
                <c:pt idx="2">
                  <c:v>0.64655172413793105</c:v>
                </c:pt>
                <c:pt idx="3">
                  <c:v>0.52857142857142858</c:v>
                </c:pt>
                <c:pt idx="4">
                  <c:v>0.49283667621776506</c:v>
                </c:pt>
                <c:pt idx="5">
                  <c:v>0.46857142857142858</c:v>
                </c:pt>
                <c:pt idx="6">
                  <c:v>0.41666666666666669</c:v>
                </c:pt>
                <c:pt idx="7">
                  <c:v>0.45375722543352603</c:v>
                </c:pt>
                <c:pt idx="8">
                  <c:v>0.58739255014326652</c:v>
                </c:pt>
                <c:pt idx="9">
                  <c:v>0.38505747126436779</c:v>
                </c:pt>
                <c:pt idx="10">
                  <c:v>0.43181818181818182</c:v>
                </c:pt>
                <c:pt idx="11">
                  <c:v>0.39772727272727271</c:v>
                </c:pt>
                <c:pt idx="12">
                  <c:v>0.34090909090909088</c:v>
                </c:pt>
                <c:pt idx="13">
                  <c:v>0.55681818181818177</c:v>
                </c:pt>
                <c:pt idx="14">
                  <c:v>0.53409090909090906</c:v>
                </c:pt>
                <c:pt idx="15">
                  <c:v>0.55681818181818177</c:v>
                </c:pt>
                <c:pt idx="16">
                  <c:v>0.45454545454545453</c:v>
                </c:pt>
                <c:pt idx="17">
                  <c:v>0.46590909090909088</c:v>
                </c:pt>
                <c:pt idx="18">
                  <c:v>0.5</c:v>
                </c:pt>
                <c:pt idx="19">
                  <c:v>0.42045454545454547</c:v>
                </c:pt>
                <c:pt idx="20">
                  <c:v>0.42045454545454547</c:v>
                </c:pt>
                <c:pt idx="21">
                  <c:v>0.72727272727272729</c:v>
                </c:pt>
                <c:pt idx="22">
                  <c:v>0.53409090909090906</c:v>
                </c:pt>
                <c:pt idx="23">
                  <c:v>0.59090909090909094</c:v>
                </c:pt>
                <c:pt idx="24">
                  <c:v>0.67045454545454541</c:v>
                </c:pt>
                <c:pt idx="25">
                  <c:v>0.42045454545454547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0.47328244274809161</c:v>
                </c:pt>
                <c:pt idx="30">
                  <c:v>0.46183206106870228</c:v>
                </c:pt>
                <c:pt idx="31">
                  <c:v>0.42748091603053434</c:v>
                </c:pt>
                <c:pt idx="32">
                  <c:v>0.5572519083969466</c:v>
                </c:pt>
                <c:pt idx="33">
                  <c:v>0.5971428571428572</c:v>
                </c:pt>
                <c:pt idx="34">
                  <c:v>0.50716332378223494</c:v>
                </c:pt>
                <c:pt idx="35">
                  <c:v>0.60632183908045978</c:v>
                </c:pt>
                <c:pt idx="36">
                  <c:v>0.73623188405797102</c:v>
                </c:pt>
                <c:pt idx="37">
                  <c:v>0.66987179487179482</c:v>
                </c:pt>
                <c:pt idx="38">
                  <c:v>0.44802867383512546</c:v>
                </c:pt>
                <c:pt idx="39">
                  <c:v>0.50769230769230766</c:v>
                </c:pt>
                <c:pt idx="40">
                  <c:v>0.61538461538461542</c:v>
                </c:pt>
                <c:pt idx="41">
                  <c:v>0.52459016393442626</c:v>
                </c:pt>
                <c:pt idx="42">
                  <c:v>0.66569767441860461</c:v>
                </c:pt>
                <c:pt idx="43">
                  <c:v>0.39436619718309857</c:v>
                </c:pt>
                <c:pt idx="44">
                  <c:v>0.36923076923076925</c:v>
                </c:pt>
                <c:pt idx="45">
                  <c:v>0.55500000000000005</c:v>
                </c:pt>
                <c:pt idx="46">
                  <c:v>0.33976833976833976</c:v>
                </c:pt>
                <c:pt idx="47">
                  <c:v>0.46703296703296704</c:v>
                </c:pt>
                <c:pt idx="48">
                  <c:v>0.66559485530546625</c:v>
                </c:pt>
                <c:pt idx="49">
                  <c:v>0.44502617801047123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C-6313-7B43-BCC3-DFF809FBF756}"/>
            </c:ext>
          </c:extLst>
        </c:ser>
        <c:ser>
          <c:idx val="1"/>
          <c:order val="1"/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xVal>
            <c:numRef>
              <c:f>Sheet2!$B$5:$B$6</c:f>
              <c:numCache>
                <c:formatCode>General</c:formatCode>
                <c:ptCount val="2"/>
                <c:pt idx="0">
                  <c:v>0</c:v>
                </c:pt>
                <c:pt idx="1">
                  <c:v>1</c:v>
                </c:pt>
              </c:numCache>
            </c:numRef>
          </c:xVal>
          <c:yVal>
            <c:numRef>
              <c:f>Sheet2!$C$5:$C$6</c:f>
              <c:numCache>
                <c:formatCode>General</c:formatCode>
                <c:ptCount val="2"/>
                <c:pt idx="0">
                  <c:v>0</c:v>
                </c:pt>
                <c:pt idx="1">
                  <c:v>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D-6313-7B43-BCC3-DFF809FBF756}"/>
            </c:ext>
          </c:extLst>
        </c:ser>
        <c:ser>
          <c:idx val="2"/>
          <c:order val="2"/>
          <c:spPr>
            <a:ln w="12700" cap="rnd">
              <a:solidFill>
                <a:srgbClr val="FF0000"/>
              </a:solidFill>
              <a:prstDash val="dash"/>
              <a:round/>
            </a:ln>
            <a:effectLst/>
          </c:spPr>
          <c:marker>
            <c:symbol val="none"/>
          </c:marker>
          <c:dLbls>
            <c:delete val="1"/>
          </c:dLbls>
          <c:xVal>
            <c:numRef>
              <c:f>Sheet3!$B$5:$B$6</c:f>
              <c:numCache>
                <c:formatCode>General</c:formatCode>
                <c:ptCount val="2"/>
                <c:pt idx="0">
                  <c:v>2.75E-2</c:v>
                </c:pt>
                <c:pt idx="1">
                  <c:v>1</c:v>
                </c:pt>
              </c:numCache>
            </c:numRef>
          </c:xVal>
          <c:yVal>
            <c:numRef>
              <c:f>Sheet3!$C$5:$C$6</c:f>
              <c:numCache>
                <c:formatCode>General</c:formatCode>
                <c:ptCount val="2"/>
                <c:pt idx="0">
                  <c:v>0</c:v>
                </c:pt>
                <c:pt idx="1">
                  <c:v>0.97250000000000003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E-6313-7B43-BCC3-DFF809FBF756}"/>
            </c:ext>
          </c:extLst>
        </c:ser>
        <c:ser>
          <c:idx val="3"/>
          <c:order val="3"/>
          <c:spPr>
            <a:ln w="12700" cap="rnd">
              <a:solidFill>
                <a:srgbClr val="FF0000"/>
              </a:solidFill>
              <a:prstDash val="dash"/>
              <a:round/>
            </a:ln>
            <a:effectLst/>
          </c:spPr>
          <c:marker>
            <c:symbol val="none"/>
          </c:marker>
          <c:dLbls>
            <c:delete val="1"/>
          </c:dLbls>
          <c:xVal>
            <c:numRef>
              <c:f>Sheet4!$B$5:$B$6</c:f>
              <c:numCache>
                <c:formatCode>General</c:formatCode>
                <c:ptCount val="2"/>
                <c:pt idx="0">
                  <c:v>0</c:v>
                </c:pt>
                <c:pt idx="1">
                  <c:v>0.97250000000000003</c:v>
                </c:pt>
              </c:numCache>
            </c:numRef>
          </c:xVal>
          <c:yVal>
            <c:numRef>
              <c:f>Sheet4!$C$5:$C$6</c:f>
              <c:numCache>
                <c:formatCode>General</c:formatCode>
                <c:ptCount val="2"/>
                <c:pt idx="0">
                  <c:v>2.75E-2</c:v>
                </c:pt>
                <c:pt idx="1">
                  <c:v>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F-6313-7B43-BCC3-DFF809FBF756}"/>
            </c:ext>
          </c:extLst>
        </c:ser>
        <c:dLbls>
          <c:dLblPos val="r"/>
          <c:showLegendKey val="0"/>
          <c:showVal val="1"/>
          <c:showCatName val="0"/>
          <c:showSerName val="0"/>
          <c:showPercent val="0"/>
          <c:showBubbleSize val="0"/>
        </c:dLbls>
        <c:axId val="-1306285376"/>
        <c:axId val="-1328833952"/>
      </c:scatterChart>
      <c:valAx>
        <c:axId val="-1306285376"/>
        <c:scaling>
          <c:orientation val="minMax"/>
          <c:max val="0.9"/>
          <c:min val="0.2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rgbClr val="000000"/>
                    </a:solidFill>
                    <a:latin typeface="Arial" charset="0"/>
                    <a:ea typeface="Arial" charset="0"/>
                    <a:cs typeface="Arial" charset="0"/>
                  </a:defRPr>
                </a:pPr>
                <a:r>
                  <a:rPr lang="en-US" sz="1000" b="1" baseline="0" dirty="0">
                    <a:solidFill>
                      <a:srgbClr val="000000"/>
                    </a:solidFill>
                    <a:latin typeface="Arial" charset="0"/>
                    <a:ea typeface="Arial" charset="0"/>
                    <a:cs typeface="Arial" charset="0"/>
                  </a:rPr>
                  <a:t>2016 Attribute </a:t>
                </a:r>
                <a:r>
                  <a:rPr lang="en-US" sz="1000" b="1" dirty="0">
                    <a:solidFill>
                      <a:srgbClr val="000000"/>
                    </a:solidFill>
                    <a:latin typeface="Arial" charset="0"/>
                    <a:ea typeface="Arial" charset="0"/>
                    <a:cs typeface="Arial" charset="0"/>
                  </a:rPr>
                  <a:t>Rating (% 8-10)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0%" sourceLinked="0"/>
        <c:majorTickMark val="none"/>
        <c:minorTickMark val="none"/>
        <c:tickLblPos val="nextTo"/>
        <c:spPr>
          <a:noFill/>
          <a:ln>
            <a:solidFill>
              <a:srgbClr val="00000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pPr>
            <a:endParaRPr lang="en-US"/>
          </a:p>
        </c:txPr>
        <c:crossAx val="-1328833952"/>
        <c:crosses val="autoZero"/>
        <c:crossBetween val="midCat"/>
        <c:majorUnit val="0.1"/>
      </c:valAx>
      <c:valAx>
        <c:axId val="-1328833952"/>
        <c:scaling>
          <c:orientation val="minMax"/>
          <c:max val="0.9"/>
          <c:min val="0.2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rgbClr val="000000"/>
                    </a:solidFill>
                    <a:latin typeface="Arial" charset="0"/>
                    <a:ea typeface="Arial" charset="0"/>
                    <a:cs typeface="Arial" charset="0"/>
                  </a:defRPr>
                </a:pPr>
                <a:r>
                  <a:rPr lang="en-US" sz="1000" b="1" baseline="0" dirty="0">
                    <a:solidFill>
                      <a:srgbClr val="000000"/>
                    </a:solidFill>
                    <a:latin typeface="Arial" charset="0"/>
                    <a:ea typeface="Arial" charset="0"/>
                    <a:cs typeface="Arial" charset="0"/>
                  </a:rPr>
                  <a:t>2019 Attribute Rating (% 8-10)</a:t>
                </a:r>
                <a:endParaRPr lang="en-US" sz="1000" b="1" dirty="0">
                  <a:solidFill>
                    <a:srgbClr val="000000"/>
                  </a:solidFill>
                  <a:latin typeface="Arial" charset="0"/>
                  <a:ea typeface="Arial" charset="0"/>
                  <a:cs typeface="Arial" charset="0"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0%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pPr>
            <a:endParaRPr lang="en-US"/>
          </a:p>
        </c:txPr>
        <c:crossAx val="-1306285376"/>
        <c:crosses val="autoZero"/>
        <c:crossBetween val="midCat"/>
        <c:majorUnit val="0.1"/>
      </c:valAx>
      <c:spPr>
        <a:noFill/>
        <a:ln w="19050">
          <a:solidFill>
            <a:srgbClr val="000000"/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spc="0" baseline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pPr>
            <a:r>
              <a:rPr lang="en-US" sz="1200" b="1" baseline="0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Comparison of Attribute Evaluations</a:t>
            </a:r>
          </a:p>
          <a:p>
            <a:pPr>
              <a:defRPr sz="1200" b="1" i="0" u="none" strike="noStrike" kern="1200" spc="0" baseline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pPr>
            <a:r>
              <a:rPr lang="en-US" sz="1200" b="1" baseline="0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2019 versus 2016</a:t>
            </a:r>
          </a:p>
          <a:p>
            <a:pPr>
              <a:defRPr sz="1200" b="1" i="0" u="none" strike="noStrike" kern="1200" spc="0" baseline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pPr>
            <a:r>
              <a:rPr lang="en-US" sz="1200" b="1" baseline="0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- College of Engineering, </a:t>
            </a:r>
            <a:r>
              <a:rPr lang="en-US" sz="1200" b="1" baseline="0" dirty="0" err="1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Ph.D</a:t>
            </a:r>
            <a:r>
              <a:rPr lang="en-US" sz="1200" b="1" baseline="0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 -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2019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none"/>
          </c:marker>
          <c:dPt>
            <c:idx val="4"/>
            <c:bubble3D val="0"/>
            <c:extLst>
              <c:ext xmlns:c16="http://schemas.microsoft.com/office/drawing/2014/chart" uri="{C3380CC4-5D6E-409C-BE32-E72D297353CC}">
                <c16:uniqueId val="{00000000-6313-7B43-BCC3-DFF809FBF756}"/>
              </c:ext>
            </c:extLst>
          </c:dPt>
          <c:dPt>
            <c:idx val="5"/>
            <c:bubble3D val="0"/>
            <c:extLst>
              <c:ext xmlns:c16="http://schemas.microsoft.com/office/drawing/2014/chart" uri="{C3380CC4-5D6E-409C-BE32-E72D297353CC}">
                <c16:uniqueId val="{00000001-6313-7B43-BCC3-DFF809FBF756}"/>
              </c:ext>
            </c:extLst>
          </c:dPt>
          <c:dPt>
            <c:idx val="6"/>
            <c:bubble3D val="0"/>
            <c:extLst>
              <c:ext xmlns:c16="http://schemas.microsoft.com/office/drawing/2014/chart" uri="{C3380CC4-5D6E-409C-BE32-E72D297353CC}">
                <c16:uniqueId val="{00000002-6313-7B43-BCC3-DFF809FBF756}"/>
              </c:ext>
            </c:extLst>
          </c:dPt>
          <c:dPt>
            <c:idx val="7"/>
            <c:bubble3D val="0"/>
            <c:extLst>
              <c:ext xmlns:c16="http://schemas.microsoft.com/office/drawing/2014/chart" uri="{C3380CC4-5D6E-409C-BE32-E72D297353CC}">
                <c16:uniqueId val="{00000003-6313-7B43-BCC3-DFF809FBF756}"/>
              </c:ext>
            </c:extLst>
          </c:dPt>
          <c:dPt>
            <c:idx val="8"/>
            <c:bubble3D val="0"/>
            <c:extLst>
              <c:ext xmlns:c16="http://schemas.microsoft.com/office/drawing/2014/chart" uri="{C3380CC4-5D6E-409C-BE32-E72D297353CC}">
                <c16:uniqueId val="{00000004-6313-7B43-BCC3-DFF809FBF756}"/>
              </c:ext>
            </c:extLst>
          </c:dPt>
          <c:dPt>
            <c:idx val="9"/>
            <c:bubble3D val="0"/>
            <c:extLst>
              <c:ext xmlns:c16="http://schemas.microsoft.com/office/drawing/2014/chart" uri="{C3380CC4-5D6E-409C-BE32-E72D297353CC}">
                <c16:uniqueId val="{00000005-6313-7B43-BCC3-DFF809FBF756}"/>
              </c:ext>
            </c:extLst>
          </c:dPt>
          <c:dPt>
            <c:idx val="10"/>
            <c:bubble3D val="0"/>
            <c:extLst>
              <c:ext xmlns:c16="http://schemas.microsoft.com/office/drawing/2014/chart" uri="{C3380CC4-5D6E-409C-BE32-E72D297353CC}">
                <c16:uniqueId val="{00000006-6313-7B43-BCC3-DFF809FBF756}"/>
              </c:ext>
            </c:extLst>
          </c:dPt>
          <c:dPt>
            <c:idx val="11"/>
            <c:bubble3D val="0"/>
            <c:extLst>
              <c:ext xmlns:c16="http://schemas.microsoft.com/office/drawing/2014/chart" uri="{C3380CC4-5D6E-409C-BE32-E72D297353CC}">
                <c16:uniqueId val="{00000007-6313-7B43-BCC3-DFF809FBF756}"/>
              </c:ext>
            </c:extLst>
          </c:dPt>
          <c:dLbls>
            <c:dLbl>
              <c:idx val="0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1</a:t>
                    </a:r>
                    <a:endParaRPr lang="en-US" sz="800" dirty="0">
                      <a:solidFill>
                        <a:srgbClr val="FF0000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8-6313-7B43-BCC3-DFF809FBF756}"/>
                </c:ext>
              </c:extLst>
            </c:dLbl>
            <c:dLbl>
              <c:idx val="1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2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9-6313-7B43-BCC3-DFF809FBF756}"/>
                </c:ext>
              </c:extLst>
            </c:dLbl>
            <c:dLbl>
              <c:idx val="2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3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A-6313-7B43-BCC3-DFF809FBF756}"/>
                </c:ext>
              </c:extLst>
            </c:dLbl>
            <c:dLbl>
              <c:idx val="3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4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B-6313-7B43-BCC3-DFF809FBF756}"/>
                </c:ext>
              </c:extLst>
            </c:dLbl>
            <c:dLbl>
              <c:idx val="4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5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6313-7B43-BCC3-DFF809FBF756}"/>
                </c:ext>
              </c:extLst>
            </c:dLbl>
            <c:dLbl>
              <c:idx val="5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6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6313-7B43-BCC3-DFF809FBF756}"/>
                </c:ext>
              </c:extLst>
            </c:dLbl>
            <c:dLbl>
              <c:idx val="6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7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6313-7B43-BCC3-DFF809FBF756}"/>
                </c:ext>
              </c:extLst>
            </c:dLbl>
            <c:dLbl>
              <c:idx val="7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8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6313-7B43-BCC3-DFF809FBF756}"/>
                </c:ext>
              </c:extLst>
            </c:dLbl>
            <c:dLbl>
              <c:idx val="8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4-6313-7B43-BCC3-DFF809FBF756}"/>
                </c:ext>
              </c:extLst>
            </c:dLbl>
            <c:dLbl>
              <c:idx val="9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10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6313-7B43-BCC3-DFF809FBF756}"/>
                </c:ext>
              </c:extLst>
            </c:dLbl>
            <c:dLbl>
              <c:idx val="10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11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6-6313-7B43-BCC3-DFF809FBF756}"/>
                </c:ext>
              </c:extLst>
            </c:dLbl>
            <c:dLbl>
              <c:idx val="11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12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7-6313-7B43-BCC3-DFF809FBF756}"/>
                </c:ext>
              </c:extLst>
            </c:dLbl>
            <c:dLbl>
              <c:idx val="12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13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0-6313-7B43-BCC3-DFF809FBF756}"/>
                </c:ext>
              </c:extLst>
            </c:dLbl>
            <c:dLbl>
              <c:idx val="13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14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1-6313-7B43-BCC3-DFF809FBF756}"/>
                </c:ext>
              </c:extLst>
            </c:dLbl>
            <c:dLbl>
              <c:idx val="14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15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2-6313-7B43-BCC3-DFF809FBF756}"/>
                </c:ext>
              </c:extLst>
            </c:dLbl>
            <c:dLbl>
              <c:idx val="15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16</a:t>
                    </a:r>
                    <a:endParaRPr lang="en-US" sz="800" dirty="0">
                      <a:solidFill>
                        <a:srgbClr val="3366FF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3-6313-7B43-BCC3-DFF809FBF756}"/>
                </c:ext>
              </c:extLst>
            </c:dLbl>
            <c:dLbl>
              <c:idx val="16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17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4-6313-7B43-BCC3-DFF809FBF756}"/>
                </c:ext>
              </c:extLst>
            </c:dLbl>
            <c:dLbl>
              <c:idx val="17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18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5-6313-7B43-BCC3-DFF809FBF756}"/>
                </c:ext>
              </c:extLst>
            </c:dLbl>
            <c:dLbl>
              <c:idx val="18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19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6-6313-7B43-BCC3-DFF809FBF756}"/>
                </c:ext>
              </c:extLst>
            </c:dLbl>
            <c:dLbl>
              <c:idx val="19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20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7-6313-7B43-BCC3-DFF809FBF756}"/>
                </c:ext>
              </c:extLst>
            </c:dLbl>
            <c:dLbl>
              <c:idx val="20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21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8-6313-7B43-BCC3-DFF809FBF756}"/>
                </c:ext>
              </c:extLst>
            </c:dLbl>
            <c:dLbl>
              <c:idx val="21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22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9-6313-7B43-BCC3-DFF809FBF756}"/>
                </c:ext>
              </c:extLst>
            </c:dLbl>
            <c:dLbl>
              <c:idx val="22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23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A-6313-7B43-BCC3-DFF809FBF756}"/>
                </c:ext>
              </c:extLst>
            </c:dLbl>
            <c:dLbl>
              <c:idx val="23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24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B-6313-7B43-BCC3-DFF809FBF756}"/>
                </c:ext>
              </c:extLst>
            </c:dLbl>
            <c:dLbl>
              <c:idx val="24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25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C-6313-7B43-BCC3-DFF809FBF756}"/>
                </c:ext>
              </c:extLst>
            </c:dLbl>
            <c:dLbl>
              <c:idx val="25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26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D-6313-7B43-BCC3-DFF809FBF756}"/>
                </c:ext>
              </c:extLst>
            </c:dLbl>
            <c:dLbl>
              <c:idx val="2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E-6313-7B43-BCC3-DFF809FBF756}"/>
                </c:ext>
              </c:extLst>
            </c:dLbl>
            <c:dLbl>
              <c:idx val="2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F-6313-7B43-BCC3-DFF809FBF756}"/>
                </c:ext>
              </c:extLst>
            </c:dLbl>
            <c:dLbl>
              <c:idx val="28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0-6313-7B43-BCC3-DFF809FBF756}"/>
                </c:ext>
              </c:extLst>
            </c:dLbl>
            <c:dLbl>
              <c:idx val="29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1-6313-7B43-BCC3-DFF809FBF756}"/>
                </c:ext>
              </c:extLst>
            </c:dLbl>
            <c:dLbl>
              <c:idx val="3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2-6313-7B43-BCC3-DFF809FBF756}"/>
                </c:ext>
              </c:extLst>
            </c:dLbl>
            <c:dLbl>
              <c:idx val="3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3-6313-7B43-BCC3-DFF809FBF756}"/>
                </c:ext>
              </c:extLst>
            </c:dLbl>
            <c:dLbl>
              <c:idx val="3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4-6313-7B43-BCC3-DFF809FBF756}"/>
                </c:ext>
              </c:extLst>
            </c:dLbl>
            <c:dLbl>
              <c:idx val="33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34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5-6313-7B43-BCC3-DFF809FBF756}"/>
                </c:ext>
              </c:extLst>
            </c:dLbl>
            <c:dLbl>
              <c:idx val="34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35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6-6313-7B43-BCC3-DFF809FBF756}"/>
                </c:ext>
              </c:extLst>
            </c:dLbl>
            <c:dLbl>
              <c:idx val="35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36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7-6313-7B43-BCC3-DFF809FBF756}"/>
                </c:ext>
              </c:extLst>
            </c:dLbl>
            <c:dLbl>
              <c:idx val="36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37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8-6313-7B43-BCC3-DFF809FBF756}"/>
                </c:ext>
              </c:extLst>
            </c:dLbl>
            <c:dLbl>
              <c:idx val="37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38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9-6313-7B43-BCC3-DFF809FBF756}"/>
                </c:ext>
              </c:extLst>
            </c:dLbl>
            <c:dLbl>
              <c:idx val="38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39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A-6313-7B43-BCC3-DFF809FBF756}"/>
                </c:ext>
              </c:extLst>
            </c:dLbl>
            <c:dLbl>
              <c:idx val="39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40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B-6313-7B43-BCC3-DFF809FBF756}"/>
                </c:ext>
              </c:extLst>
            </c:dLbl>
            <c:dLbl>
              <c:idx val="40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41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C-6313-7B43-BCC3-DFF809FBF756}"/>
                </c:ext>
              </c:extLst>
            </c:dLbl>
            <c:dLbl>
              <c:idx val="41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42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D-6313-7B43-BCC3-DFF809FBF756}"/>
                </c:ext>
              </c:extLst>
            </c:dLbl>
            <c:dLbl>
              <c:idx val="42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43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E-6313-7B43-BCC3-DFF809FBF756}"/>
                </c:ext>
              </c:extLst>
            </c:dLbl>
            <c:dLbl>
              <c:idx val="43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44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F-6313-7B43-BCC3-DFF809FBF756}"/>
                </c:ext>
              </c:extLst>
            </c:dLbl>
            <c:dLbl>
              <c:idx val="44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45</a:t>
                    </a:r>
                    <a:endParaRPr lang="en-US" sz="800" dirty="0">
                      <a:solidFill>
                        <a:srgbClr val="FF6600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30-6313-7B43-BCC3-DFF809FBF756}"/>
                </c:ext>
              </c:extLst>
            </c:dLbl>
            <c:dLbl>
              <c:idx val="45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46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31-6313-7B43-BCC3-DFF809FBF756}"/>
                </c:ext>
              </c:extLst>
            </c:dLbl>
            <c:dLbl>
              <c:idx val="46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47</a:t>
                    </a:r>
                    <a:endParaRPr lang="en-US" sz="800" dirty="0">
                      <a:solidFill>
                        <a:srgbClr val="FF6600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32-6313-7B43-BCC3-DFF809FBF756}"/>
                </c:ext>
              </c:extLst>
            </c:dLbl>
            <c:dLbl>
              <c:idx val="47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48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33-6313-7B43-BCC3-DFF809FBF756}"/>
                </c:ext>
              </c:extLst>
            </c:dLbl>
            <c:dLbl>
              <c:idx val="48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34-6313-7B43-BCC3-DFF809FBF756}"/>
                </c:ext>
              </c:extLst>
            </c:dLbl>
            <c:dLbl>
              <c:idx val="49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50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35-6313-7B43-BCC3-DFF809FBF75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800" b="1"/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xVal>
            <c:numRef>
              <c:f>Sheet1!$A$2:$A$51</c:f>
              <c:numCache>
                <c:formatCode>0%</c:formatCode>
                <c:ptCount val="50"/>
                <c:pt idx="0">
                  <c:v>0.47178538390379277</c:v>
                </c:pt>
                <c:pt idx="1">
                  <c:v>0.64939870490286766</c:v>
                </c:pt>
                <c:pt idx="2">
                  <c:v>0.57816836262719706</c:v>
                </c:pt>
                <c:pt idx="3">
                  <c:v>0.4357076780758557</c:v>
                </c:pt>
                <c:pt idx="4">
                  <c:v>0.38852913968547642</c:v>
                </c:pt>
                <c:pt idx="5">
                  <c:v>0.38297872340425532</c:v>
                </c:pt>
                <c:pt idx="6">
                  <c:v>0.40055504162812211</c:v>
                </c:pt>
                <c:pt idx="7">
                  <c:v>0.41165587419056432</c:v>
                </c:pt>
                <c:pt idx="8">
                  <c:v>0.47363552266419984</c:v>
                </c:pt>
                <c:pt idx="9">
                  <c:v>0.2664199814986124</c:v>
                </c:pt>
                <c:pt idx="10">
                  <c:v>0.60537634408602148</c:v>
                </c:pt>
                <c:pt idx="11">
                  <c:v>0.50724637681159424</c:v>
                </c:pt>
                <c:pt idx="12">
                  <c:v>0.51802884615384615</c:v>
                </c:pt>
                <c:pt idx="13">
                  <c:v>0.70697167755991286</c:v>
                </c:pt>
                <c:pt idx="14">
                  <c:v>0.70267131242740999</c:v>
                </c:pt>
                <c:pt idx="15">
                  <c:v>0.73144104803493448</c:v>
                </c:pt>
                <c:pt idx="16">
                  <c:v>0.70722433460076051</c:v>
                </c:pt>
                <c:pt idx="17">
                  <c:v>0.73388042203985937</c:v>
                </c:pt>
                <c:pt idx="18">
                  <c:v>0.65760869565217395</c:v>
                </c:pt>
                <c:pt idx="19">
                  <c:v>0.57503152585119799</c:v>
                </c:pt>
                <c:pt idx="20">
                  <c:v>0.52033492822966509</c:v>
                </c:pt>
                <c:pt idx="21">
                  <c:v>0.82124079915878023</c:v>
                </c:pt>
                <c:pt idx="22">
                  <c:v>0.68980021030494221</c:v>
                </c:pt>
                <c:pt idx="23">
                  <c:v>0.63932702418506837</c:v>
                </c:pt>
                <c:pt idx="24">
                  <c:v>0.75289169295478442</c:v>
                </c:pt>
                <c:pt idx="25">
                  <c:v>0.44374342797055732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0.51248843663274746</c:v>
                </c:pt>
                <c:pt idx="34">
                  <c:v>0.61609620721554115</c:v>
                </c:pt>
                <c:pt idx="35">
                  <c:v>0.49213691026827011</c:v>
                </c:pt>
                <c:pt idx="36">
                  <c:v>0.62904717853839043</c:v>
                </c:pt>
                <c:pt idx="37">
                  <c:v>0.58452722063037255</c:v>
                </c:pt>
                <c:pt idx="38">
                  <c:v>0.32729468599033817</c:v>
                </c:pt>
                <c:pt idx="39">
                  <c:v>0.36503067484662577</c:v>
                </c:pt>
                <c:pt idx="40">
                  <c:v>0.55128205128205132</c:v>
                </c:pt>
                <c:pt idx="41">
                  <c:v>0.37636080870917576</c:v>
                </c:pt>
                <c:pt idx="42">
                  <c:v>0.34430856067732829</c:v>
                </c:pt>
                <c:pt idx="43">
                  <c:v>0.23819095477386934</c:v>
                </c:pt>
                <c:pt idx="44">
                  <c:v>0.21959095801937567</c:v>
                </c:pt>
                <c:pt idx="45">
                  <c:v>0.30564430244941426</c:v>
                </c:pt>
                <c:pt idx="46">
                  <c:v>0.2595959595959596</c:v>
                </c:pt>
                <c:pt idx="47">
                  <c:v>0.28297872340425534</c:v>
                </c:pt>
                <c:pt idx="48">
                  <c:v>0.53004926108374384</c:v>
                </c:pt>
                <c:pt idx="49">
                  <c:v>0.24235560588901472</c:v>
                </c:pt>
              </c:numCache>
            </c:numRef>
          </c:xVal>
          <c:yVal>
            <c:numRef>
              <c:f>Sheet1!$B$2:$B$51</c:f>
              <c:numCache>
                <c:formatCode>0%</c:formatCode>
                <c:ptCount val="50"/>
                <c:pt idx="0">
                  <c:v>0.48923076923076925</c:v>
                </c:pt>
                <c:pt idx="1">
                  <c:v>0.63384615384615384</c:v>
                </c:pt>
                <c:pt idx="2">
                  <c:v>0.49693251533742333</c:v>
                </c:pt>
                <c:pt idx="3">
                  <c:v>0.42024539877300615</c:v>
                </c:pt>
                <c:pt idx="4">
                  <c:v>0.39384615384615385</c:v>
                </c:pt>
                <c:pt idx="5">
                  <c:v>0.35889570552147237</c:v>
                </c:pt>
                <c:pt idx="6">
                  <c:v>0.3569230769230769</c:v>
                </c:pt>
                <c:pt idx="7">
                  <c:v>0.39263803680981596</c:v>
                </c:pt>
                <c:pt idx="8">
                  <c:v>0.46319018404907975</c:v>
                </c:pt>
                <c:pt idx="9">
                  <c:v>0.32407407407407407</c:v>
                </c:pt>
                <c:pt idx="10">
                  <c:v>0.41104294478527609</c:v>
                </c:pt>
                <c:pt idx="11">
                  <c:v>0.43251533742331288</c:v>
                </c:pt>
                <c:pt idx="12">
                  <c:v>0.42331288343558282</c:v>
                </c:pt>
                <c:pt idx="13">
                  <c:v>0.59202453987730064</c:v>
                </c:pt>
                <c:pt idx="14">
                  <c:v>0.56441717791411039</c:v>
                </c:pt>
                <c:pt idx="15">
                  <c:v>0.58588957055214719</c:v>
                </c:pt>
                <c:pt idx="16">
                  <c:v>0.55521472392638038</c:v>
                </c:pt>
                <c:pt idx="17">
                  <c:v>0.58588957055214719</c:v>
                </c:pt>
                <c:pt idx="18">
                  <c:v>0.54907975460122704</c:v>
                </c:pt>
                <c:pt idx="19">
                  <c:v>0.45705521472392641</c:v>
                </c:pt>
                <c:pt idx="20">
                  <c:v>0.43865030674846628</c:v>
                </c:pt>
                <c:pt idx="21">
                  <c:v>0.71472392638036808</c:v>
                </c:pt>
                <c:pt idx="22">
                  <c:v>0.57668711656441718</c:v>
                </c:pt>
                <c:pt idx="23">
                  <c:v>0.53680981595092025</c:v>
                </c:pt>
                <c:pt idx="24">
                  <c:v>0.66564417177914115</c:v>
                </c:pt>
                <c:pt idx="25">
                  <c:v>0.44478527607361962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0.45705521472392641</c:v>
                </c:pt>
                <c:pt idx="34">
                  <c:v>0.51533742331288346</c:v>
                </c:pt>
                <c:pt idx="35">
                  <c:v>0.46625766871165641</c:v>
                </c:pt>
                <c:pt idx="36">
                  <c:v>0.65644171779141103</c:v>
                </c:pt>
                <c:pt idx="37">
                  <c:v>0.56050955414012738</c:v>
                </c:pt>
                <c:pt idx="38">
                  <c:v>0.29844961240310075</c:v>
                </c:pt>
                <c:pt idx="39">
                  <c:v>0.38947368421052631</c:v>
                </c:pt>
                <c:pt idx="40">
                  <c:v>0.5</c:v>
                </c:pt>
                <c:pt idx="41">
                  <c:v>0.35204081632653061</c:v>
                </c:pt>
                <c:pt idx="42">
                  <c:v>0.32198142414860681</c:v>
                </c:pt>
                <c:pt idx="43">
                  <c:v>0.14285714285714285</c:v>
                </c:pt>
                <c:pt idx="44">
                  <c:v>0.12621359223300971</c:v>
                </c:pt>
                <c:pt idx="45">
                  <c:v>0.18808777429467086</c:v>
                </c:pt>
                <c:pt idx="46">
                  <c:v>0.18085106382978725</c:v>
                </c:pt>
                <c:pt idx="47">
                  <c:v>0.17725752508361203</c:v>
                </c:pt>
                <c:pt idx="48">
                  <c:v>0.41875000000000001</c:v>
                </c:pt>
                <c:pt idx="49">
                  <c:v>0.14715719063545152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C-6313-7B43-BCC3-DFF809FBF756}"/>
            </c:ext>
          </c:extLst>
        </c:ser>
        <c:ser>
          <c:idx val="1"/>
          <c:order val="1"/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xVal>
            <c:numRef>
              <c:f>Sheet2!$B$5:$B$6</c:f>
              <c:numCache>
                <c:formatCode>General</c:formatCode>
                <c:ptCount val="2"/>
                <c:pt idx="0">
                  <c:v>0</c:v>
                </c:pt>
                <c:pt idx="1">
                  <c:v>1</c:v>
                </c:pt>
              </c:numCache>
            </c:numRef>
          </c:xVal>
          <c:yVal>
            <c:numRef>
              <c:f>Sheet2!$C$5:$C$6</c:f>
              <c:numCache>
                <c:formatCode>General</c:formatCode>
                <c:ptCount val="2"/>
                <c:pt idx="0">
                  <c:v>0</c:v>
                </c:pt>
                <c:pt idx="1">
                  <c:v>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D-6313-7B43-BCC3-DFF809FBF756}"/>
            </c:ext>
          </c:extLst>
        </c:ser>
        <c:ser>
          <c:idx val="2"/>
          <c:order val="2"/>
          <c:spPr>
            <a:ln w="12700" cap="rnd">
              <a:solidFill>
                <a:srgbClr val="FF0000"/>
              </a:solidFill>
              <a:prstDash val="dash"/>
              <a:round/>
            </a:ln>
            <a:effectLst/>
          </c:spPr>
          <c:marker>
            <c:symbol val="none"/>
          </c:marker>
          <c:dLbls>
            <c:delete val="1"/>
          </c:dLbls>
          <c:xVal>
            <c:numRef>
              <c:f>Sheet3!$B$5:$B$6</c:f>
              <c:numCache>
                <c:formatCode>General</c:formatCode>
                <c:ptCount val="2"/>
                <c:pt idx="0">
                  <c:v>0.03</c:v>
                </c:pt>
                <c:pt idx="1">
                  <c:v>1</c:v>
                </c:pt>
              </c:numCache>
            </c:numRef>
          </c:xVal>
          <c:yVal>
            <c:numRef>
              <c:f>Sheet3!$C$5:$C$6</c:f>
              <c:numCache>
                <c:formatCode>General</c:formatCode>
                <c:ptCount val="2"/>
                <c:pt idx="0">
                  <c:v>0</c:v>
                </c:pt>
                <c:pt idx="1">
                  <c:v>0.97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E-6313-7B43-BCC3-DFF809FBF756}"/>
            </c:ext>
          </c:extLst>
        </c:ser>
        <c:ser>
          <c:idx val="3"/>
          <c:order val="3"/>
          <c:spPr>
            <a:ln w="12700" cap="rnd">
              <a:solidFill>
                <a:srgbClr val="FF0000"/>
              </a:solidFill>
              <a:prstDash val="dash"/>
              <a:round/>
            </a:ln>
            <a:effectLst/>
          </c:spPr>
          <c:marker>
            <c:symbol val="none"/>
          </c:marker>
          <c:dLbls>
            <c:delete val="1"/>
          </c:dLbls>
          <c:xVal>
            <c:numRef>
              <c:f>Sheet4!$B$5:$B$6</c:f>
              <c:numCache>
                <c:formatCode>General</c:formatCode>
                <c:ptCount val="2"/>
                <c:pt idx="0">
                  <c:v>0</c:v>
                </c:pt>
                <c:pt idx="1">
                  <c:v>0.97</c:v>
                </c:pt>
              </c:numCache>
            </c:numRef>
          </c:xVal>
          <c:yVal>
            <c:numRef>
              <c:f>Sheet4!$C$5:$C$6</c:f>
              <c:numCache>
                <c:formatCode>General</c:formatCode>
                <c:ptCount val="2"/>
                <c:pt idx="0">
                  <c:v>0.03</c:v>
                </c:pt>
                <c:pt idx="1">
                  <c:v>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F-6313-7B43-BCC3-DFF809FBF756}"/>
            </c:ext>
          </c:extLst>
        </c:ser>
        <c:dLbls>
          <c:dLblPos val="r"/>
          <c:showLegendKey val="0"/>
          <c:showVal val="1"/>
          <c:showCatName val="0"/>
          <c:showSerName val="0"/>
          <c:showPercent val="0"/>
          <c:showBubbleSize val="0"/>
        </c:dLbls>
        <c:axId val="-1306285376"/>
        <c:axId val="-1328833952"/>
      </c:scatterChart>
      <c:valAx>
        <c:axId val="-1306285376"/>
        <c:scaling>
          <c:orientation val="minMax"/>
          <c:max val="1"/>
          <c:min val="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rgbClr val="000000"/>
                    </a:solidFill>
                    <a:latin typeface="Arial" charset="0"/>
                    <a:ea typeface="Arial" charset="0"/>
                    <a:cs typeface="Arial" charset="0"/>
                  </a:defRPr>
                </a:pPr>
                <a:r>
                  <a:rPr lang="en-US" sz="1000" b="1" baseline="0" dirty="0">
                    <a:solidFill>
                      <a:srgbClr val="000000"/>
                    </a:solidFill>
                    <a:latin typeface="Arial" charset="0"/>
                    <a:ea typeface="Arial" charset="0"/>
                    <a:cs typeface="Arial" charset="0"/>
                  </a:rPr>
                  <a:t>2016 Attribute </a:t>
                </a:r>
                <a:r>
                  <a:rPr lang="en-US" sz="1000" b="1" dirty="0">
                    <a:solidFill>
                      <a:srgbClr val="000000"/>
                    </a:solidFill>
                    <a:latin typeface="Arial" charset="0"/>
                    <a:ea typeface="Arial" charset="0"/>
                    <a:cs typeface="Arial" charset="0"/>
                  </a:rPr>
                  <a:t>Rating (% 8-10)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0%" sourceLinked="0"/>
        <c:majorTickMark val="none"/>
        <c:minorTickMark val="none"/>
        <c:tickLblPos val="nextTo"/>
        <c:spPr>
          <a:noFill/>
          <a:ln>
            <a:solidFill>
              <a:srgbClr val="00000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pPr>
            <a:endParaRPr lang="en-US"/>
          </a:p>
        </c:txPr>
        <c:crossAx val="-1328833952"/>
        <c:crosses val="autoZero"/>
        <c:crossBetween val="midCat"/>
        <c:majorUnit val="0.1"/>
      </c:valAx>
      <c:valAx>
        <c:axId val="-1328833952"/>
        <c:scaling>
          <c:orientation val="minMax"/>
          <c:max val="1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rgbClr val="000000"/>
                    </a:solidFill>
                    <a:latin typeface="Arial" charset="0"/>
                    <a:ea typeface="Arial" charset="0"/>
                    <a:cs typeface="Arial" charset="0"/>
                  </a:defRPr>
                </a:pPr>
                <a:r>
                  <a:rPr lang="en-US" sz="1000" b="1" baseline="0" dirty="0">
                    <a:solidFill>
                      <a:srgbClr val="000000"/>
                    </a:solidFill>
                    <a:latin typeface="Arial" charset="0"/>
                    <a:ea typeface="Arial" charset="0"/>
                    <a:cs typeface="Arial" charset="0"/>
                  </a:rPr>
                  <a:t>2019 Attribute Rating (% 8-10)</a:t>
                </a:r>
                <a:endParaRPr lang="en-US" sz="1000" b="1" dirty="0">
                  <a:solidFill>
                    <a:srgbClr val="000000"/>
                  </a:solidFill>
                  <a:latin typeface="Arial" charset="0"/>
                  <a:ea typeface="Arial" charset="0"/>
                  <a:cs typeface="Arial" charset="0"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0%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pPr>
            <a:endParaRPr lang="en-US"/>
          </a:p>
        </c:txPr>
        <c:crossAx val="-1306285376"/>
        <c:crosses val="autoZero"/>
        <c:crossBetween val="midCat"/>
        <c:majorUnit val="0.1"/>
      </c:valAx>
      <c:spPr>
        <a:noFill/>
        <a:ln w="19050">
          <a:solidFill>
            <a:srgbClr val="000000"/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200"/>
            </a:pPr>
            <a:r>
              <a:rPr lang="en-US" sz="1200" dirty="0"/>
              <a:t>Perception Improvement</a:t>
            </a:r>
            <a:r>
              <a:rPr lang="en-US" sz="1200" baseline="0" dirty="0"/>
              <a:t> Analysis – Master’s CAMPUS</a:t>
            </a:r>
          </a:p>
          <a:p>
            <a:pPr>
              <a:defRPr sz="1200"/>
            </a:pPr>
            <a:r>
              <a:rPr lang="en-US" sz="1200" baseline="0" dirty="0"/>
              <a:t>Ivan Allen College</a:t>
            </a:r>
            <a:endParaRPr lang="en-US" sz="1200" dirty="0"/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9.1154280057098094E-2"/>
          <c:y val="8.5000000000000006E-2"/>
          <c:w val="0.88019443293272503"/>
          <c:h val="0.81175769506084505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 1</c:v>
                </c:pt>
              </c:strCache>
            </c:strRef>
          </c:tx>
          <c:spPr>
            <a:ln w="47625">
              <a:noFill/>
            </a:ln>
          </c:spPr>
          <c:marker>
            <c:symbol val="none"/>
          </c:marker>
          <c:dPt>
            <c:idx val="1"/>
            <c:bubble3D val="0"/>
            <c:extLst>
              <c:ext xmlns:c16="http://schemas.microsoft.com/office/drawing/2014/chart" uri="{C3380CC4-5D6E-409C-BE32-E72D297353CC}">
                <c16:uniqueId val="{00000000-5DD7-9C48-8A3E-831CD34B2266}"/>
              </c:ext>
            </c:extLst>
          </c:dPt>
          <c:dPt>
            <c:idx val="3"/>
            <c:bubble3D val="0"/>
            <c:extLst>
              <c:ext xmlns:c16="http://schemas.microsoft.com/office/drawing/2014/chart" uri="{C3380CC4-5D6E-409C-BE32-E72D297353CC}">
                <c16:uniqueId val="{00000001-5DD7-9C48-8A3E-831CD34B2266}"/>
              </c:ext>
            </c:extLst>
          </c:dPt>
          <c:dPt>
            <c:idx val="6"/>
            <c:bubble3D val="0"/>
            <c:extLst>
              <c:ext xmlns:c16="http://schemas.microsoft.com/office/drawing/2014/chart" uri="{C3380CC4-5D6E-409C-BE32-E72D297353CC}">
                <c16:uniqueId val="{00000002-5DD7-9C48-8A3E-831CD34B2266}"/>
              </c:ext>
            </c:extLst>
          </c:dPt>
          <c:dPt>
            <c:idx val="7"/>
            <c:bubble3D val="0"/>
            <c:extLst>
              <c:ext xmlns:c16="http://schemas.microsoft.com/office/drawing/2014/chart" uri="{C3380CC4-5D6E-409C-BE32-E72D297353CC}">
                <c16:uniqueId val="{00000003-5DD7-9C48-8A3E-831CD34B2266}"/>
              </c:ext>
            </c:extLst>
          </c:dPt>
          <c:dPt>
            <c:idx val="10"/>
            <c:bubble3D val="0"/>
            <c:extLst>
              <c:ext xmlns:c16="http://schemas.microsoft.com/office/drawing/2014/chart" uri="{C3380CC4-5D6E-409C-BE32-E72D297353CC}">
                <c16:uniqueId val="{00000004-5DD7-9C48-8A3E-831CD34B2266}"/>
              </c:ext>
            </c:extLst>
          </c:dPt>
          <c:dPt>
            <c:idx val="11"/>
            <c:bubble3D val="0"/>
            <c:extLst>
              <c:ext xmlns:c16="http://schemas.microsoft.com/office/drawing/2014/chart" uri="{C3380CC4-5D6E-409C-BE32-E72D297353CC}">
                <c16:uniqueId val="{00000005-5DD7-9C48-8A3E-831CD34B2266}"/>
              </c:ext>
            </c:extLst>
          </c:dPt>
          <c:dPt>
            <c:idx val="17"/>
            <c:bubble3D val="0"/>
            <c:extLst>
              <c:ext xmlns:c16="http://schemas.microsoft.com/office/drawing/2014/chart" uri="{C3380CC4-5D6E-409C-BE32-E72D297353CC}">
                <c16:uniqueId val="{00000006-5DD7-9C48-8A3E-831CD34B2266}"/>
              </c:ext>
            </c:extLst>
          </c:dPt>
          <c:dPt>
            <c:idx val="23"/>
            <c:bubble3D val="0"/>
            <c:extLst>
              <c:ext xmlns:c16="http://schemas.microsoft.com/office/drawing/2014/chart" uri="{C3380CC4-5D6E-409C-BE32-E72D297353CC}">
                <c16:uniqueId val="{00000007-5DD7-9C48-8A3E-831CD34B2266}"/>
              </c:ext>
            </c:extLst>
          </c:dPt>
          <c:dPt>
            <c:idx val="29"/>
            <c:bubble3D val="0"/>
            <c:extLst>
              <c:ext xmlns:c16="http://schemas.microsoft.com/office/drawing/2014/chart" uri="{C3380CC4-5D6E-409C-BE32-E72D297353CC}">
                <c16:uniqueId val="{00000008-5DD7-9C48-8A3E-831CD34B2266}"/>
              </c:ext>
            </c:extLst>
          </c:dPt>
          <c:dPt>
            <c:idx val="31"/>
            <c:bubble3D val="0"/>
            <c:extLst>
              <c:ext xmlns:c16="http://schemas.microsoft.com/office/drawing/2014/chart" uri="{C3380CC4-5D6E-409C-BE32-E72D297353CC}">
                <c16:uniqueId val="{00000009-5DD7-9C48-8A3E-831CD34B2266}"/>
              </c:ext>
            </c:extLst>
          </c:dPt>
          <c:dPt>
            <c:idx val="32"/>
            <c:bubble3D val="0"/>
            <c:extLst>
              <c:ext xmlns:c16="http://schemas.microsoft.com/office/drawing/2014/chart" uri="{C3380CC4-5D6E-409C-BE32-E72D297353CC}">
                <c16:uniqueId val="{0000000A-5DD7-9C48-8A3E-831CD34B2266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1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B-5DD7-9C48-8A3E-831CD34B2266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2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5DD7-9C48-8A3E-831CD34B2266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3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C-5DD7-9C48-8A3E-831CD34B2266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4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5DD7-9C48-8A3E-831CD34B2266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5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D-5DD7-9C48-8A3E-831CD34B2266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6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E-5DD7-9C48-8A3E-831CD34B2266}"/>
                </c:ext>
              </c:extLst>
            </c:dLbl>
            <c:dLbl>
              <c:idx val="6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7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5DD7-9C48-8A3E-831CD34B2266}"/>
                </c:ext>
              </c:extLst>
            </c:dLbl>
            <c:dLbl>
              <c:idx val="7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8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5DD7-9C48-8A3E-831CD34B2266}"/>
                </c:ext>
              </c:extLst>
            </c:dLbl>
            <c:dLbl>
              <c:idx val="8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9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F-5DD7-9C48-8A3E-831CD34B2266}"/>
                </c:ext>
              </c:extLst>
            </c:dLbl>
            <c:dLbl>
              <c:idx val="9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10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0-5DD7-9C48-8A3E-831CD34B2266}"/>
                </c:ext>
              </c:extLst>
            </c:dLbl>
            <c:dLbl>
              <c:idx val="10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11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4-5DD7-9C48-8A3E-831CD34B2266}"/>
                </c:ext>
              </c:extLst>
            </c:dLbl>
            <c:dLbl>
              <c:idx val="11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12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5DD7-9C48-8A3E-831CD34B2266}"/>
                </c:ext>
              </c:extLst>
            </c:dLbl>
            <c:dLbl>
              <c:idx val="12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13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1-5DD7-9C48-8A3E-831CD34B2266}"/>
                </c:ext>
              </c:extLst>
            </c:dLbl>
            <c:dLbl>
              <c:idx val="13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14</a:t>
                    </a:r>
                    <a:endParaRPr lang="en-US" b="1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2-5DD7-9C48-8A3E-831CD34B2266}"/>
                </c:ext>
              </c:extLst>
            </c:dLbl>
            <c:dLbl>
              <c:idx val="14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15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3-5DD7-9C48-8A3E-831CD34B2266}"/>
                </c:ext>
              </c:extLst>
            </c:dLbl>
            <c:dLbl>
              <c:idx val="15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16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4-5DD7-9C48-8A3E-831CD34B2266}"/>
                </c:ext>
              </c:extLst>
            </c:dLbl>
            <c:dLbl>
              <c:idx val="16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17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5-5DD7-9C48-8A3E-831CD34B2266}"/>
                </c:ext>
              </c:extLst>
            </c:dLbl>
            <c:dLbl>
              <c:idx val="17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18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6-5DD7-9C48-8A3E-831CD34B2266}"/>
                </c:ext>
              </c:extLst>
            </c:dLbl>
            <c:dLbl>
              <c:idx val="18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3366FF"/>
                        </a:solidFill>
                      </a:defRPr>
                    </a:pPr>
                    <a:r>
                      <a:rPr lang="en-US" sz="1200" b="1" baseline="0" dirty="0">
                        <a:solidFill>
                          <a:srgbClr val="3366FF"/>
                        </a:solidFill>
                      </a:rPr>
                      <a:t>19</a:t>
                    </a:r>
                    <a:endParaRPr lang="en-US" baseline="0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6-5DD7-9C48-8A3E-831CD34B2266}"/>
                </c:ext>
              </c:extLst>
            </c:dLbl>
            <c:dLbl>
              <c:idx val="19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20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7-5DD7-9C48-8A3E-831CD34B2266}"/>
                </c:ext>
              </c:extLst>
            </c:dLbl>
            <c:dLbl>
              <c:idx val="20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21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8-5DD7-9C48-8A3E-831CD34B2266}"/>
                </c:ext>
              </c:extLst>
            </c:dLbl>
            <c:dLbl>
              <c:idx val="21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22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9-5DD7-9C48-8A3E-831CD34B2266}"/>
                </c:ext>
              </c:extLst>
            </c:dLbl>
            <c:dLbl>
              <c:idx val="22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23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A-5DD7-9C48-8A3E-831CD34B2266}"/>
                </c:ext>
              </c:extLst>
            </c:dLbl>
            <c:dLbl>
              <c:idx val="23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24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7-5DD7-9C48-8A3E-831CD34B2266}"/>
                </c:ext>
              </c:extLst>
            </c:dLbl>
            <c:dLbl>
              <c:idx val="24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25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B-5DD7-9C48-8A3E-831CD34B2266}"/>
                </c:ext>
              </c:extLst>
            </c:dLbl>
            <c:dLbl>
              <c:idx val="25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26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C-5DD7-9C48-8A3E-831CD34B2266}"/>
                </c:ext>
              </c:extLst>
            </c:dLbl>
            <c:dLbl>
              <c:idx val="26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27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D-5DD7-9C48-8A3E-831CD34B2266}"/>
                </c:ext>
              </c:extLst>
            </c:dLbl>
            <c:dLbl>
              <c:idx val="27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28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E-5DD7-9C48-8A3E-831CD34B2266}"/>
                </c:ext>
              </c:extLst>
            </c:dLbl>
            <c:dLbl>
              <c:idx val="28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29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F-5DD7-9C48-8A3E-831CD34B2266}"/>
                </c:ext>
              </c:extLst>
            </c:dLbl>
            <c:dLbl>
              <c:idx val="29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30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8-5DD7-9C48-8A3E-831CD34B2266}"/>
                </c:ext>
              </c:extLst>
            </c:dLbl>
            <c:dLbl>
              <c:idx val="30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31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0-5DD7-9C48-8A3E-831CD34B2266}"/>
                </c:ext>
              </c:extLst>
            </c:dLbl>
            <c:dLbl>
              <c:idx val="31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3366FF"/>
                        </a:solidFill>
                      </a:defRPr>
                    </a:pPr>
                    <a:r>
                      <a:rPr lang="en-US" sz="1200" b="1" baseline="0" dirty="0">
                        <a:solidFill>
                          <a:srgbClr val="3366FF"/>
                        </a:solidFill>
                      </a:rPr>
                      <a:t>32</a:t>
                    </a:r>
                    <a:endParaRPr lang="en-US" baseline="0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9-5DD7-9C48-8A3E-831CD34B2266}"/>
                </c:ext>
              </c:extLst>
            </c:dLbl>
            <c:dLbl>
              <c:idx val="32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33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A-5DD7-9C48-8A3E-831CD34B2266}"/>
                </c:ext>
              </c:extLst>
            </c:dLbl>
            <c:dLbl>
              <c:idx val="33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008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008000"/>
                        </a:solidFill>
                      </a:rPr>
                      <a:t>34</a:t>
                    </a:r>
                    <a:endParaRPr lang="en-US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1-5DD7-9C48-8A3E-831CD34B2266}"/>
                </c:ext>
              </c:extLst>
            </c:dLbl>
            <c:dLbl>
              <c:idx val="34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008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008000"/>
                        </a:solidFill>
                      </a:rPr>
                      <a:t>35</a:t>
                    </a:r>
                    <a:endParaRPr lang="en-US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2-5DD7-9C48-8A3E-831CD34B2266}"/>
                </c:ext>
              </c:extLst>
            </c:dLbl>
            <c:dLbl>
              <c:idx val="35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008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008000"/>
                        </a:solidFill>
                      </a:rPr>
                      <a:t>36</a:t>
                    </a:r>
                    <a:endParaRPr lang="en-US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3-5DD7-9C48-8A3E-831CD34B2266}"/>
                </c:ext>
              </c:extLst>
            </c:dLbl>
            <c:dLbl>
              <c:idx val="36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008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008000"/>
                        </a:solidFill>
                      </a:rPr>
                      <a:t>37</a:t>
                    </a:r>
                    <a:endParaRPr lang="en-US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4-5DD7-9C48-8A3E-831CD34B2266}"/>
                </c:ext>
              </c:extLst>
            </c:dLbl>
            <c:dLbl>
              <c:idx val="37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008000"/>
                        </a:solidFill>
                      </a:defRPr>
                    </a:pPr>
                    <a:r>
                      <a:rPr lang="en-US" sz="1200" b="1" baseline="0" dirty="0">
                        <a:solidFill>
                          <a:srgbClr val="008000"/>
                        </a:solidFill>
                      </a:rPr>
                      <a:t>38</a:t>
                    </a:r>
                    <a:endParaRPr lang="en-US" baseline="0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5-5DD7-9C48-8A3E-831CD34B2266}"/>
                </c:ext>
              </c:extLst>
            </c:dLbl>
            <c:dLbl>
              <c:idx val="38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008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008000"/>
                        </a:solidFill>
                      </a:rPr>
                      <a:t>39</a:t>
                    </a:r>
                    <a:endParaRPr lang="en-US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6-5DD7-9C48-8A3E-831CD34B2266}"/>
                </c:ext>
              </c:extLst>
            </c:dLbl>
            <c:dLbl>
              <c:idx val="39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008000"/>
                        </a:solidFill>
                      </a:defRPr>
                    </a:pPr>
                    <a:r>
                      <a:rPr lang="en-US" sz="1200" b="1" baseline="0" dirty="0">
                        <a:solidFill>
                          <a:srgbClr val="008000"/>
                        </a:solidFill>
                      </a:rPr>
                      <a:t>40</a:t>
                    </a:r>
                    <a:endParaRPr lang="en-US" baseline="0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7-5DD7-9C48-8A3E-831CD34B2266}"/>
                </c:ext>
              </c:extLst>
            </c:dLbl>
            <c:dLbl>
              <c:idx val="40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008000"/>
                        </a:solidFill>
                      </a:defRPr>
                    </a:pPr>
                    <a:r>
                      <a:rPr lang="en-US" b="1" baseline="0" dirty="0">
                        <a:solidFill>
                          <a:srgbClr val="008000"/>
                        </a:solidFill>
                      </a:rPr>
                      <a:t>41</a:t>
                    </a:r>
                    <a:endParaRPr lang="en-US" baseline="0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8-5DD7-9C48-8A3E-831CD34B2266}"/>
                </c:ext>
              </c:extLst>
            </c:dLbl>
            <c:dLbl>
              <c:idx val="41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008000"/>
                        </a:solidFill>
                      </a:defRPr>
                    </a:pPr>
                    <a:r>
                      <a:rPr lang="en-US" b="1" baseline="0" dirty="0">
                        <a:solidFill>
                          <a:srgbClr val="008000"/>
                        </a:solidFill>
                      </a:rPr>
                      <a:t>42</a:t>
                    </a:r>
                    <a:endParaRPr lang="en-US" baseline="0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9-5DD7-9C48-8A3E-831CD34B2266}"/>
                </c:ext>
              </c:extLst>
            </c:dLbl>
            <c:dLbl>
              <c:idx val="42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6600"/>
                        </a:solidFill>
                      </a:defRPr>
                    </a:pPr>
                    <a:r>
                      <a:rPr lang="en-US" b="1" dirty="0">
                        <a:solidFill>
                          <a:srgbClr val="FF6600"/>
                        </a:solidFill>
                      </a:rPr>
                      <a:t>43</a:t>
                    </a:r>
                    <a:endParaRPr lang="en-US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A-5DD7-9C48-8A3E-831CD34B2266}"/>
                </c:ext>
              </c:extLst>
            </c:dLbl>
            <c:dLbl>
              <c:idx val="43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FF6600"/>
                        </a:solidFill>
                      </a:defRPr>
                    </a:pPr>
                    <a:r>
                      <a:rPr lang="en-US" b="1" baseline="0" dirty="0">
                        <a:solidFill>
                          <a:srgbClr val="FF6600"/>
                        </a:solidFill>
                      </a:rPr>
                      <a:t>44</a:t>
                    </a:r>
                    <a:endParaRPr lang="en-US" baseline="0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B-5DD7-9C48-8A3E-831CD34B2266}"/>
                </c:ext>
              </c:extLst>
            </c:dLbl>
            <c:dLbl>
              <c:idx val="44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6600"/>
                        </a:solidFill>
                      </a:defRPr>
                    </a:pPr>
                    <a:r>
                      <a:rPr lang="en-US" b="1" dirty="0">
                        <a:solidFill>
                          <a:srgbClr val="FF6600"/>
                        </a:solidFill>
                      </a:rPr>
                      <a:t>45</a:t>
                    </a:r>
                    <a:endParaRPr lang="en-US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C-5DD7-9C48-8A3E-831CD34B2266}"/>
                </c:ext>
              </c:extLst>
            </c:dLbl>
            <c:dLbl>
              <c:idx val="45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6600"/>
                        </a:solidFill>
                      </a:defRPr>
                    </a:pPr>
                    <a:r>
                      <a:rPr lang="en-US" b="1" dirty="0">
                        <a:solidFill>
                          <a:srgbClr val="FF6600"/>
                        </a:solidFill>
                      </a:rPr>
                      <a:t>46</a:t>
                    </a:r>
                    <a:endParaRPr lang="en-US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D-5DD7-9C48-8A3E-831CD34B2266}"/>
                </c:ext>
              </c:extLst>
            </c:dLbl>
            <c:dLbl>
              <c:idx val="46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6600"/>
                        </a:solidFill>
                      </a:defRPr>
                    </a:pPr>
                    <a:r>
                      <a:rPr lang="en-US" b="1" dirty="0">
                        <a:solidFill>
                          <a:srgbClr val="FF6600"/>
                        </a:solidFill>
                      </a:rPr>
                      <a:t>47</a:t>
                    </a:r>
                    <a:endParaRPr lang="en-US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E-5DD7-9C48-8A3E-831CD34B2266}"/>
                </c:ext>
              </c:extLst>
            </c:dLbl>
            <c:dLbl>
              <c:idx val="47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6600"/>
                        </a:solidFill>
                      </a:defRPr>
                    </a:pPr>
                    <a:r>
                      <a:rPr lang="en-US" b="1" dirty="0">
                        <a:solidFill>
                          <a:srgbClr val="FF6600"/>
                        </a:solidFill>
                      </a:rPr>
                      <a:t>48</a:t>
                    </a:r>
                    <a:endParaRPr lang="en-US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F-5DD7-9C48-8A3E-831CD34B2266}"/>
                </c:ext>
              </c:extLst>
            </c:dLbl>
            <c:dLbl>
              <c:idx val="48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FF6600"/>
                        </a:solidFill>
                      </a:defRPr>
                    </a:pPr>
                    <a:r>
                      <a:rPr lang="en-US" baseline="0" dirty="0">
                        <a:solidFill>
                          <a:srgbClr val="FF6600"/>
                        </a:solidFill>
                      </a:rPr>
                      <a:t>49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9BF7-4D44-B015-D3918E5E9548}"/>
                </c:ext>
              </c:extLst>
            </c:dLbl>
            <c:dLbl>
              <c:idx val="49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FF6600"/>
                        </a:solidFill>
                      </a:defRPr>
                    </a:pPr>
                    <a:r>
                      <a:rPr lang="en-US" dirty="0"/>
                      <a:t>50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9BF7-4D44-B015-D3918E5E954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/>
                </a:pPr>
                <a:endParaRPr lang="en-US"/>
              </a:p>
            </c:txPr>
            <c:dLblPos val="ctr"/>
            <c:showLegendKey val="0"/>
            <c:showVal val="0"/>
            <c:showCatName val="1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Sheet1!$A$2:$A$51</c:f>
              <c:numCache>
                <c:formatCode>0%</c:formatCode>
                <c:ptCount val="50"/>
                <c:pt idx="0">
                  <c:v>0.33333333333333331</c:v>
                </c:pt>
                <c:pt idx="1">
                  <c:v>0.5714285714285714</c:v>
                </c:pt>
                <c:pt idx="2">
                  <c:v>0.42857142857142855</c:v>
                </c:pt>
                <c:pt idx="3">
                  <c:v>0.23809523809523808</c:v>
                </c:pt>
                <c:pt idx="4">
                  <c:v>0.2857142857142857</c:v>
                </c:pt>
                <c:pt idx="5">
                  <c:v>0.33333333333333331</c:v>
                </c:pt>
                <c:pt idx="6">
                  <c:v>0.14285714285714285</c:v>
                </c:pt>
                <c:pt idx="7">
                  <c:v>4.7619047619047616E-2</c:v>
                </c:pt>
                <c:pt idx="8">
                  <c:v>0.52380952380952384</c:v>
                </c:pt>
                <c:pt idx="9">
                  <c:v>0.23809523809523808</c:v>
                </c:pt>
                <c:pt idx="10">
                  <c:v>0.66666666666666663</c:v>
                </c:pt>
                <c:pt idx="11">
                  <c:v>0.5</c:v>
                </c:pt>
                <c:pt idx="12">
                  <c:v>0.5</c:v>
                </c:pt>
                <c:pt idx="13">
                  <c:v>0.66666666666666663</c:v>
                </c:pt>
                <c:pt idx="14">
                  <c:v>0.66666666666666663</c:v>
                </c:pt>
                <c:pt idx="15">
                  <c:v>0.66666666666666663</c:v>
                </c:pt>
                <c:pt idx="16">
                  <c:v>0.5</c:v>
                </c:pt>
                <c:pt idx="17">
                  <c:v>0.5</c:v>
                </c:pt>
                <c:pt idx="18">
                  <c:v>0.66666666666666663</c:v>
                </c:pt>
                <c:pt idx="19">
                  <c:v>0.5</c:v>
                </c:pt>
                <c:pt idx="20">
                  <c:v>0.66666666666666663</c:v>
                </c:pt>
                <c:pt idx="21">
                  <c:v>0.83333333333333337</c:v>
                </c:pt>
                <c:pt idx="22">
                  <c:v>0.66666666666666663</c:v>
                </c:pt>
                <c:pt idx="23">
                  <c:v>0.66666666666666663</c:v>
                </c:pt>
                <c:pt idx="24">
                  <c:v>0.83333333333333337</c:v>
                </c:pt>
                <c:pt idx="25">
                  <c:v>0.5</c:v>
                </c:pt>
                <c:pt idx="26">
                  <c:v>0.66666666666666663</c:v>
                </c:pt>
                <c:pt idx="27">
                  <c:v>0.66666666666666663</c:v>
                </c:pt>
                <c:pt idx="28">
                  <c:v>0.66666666666666663</c:v>
                </c:pt>
                <c:pt idx="29">
                  <c:v>0.2</c:v>
                </c:pt>
                <c:pt idx="30">
                  <c:v>0.26666666666666666</c:v>
                </c:pt>
                <c:pt idx="31">
                  <c:v>0.13333333333333333</c:v>
                </c:pt>
                <c:pt idx="32">
                  <c:v>0.4</c:v>
                </c:pt>
                <c:pt idx="33">
                  <c:v>0.38095238095238093</c:v>
                </c:pt>
                <c:pt idx="34">
                  <c:v>0.38095238095238093</c:v>
                </c:pt>
                <c:pt idx="35">
                  <c:v>0.5714285714285714</c:v>
                </c:pt>
                <c:pt idx="36">
                  <c:v>0.61904761904761907</c:v>
                </c:pt>
                <c:pt idx="37">
                  <c:v>0.55555555555555558</c:v>
                </c:pt>
                <c:pt idx="38">
                  <c:v>0.1875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0.5</c:v>
                </c:pt>
                <c:pt idx="43">
                  <c:v>0.1111111111111111</c:v>
                </c:pt>
                <c:pt idx="44">
                  <c:v>0.21052631578947367</c:v>
                </c:pt>
                <c:pt idx="45">
                  <c:v>0.5625</c:v>
                </c:pt>
                <c:pt idx="46">
                  <c:v>0.22222222222222221</c:v>
                </c:pt>
                <c:pt idx="47">
                  <c:v>0.375</c:v>
                </c:pt>
                <c:pt idx="48">
                  <c:v>0.21052631578947367</c:v>
                </c:pt>
                <c:pt idx="49">
                  <c:v>0.33333333333333331</c:v>
                </c:pt>
              </c:numCache>
            </c:numRef>
          </c:xVal>
          <c:yVal>
            <c:numRef>
              <c:f>Sheet1!$B$2:$B$51</c:f>
              <c:numCache>
                <c:formatCode>0.0000</c:formatCode>
                <c:ptCount val="50"/>
                <c:pt idx="0">
                  <c:v>0.56459095807263127</c:v>
                </c:pt>
                <c:pt idx="1">
                  <c:v>0.53455703155440615</c:v>
                </c:pt>
                <c:pt idx="2">
                  <c:v>0.71432066946515971</c:v>
                </c:pt>
                <c:pt idx="3">
                  <c:v>0.56383468493221356</c:v>
                </c:pt>
                <c:pt idx="4">
                  <c:v>0.49450544538638552</c:v>
                </c:pt>
                <c:pt idx="5">
                  <c:v>0.62306226873953185</c:v>
                </c:pt>
                <c:pt idx="6">
                  <c:v>0.54357976730162327</c:v>
                </c:pt>
                <c:pt idx="7">
                  <c:v>0.52716620084137056</c:v>
                </c:pt>
                <c:pt idx="8">
                  <c:v>0.65347122146439052</c:v>
                </c:pt>
                <c:pt idx="9">
                  <c:v>0.60664761715138893</c:v>
                </c:pt>
                <c:pt idx="10">
                  <c:v>0.52172854195136165</c:v>
                </c:pt>
                <c:pt idx="11">
                  <c:v>0.54796323931928681</c:v>
                </c:pt>
                <c:pt idx="12">
                  <c:v>0.4924734070980149</c:v>
                </c:pt>
                <c:pt idx="13">
                  <c:v>0.5164150120251928</c:v>
                </c:pt>
                <c:pt idx="14">
                  <c:v>0.51323059198054433</c:v>
                </c:pt>
                <c:pt idx="15">
                  <c:v>0.48326694915838792</c:v>
                </c:pt>
                <c:pt idx="16">
                  <c:v>0.57254449418968689</c:v>
                </c:pt>
                <c:pt idx="17">
                  <c:v>0.56478035828640039</c:v>
                </c:pt>
                <c:pt idx="18">
                  <c:v>0.51589030830974036</c:v>
                </c:pt>
                <c:pt idx="19">
                  <c:v>0.55149998756035357</c:v>
                </c:pt>
                <c:pt idx="20">
                  <c:v>0.56507089831733592</c:v>
                </c:pt>
                <c:pt idx="21">
                  <c:v>0.40894925977317148</c:v>
                </c:pt>
                <c:pt idx="22">
                  <c:v>0.430333261737811</c:v>
                </c:pt>
                <c:pt idx="23">
                  <c:v>0.46040794470207391</c:v>
                </c:pt>
                <c:pt idx="24">
                  <c:v>0.50955702579587192</c:v>
                </c:pt>
                <c:pt idx="25">
                  <c:v>0.39807886466594172</c:v>
                </c:pt>
                <c:pt idx="26">
                  <c:v>0.43501747675101382</c:v>
                </c:pt>
                <c:pt idx="27">
                  <c:v>0.44667505516494133</c:v>
                </c:pt>
                <c:pt idx="28">
                  <c:v>0.42970796876744533</c:v>
                </c:pt>
                <c:pt idx="29">
                  <c:v>0.57360982322999221</c:v>
                </c:pt>
                <c:pt idx="30">
                  <c:v>0.58671949390063205</c:v>
                </c:pt>
                <c:pt idx="31">
                  <c:v>0.54564577734578479</c:v>
                </c:pt>
                <c:pt idx="32">
                  <c:v>0.60250603952021953</c:v>
                </c:pt>
                <c:pt idx="33">
                  <c:v>0.63938224134360122</c:v>
                </c:pt>
                <c:pt idx="34">
                  <c:v>0.46208005639770872</c:v>
                </c:pt>
                <c:pt idx="35">
                  <c:v>0.68550838304008699</c:v>
                </c:pt>
                <c:pt idx="36">
                  <c:v>0.55551637505666351</c:v>
                </c:pt>
                <c:pt idx="37">
                  <c:v>0.58939231216006427</c:v>
                </c:pt>
                <c:pt idx="38">
                  <c:v>0.56770664991787489</c:v>
                </c:pt>
                <c:pt idx="39">
                  <c:v>0.60818088467933107</c:v>
                </c:pt>
                <c:pt idx="40">
                  <c:v>0.66567542193096851</c:v>
                </c:pt>
                <c:pt idx="41">
                  <c:v>0.57796676626096566</c:v>
                </c:pt>
                <c:pt idx="42">
                  <c:v>0.32184373619774925</c:v>
                </c:pt>
                <c:pt idx="43">
                  <c:v>0.46674351469402131</c:v>
                </c:pt>
                <c:pt idx="44">
                  <c:v>0.44541190321318674</c:v>
                </c:pt>
                <c:pt idx="45">
                  <c:v>0.37064644000188557</c:v>
                </c:pt>
                <c:pt idx="46">
                  <c:v>0.43680234064497409</c:v>
                </c:pt>
                <c:pt idx="47">
                  <c:v>0.308292803286765</c:v>
                </c:pt>
                <c:pt idx="48">
                  <c:v>0.4107784954484035</c:v>
                </c:pt>
                <c:pt idx="49">
                  <c:v>0.30998509179179728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30-5DD7-9C48-8A3E-831CD34B226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42477608"/>
        <c:axId val="-2042472008"/>
      </c:scatterChart>
      <c:valAx>
        <c:axId val="-2042477608"/>
        <c:scaling>
          <c:orientation val="minMax"/>
          <c:max val="1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 sz="1000"/>
                </a:pPr>
                <a:r>
                  <a:rPr lang="en-US" sz="1000" dirty="0"/>
                  <a:t>Perception Rating (8-10)</a:t>
                </a:r>
              </a:p>
            </c:rich>
          </c:tx>
          <c:overlay val="0"/>
        </c:title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-2042472008"/>
        <c:crosses val="autoZero"/>
        <c:crossBetween val="midCat"/>
      </c:valAx>
      <c:valAx>
        <c:axId val="-2042472008"/>
        <c:scaling>
          <c:orientation val="minMax"/>
          <c:max val="0.8"/>
          <c:min val="0.1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000"/>
                </a:pPr>
                <a:r>
                  <a:rPr lang="en-US" sz="1000" dirty="0"/>
                  <a:t>Impact on Quality of</a:t>
                </a:r>
                <a:r>
                  <a:rPr lang="en-US" sz="1000" baseline="0" dirty="0"/>
                  <a:t> Overall Experience</a:t>
                </a:r>
                <a:endParaRPr lang="en-US" sz="1000" dirty="0"/>
              </a:p>
            </c:rich>
          </c:tx>
          <c:overlay val="0"/>
        </c:title>
        <c:numFmt formatCode="0.0000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-2042477608"/>
        <c:crosses val="autoZero"/>
        <c:crossBetween val="midCat"/>
      </c:valAx>
      <c:spPr>
        <a:noFill/>
        <a:ln w="25400">
          <a:solidFill>
            <a:schemeClr val="tx1"/>
          </a:solidFill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  <c:userShapes r:id="rId3"/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spc="0" baseline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pPr>
            <a:r>
              <a:rPr lang="en-US" sz="1200" b="1" baseline="0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Comparison of Attribute Evaluations</a:t>
            </a:r>
          </a:p>
          <a:p>
            <a:pPr>
              <a:defRPr sz="1200" b="1" i="0" u="none" strike="noStrike" kern="1200" spc="0" baseline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pPr>
            <a:r>
              <a:rPr lang="en-US" sz="1200" b="1" baseline="0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2019 versus 2016</a:t>
            </a:r>
          </a:p>
          <a:p>
            <a:pPr>
              <a:defRPr sz="1200" b="1" i="0" u="none" strike="noStrike" kern="1200" spc="0" baseline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pPr>
            <a:r>
              <a:rPr lang="en-US" sz="1200" b="1" baseline="0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- Ivan Allen College, Master’s CAMPUS -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2019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none"/>
          </c:marker>
          <c:dPt>
            <c:idx val="4"/>
            <c:bubble3D val="0"/>
            <c:extLst>
              <c:ext xmlns:c16="http://schemas.microsoft.com/office/drawing/2014/chart" uri="{C3380CC4-5D6E-409C-BE32-E72D297353CC}">
                <c16:uniqueId val="{00000000-6313-7B43-BCC3-DFF809FBF756}"/>
              </c:ext>
            </c:extLst>
          </c:dPt>
          <c:dPt>
            <c:idx val="5"/>
            <c:bubble3D val="0"/>
            <c:extLst>
              <c:ext xmlns:c16="http://schemas.microsoft.com/office/drawing/2014/chart" uri="{C3380CC4-5D6E-409C-BE32-E72D297353CC}">
                <c16:uniqueId val="{00000001-6313-7B43-BCC3-DFF809FBF756}"/>
              </c:ext>
            </c:extLst>
          </c:dPt>
          <c:dPt>
            <c:idx val="6"/>
            <c:bubble3D val="0"/>
            <c:extLst>
              <c:ext xmlns:c16="http://schemas.microsoft.com/office/drawing/2014/chart" uri="{C3380CC4-5D6E-409C-BE32-E72D297353CC}">
                <c16:uniqueId val="{00000002-6313-7B43-BCC3-DFF809FBF756}"/>
              </c:ext>
            </c:extLst>
          </c:dPt>
          <c:dPt>
            <c:idx val="7"/>
            <c:bubble3D val="0"/>
            <c:extLst>
              <c:ext xmlns:c16="http://schemas.microsoft.com/office/drawing/2014/chart" uri="{C3380CC4-5D6E-409C-BE32-E72D297353CC}">
                <c16:uniqueId val="{00000003-6313-7B43-BCC3-DFF809FBF756}"/>
              </c:ext>
            </c:extLst>
          </c:dPt>
          <c:dPt>
            <c:idx val="8"/>
            <c:bubble3D val="0"/>
            <c:extLst>
              <c:ext xmlns:c16="http://schemas.microsoft.com/office/drawing/2014/chart" uri="{C3380CC4-5D6E-409C-BE32-E72D297353CC}">
                <c16:uniqueId val="{00000004-6313-7B43-BCC3-DFF809FBF756}"/>
              </c:ext>
            </c:extLst>
          </c:dPt>
          <c:dPt>
            <c:idx val="9"/>
            <c:bubble3D val="0"/>
            <c:extLst>
              <c:ext xmlns:c16="http://schemas.microsoft.com/office/drawing/2014/chart" uri="{C3380CC4-5D6E-409C-BE32-E72D297353CC}">
                <c16:uniqueId val="{00000005-6313-7B43-BCC3-DFF809FBF756}"/>
              </c:ext>
            </c:extLst>
          </c:dPt>
          <c:dPt>
            <c:idx val="10"/>
            <c:bubble3D val="0"/>
            <c:extLst>
              <c:ext xmlns:c16="http://schemas.microsoft.com/office/drawing/2014/chart" uri="{C3380CC4-5D6E-409C-BE32-E72D297353CC}">
                <c16:uniqueId val="{00000006-6313-7B43-BCC3-DFF809FBF756}"/>
              </c:ext>
            </c:extLst>
          </c:dPt>
          <c:dPt>
            <c:idx val="11"/>
            <c:bubble3D val="0"/>
            <c:extLst>
              <c:ext xmlns:c16="http://schemas.microsoft.com/office/drawing/2014/chart" uri="{C3380CC4-5D6E-409C-BE32-E72D297353CC}">
                <c16:uniqueId val="{00000007-6313-7B43-BCC3-DFF809FBF756}"/>
              </c:ext>
            </c:extLst>
          </c:dPt>
          <c:dLbls>
            <c:dLbl>
              <c:idx val="0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1</a:t>
                    </a:r>
                    <a:endParaRPr lang="en-US" sz="800" dirty="0">
                      <a:solidFill>
                        <a:srgbClr val="FF0000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8-6313-7B43-BCC3-DFF809FBF756}"/>
                </c:ext>
              </c:extLst>
            </c:dLbl>
            <c:dLbl>
              <c:idx val="1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2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9-6313-7B43-BCC3-DFF809FBF756}"/>
                </c:ext>
              </c:extLst>
            </c:dLbl>
            <c:dLbl>
              <c:idx val="2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3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A-6313-7B43-BCC3-DFF809FBF756}"/>
                </c:ext>
              </c:extLst>
            </c:dLbl>
            <c:dLbl>
              <c:idx val="3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4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B-6313-7B43-BCC3-DFF809FBF756}"/>
                </c:ext>
              </c:extLst>
            </c:dLbl>
            <c:dLbl>
              <c:idx val="4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5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6313-7B43-BCC3-DFF809FBF756}"/>
                </c:ext>
              </c:extLst>
            </c:dLbl>
            <c:dLbl>
              <c:idx val="5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6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6313-7B43-BCC3-DFF809FBF756}"/>
                </c:ext>
              </c:extLst>
            </c:dLbl>
            <c:dLbl>
              <c:idx val="6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7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6313-7B43-BCC3-DFF809FBF756}"/>
                </c:ext>
              </c:extLst>
            </c:dLbl>
            <c:dLbl>
              <c:idx val="7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8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6313-7B43-BCC3-DFF809FBF756}"/>
                </c:ext>
              </c:extLst>
            </c:dLbl>
            <c:dLbl>
              <c:idx val="8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4-6313-7B43-BCC3-DFF809FBF756}"/>
                </c:ext>
              </c:extLst>
            </c:dLbl>
            <c:dLbl>
              <c:idx val="9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10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6313-7B43-BCC3-DFF809FBF756}"/>
                </c:ext>
              </c:extLst>
            </c:dLbl>
            <c:dLbl>
              <c:idx val="10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11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6-6313-7B43-BCC3-DFF809FBF756}"/>
                </c:ext>
              </c:extLst>
            </c:dLbl>
            <c:dLbl>
              <c:idx val="11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12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7-6313-7B43-BCC3-DFF809FBF756}"/>
                </c:ext>
              </c:extLst>
            </c:dLbl>
            <c:dLbl>
              <c:idx val="12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13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0-6313-7B43-BCC3-DFF809FBF756}"/>
                </c:ext>
              </c:extLst>
            </c:dLbl>
            <c:dLbl>
              <c:idx val="13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14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1-6313-7B43-BCC3-DFF809FBF756}"/>
                </c:ext>
              </c:extLst>
            </c:dLbl>
            <c:dLbl>
              <c:idx val="14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15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2-6313-7B43-BCC3-DFF809FBF756}"/>
                </c:ext>
              </c:extLst>
            </c:dLbl>
            <c:dLbl>
              <c:idx val="15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16</a:t>
                    </a:r>
                    <a:endParaRPr lang="en-US" sz="800" dirty="0">
                      <a:solidFill>
                        <a:srgbClr val="3366FF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3-6313-7B43-BCC3-DFF809FBF756}"/>
                </c:ext>
              </c:extLst>
            </c:dLbl>
            <c:dLbl>
              <c:idx val="16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17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4-6313-7B43-BCC3-DFF809FBF756}"/>
                </c:ext>
              </c:extLst>
            </c:dLbl>
            <c:dLbl>
              <c:idx val="17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18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5-6313-7B43-BCC3-DFF809FBF756}"/>
                </c:ext>
              </c:extLst>
            </c:dLbl>
            <c:dLbl>
              <c:idx val="18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19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6-6313-7B43-BCC3-DFF809FBF756}"/>
                </c:ext>
              </c:extLst>
            </c:dLbl>
            <c:dLbl>
              <c:idx val="19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20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7-6313-7B43-BCC3-DFF809FBF756}"/>
                </c:ext>
              </c:extLst>
            </c:dLbl>
            <c:dLbl>
              <c:idx val="20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21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8-6313-7B43-BCC3-DFF809FBF756}"/>
                </c:ext>
              </c:extLst>
            </c:dLbl>
            <c:dLbl>
              <c:idx val="21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22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9-6313-7B43-BCC3-DFF809FBF756}"/>
                </c:ext>
              </c:extLst>
            </c:dLbl>
            <c:dLbl>
              <c:idx val="22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23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A-6313-7B43-BCC3-DFF809FBF756}"/>
                </c:ext>
              </c:extLst>
            </c:dLbl>
            <c:dLbl>
              <c:idx val="23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24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B-6313-7B43-BCC3-DFF809FBF756}"/>
                </c:ext>
              </c:extLst>
            </c:dLbl>
            <c:dLbl>
              <c:idx val="24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25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C-6313-7B43-BCC3-DFF809FBF756}"/>
                </c:ext>
              </c:extLst>
            </c:dLbl>
            <c:dLbl>
              <c:idx val="25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26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D-6313-7B43-BCC3-DFF809FBF756}"/>
                </c:ext>
              </c:extLst>
            </c:dLbl>
            <c:dLbl>
              <c:idx val="2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E-6313-7B43-BCC3-DFF809FBF756}"/>
                </c:ext>
              </c:extLst>
            </c:dLbl>
            <c:dLbl>
              <c:idx val="2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F-6313-7B43-BCC3-DFF809FBF756}"/>
                </c:ext>
              </c:extLst>
            </c:dLbl>
            <c:dLbl>
              <c:idx val="28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0-6313-7B43-BCC3-DFF809FBF756}"/>
                </c:ext>
              </c:extLst>
            </c:dLbl>
            <c:dLbl>
              <c:idx val="29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30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1-6313-7B43-BCC3-DFF809FBF756}"/>
                </c:ext>
              </c:extLst>
            </c:dLbl>
            <c:dLbl>
              <c:idx val="30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31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2-6313-7B43-BCC3-DFF809FBF756}"/>
                </c:ext>
              </c:extLst>
            </c:dLbl>
            <c:dLbl>
              <c:idx val="31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32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3-6313-7B43-BCC3-DFF809FBF756}"/>
                </c:ext>
              </c:extLst>
            </c:dLbl>
            <c:dLbl>
              <c:idx val="32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33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4-6313-7B43-BCC3-DFF809FBF756}"/>
                </c:ext>
              </c:extLst>
            </c:dLbl>
            <c:dLbl>
              <c:idx val="33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34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5-6313-7B43-BCC3-DFF809FBF756}"/>
                </c:ext>
              </c:extLst>
            </c:dLbl>
            <c:dLbl>
              <c:idx val="34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35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6-6313-7B43-BCC3-DFF809FBF756}"/>
                </c:ext>
              </c:extLst>
            </c:dLbl>
            <c:dLbl>
              <c:idx val="35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36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7-6313-7B43-BCC3-DFF809FBF756}"/>
                </c:ext>
              </c:extLst>
            </c:dLbl>
            <c:dLbl>
              <c:idx val="36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37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8-6313-7B43-BCC3-DFF809FBF756}"/>
                </c:ext>
              </c:extLst>
            </c:dLbl>
            <c:dLbl>
              <c:idx val="37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38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9-6313-7B43-BCC3-DFF809FBF756}"/>
                </c:ext>
              </c:extLst>
            </c:dLbl>
            <c:dLbl>
              <c:idx val="38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39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A-6313-7B43-BCC3-DFF809FBF756}"/>
                </c:ext>
              </c:extLst>
            </c:dLbl>
            <c:dLbl>
              <c:idx val="39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40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B-6313-7B43-BCC3-DFF809FBF756}"/>
                </c:ext>
              </c:extLst>
            </c:dLbl>
            <c:dLbl>
              <c:idx val="40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41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C-6313-7B43-BCC3-DFF809FBF756}"/>
                </c:ext>
              </c:extLst>
            </c:dLbl>
            <c:dLbl>
              <c:idx val="41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42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D-6313-7B43-BCC3-DFF809FBF756}"/>
                </c:ext>
              </c:extLst>
            </c:dLbl>
            <c:dLbl>
              <c:idx val="42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43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E-6313-7B43-BCC3-DFF809FBF756}"/>
                </c:ext>
              </c:extLst>
            </c:dLbl>
            <c:dLbl>
              <c:idx val="43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44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F-6313-7B43-BCC3-DFF809FBF756}"/>
                </c:ext>
              </c:extLst>
            </c:dLbl>
            <c:dLbl>
              <c:idx val="44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45</a:t>
                    </a:r>
                    <a:endParaRPr lang="en-US" sz="800" dirty="0">
                      <a:solidFill>
                        <a:srgbClr val="FF6600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30-6313-7B43-BCC3-DFF809FBF756}"/>
                </c:ext>
              </c:extLst>
            </c:dLbl>
            <c:dLbl>
              <c:idx val="45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46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31-6313-7B43-BCC3-DFF809FBF756}"/>
                </c:ext>
              </c:extLst>
            </c:dLbl>
            <c:dLbl>
              <c:idx val="46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47</a:t>
                    </a:r>
                    <a:endParaRPr lang="en-US" sz="800" dirty="0">
                      <a:solidFill>
                        <a:srgbClr val="FF6600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32-6313-7B43-BCC3-DFF809FBF756}"/>
                </c:ext>
              </c:extLst>
            </c:dLbl>
            <c:dLbl>
              <c:idx val="47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48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33-6313-7B43-BCC3-DFF809FBF756}"/>
                </c:ext>
              </c:extLst>
            </c:dLbl>
            <c:dLbl>
              <c:idx val="48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34-6313-7B43-BCC3-DFF809FBF756}"/>
                </c:ext>
              </c:extLst>
            </c:dLbl>
            <c:dLbl>
              <c:idx val="49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50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35-6313-7B43-BCC3-DFF809FBF75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800" b="1"/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xVal>
            <c:numRef>
              <c:f>Sheet1!$A$2:$A$51</c:f>
              <c:numCache>
                <c:formatCode>0%</c:formatCode>
                <c:ptCount val="50"/>
                <c:pt idx="0">
                  <c:v>0.61971830985915488</c:v>
                </c:pt>
                <c:pt idx="1">
                  <c:v>0.71830985915492962</c:v>
                </c:pt>
                <c:pt idx="2">
                  <c:v>0.76056338028169013</c:v>
                </c:pt>
                <c:pt idx="3">
                  <c:v>0.47887323943661969</c:v>
                </c:pt>
                <c:pt idx="4">
                  <c:v>0.50704225352112675</c:v>
                </c:pt>
                <c:pt idx="5">
                  <c:v>0.54929577464788737</c:v>
                </c:pt>
                <c:pt idx="6">
                  <c:v>0.45070422535211269</c:v>
                </c:pt>
                <c:pt idx="7">
                  <c:v>0.60563380281690138</c:v>
                </c:pt>
                <c:pt idx="8">
                  <c:v>0.6619718309859155</c:v>
                </c:pt>
                <c:pt idx="9">
                  <c:v>0.53521126760563376</c:v>
                </c:pt>
                <c:pt idx="10">
                  <c:v>0.57692307692307687</c:v>
                </c:pt>
                <c:pt idx="11">
                  <c:v>0.40909090909090912</c:v>
                </c:pt>
                <c:pt idx="12">
                  <c:v>0.45454545454545453</c:v>
                </c:pt>
                <c:pt idx="13">
                  <c:v>0.65384615384615385</c:v>
                </c:pt>
                <c:pt idx="14">
                  <c:v>0.68</c:v>
                </c:pt>
                <c:pt idx="15">
                  <c:v>0.66666666666666663</c:v>
                </c:pt>
                <c:pt idx="16">
                  <c:v>0.60869565217391308</c:v>
                </c:pt>
                <c:pt idx="17">
                  <c:v>0.5714285714285714</c:v>
                </c:pt>
                <c:pt idx="18">
                  <c:v>0.65217391304347827</c:v>
                </c:pt>
                <c:pt idx="19">
                  <c:v>0.5</c:v>
                </c:pt>
                <c:pt idx="20">
                  <c:v>0.4</c:v>
                </c:pt>
                <c:pt idx="21">
                  <c:v>0.75862068965517238</c:v>
                </c:pt>
                <c:pt idx="22">
                  <c:v>0.68965517241379315</c:v>
                </c:pt>
                <c:pt idx="23">
                  <c:v>0.55172413793103448</c:v>
                </c:pt>
                <c:pt idx="24">
                  <c:v>0.72413793103448276</c:v>
                </c:pt>
                <c:pt idx="25">
                  <c:v>0.44827586206896552</c:v>
                </c:pt>
                <c:pt idx="29">
                  <c:v>0.60606060606060608</c:v>
                </c:pt>
                <c:pt idx="30">
                  <c:v>0.6875</c:v>
                </c:pt>
                <c:pt idx="31">
                  <c:v>0.54545454545454541</c:v>
                </c:pt>
                <c:pt idx="32">
                  <c:v>0.7142857142857143</c:v>
                </c:pt>
                <c:pt idx="33">
                  <c:v>0.59154929577464788</c:v>
                </c:pt>
                <c:pt idx="34">
                  <c:v>0.54929577464788737</c:v>
                </c:pt>
                <c:pt idx="35">
                  <c:v>0.6901408450704225</c:v>
                </c:pt>
                <c:pt idx="36">
                  <c:v>0.647887323943662</c:v>
                </c:pt>
                <c:pt idx="37">
                  <c:v>0.79710144927536231</c:v>
                </c:pt>
                <c:pt idx="38">
                  <c:v>0.53846153846153844</c:v>
                </c:pt>
                <c:pt idx="39">
                  <c:v>0.75</c:v>
                </c:pt>
                <c:pt idx="40">
                  <c:v>0.4</c:v>
                </c:pt>
                <c:pt idx="41">
                  <c:v>0.25</c:v>
                </c:pt>
                <c:pt idx="42">
                  <c:v>0.52941176470588236</c:v>
                </c:pt>
                <c:pt idx="43">
                  <c:v>0.43283582089552236</c:v>
                </c:pt>
                <c:pt idx="44">
                  <c:v>0.35294117647058826</c:v>
                </c:pt>
                <c:pt idx="45">
                  <c:v>0.39130434782608697</c:v>
                </c:pt>
                <c:pt idx="46">
                  <c:v>0.32857142857142857</c:v>
                </c:pt>
                <c:pt idx="47">
                  <c:v>0.38235294117647056</c:v>
                </c:pt>
                <c:pt idx="48">
                  <c:v>0.61971830985915488</c:v>
                </c:pt>
                <c:pt idx="49">
                  <c:v>0.25</c:v>
                </c:pt>
              </c:numCache>
            </c:numRef>
          </c:xVal>
          <c:yVal>
            <c:numRef>
              <c:f>Sheet1!$B$2:$B$51</c:f>
              <c:numCache>
                <c:formatCode>0%</c:formatCode>
                <c:ptCount val="50"/>
                <c:pt idx="0">
                  <c:v>0.33333333333333331</c:v>
                </c:pt>
                <c:pt idx="1">
                  <c:v>0.5714285714285714</c:v>
                </c:pt>
                <c:pt idx="2">
                  <c:v>0.42857142857142855</c:v>
                </c:pt>
                <c:pt idx="3">
                  <c:v>0.23809523809523808</c:v>
                </c:pt>
                <c:pt idx="4">
                  <c:v>0.2857142857142857</c:v>
                </c:pt>
                <c:pt idx="5">
                  <c:v>0.33333333333333331</c:v>
                </c:pt>
                <c:pt idx="6">
                  <c:v>0.14285714285714285</c:v>
                </c:pt>
                <c:pt idx="7">
                  <c:v>4.7619047619047616E-2</c:v>
                </c:pt>
                <c:pt idx="8">
                  <c:v>0.52380952380952384</c:v>
                </c:pt>
                <c:pt idx="9">
                  <c:v>0.23809523809523808</c:v>
                </c:pt>
                <c:pt idx="10">
                  <c:v>0.66666666666666663</c:v>
                </c:pt>
                <c:pt idx="11">
                  <c:v>0.5</c:v>
                </c:pt>
                <c:pt idx="12">
                  <c:v>0.5</c:v>
                </c:pt>
                <c:pt idx="13">
                  <c:v>0.66666666666666663</c:v>
                </c:pt>
                <c:pt idx="14">
                  <c:v>0.66666666666666663</c:v>
                </c:pt>
                <c:pt idx="15">
                  <c:v>0.66666666666666663</c:v>
                </c:pt>
                <c:pt idx="16">
                  <c:v>0.5</c:v>
                </c:pt>
                <c:pt idx="17">
                  <c:v>0.5</c:v>
                </c:pt>
                <c:pt idx="18">
                  <c:v>0.66666666666666663</c:v>
                </c:pt>
                <c:pt idx="19">
                  <c:v>0.5</c:v>
                </c:pt>
                <c:pt idx="20">
                  <c:v>0.66666666666666663</c:v>
                </c:pt>
                <c:pt idx="21">
                  <c:v>0.83333333333333337</c:v>
                </c:pt>
                <c:pt idx="22">
                  <c:v>0.66666666666666663</c:v>
                </c:pt>
                <c:pt idx="23">
                  <c:v>0.66666666666666663</c:v>
                </c:pt>
                <c:pt idx="24">
                  <c:v>0.83333333333333337</c:v>
                </c:pt>
                <c:pt idx="25">
                  <c:v>0.5</c:v>
                </c:pt>
                <c:pt idx="29">
                  <c:v>0.2</c:v>
                </c:pt>
                <c:pt idx="30">
                  <c:v>0.26666666666666666</c:v>
                </c:pt>
                <c:pt idx="31">
                  <c:v>0.13333333333333333</c:v>
                </c:pt>
                <c:pt idx="32">
                  <c:v>0.4</c:v>
                </c:pt>
                <c:pt idx="33">
                  <c:v>0.38095238095238093</c:v>
                </c:pt>
                <c:pt idx="34">
                  <c:v>0.38095238095238093</c:v>
                </c:pt>
                <c:pt idx="35">
                  <c:v>0.5714285714285714</c:v>
                </c:pt>
                <c:pt idx="36">
                  <c:v>0.61904761904761907</c:v>
                </c:pt>
                <c:pt idx="37">
                  <c:v>0.55555555555555558</c:v>
                </c:pt>
                <c:pt idx="38">
                  <c:v>0.1875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0.5</c:v>
                </c:pt>
                <c:pt idx="43">
                  <c:v>0.1111111111111111</c:v>
                </c:pt>
                <c:pt idx="44">
                  <c:v>0.21052631578947367</c:v>
                </c:pt>
                <c:pt idx="45">
                  <c:v>0.5625</c:v>
                </c:pt>
                <c:pt idx="46">
                  <c:v>0.22222222222222221</c:v>
                </c:pt>
                <c:pt idx="47">
                  <c:v>0.375</c:v>
                </c:pt>
                <c:pt idx="48">
                  <c:v>0.21052631578947367</c:v>
                </c:pt>
                <c:pt idx="49">
                  <c:v>0.33333333333333331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C-6313-7B43-BCC3-DFF809FBF756}"/>
            </c:ext>
          </c:extLst>
        </c:ser>
        <c:ser>
          <c:idx val="1"/>
          <c:order val="1"/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xVal>
            <c:numRef>
              <c:f>Sheet2!$B$5:$B$6</c:f>
              <c:numCache>
                <c:formatCode>General</c:formatCode>
                <c:ptCount val="2"/>
                <c:pt idx="0">
                  <c:v>0</c:v>
                </c:pt>
                <c:pt idx="1">
                  <c:v>1</c:v>
                </c:pt>
              </c:numCache>
            </c:numRef>
          </c:xVal>
          <c:yVal>
            <c:numRef>
              <c:f>Sheet2!$C$5:$C$6</c:f>
              <c:numCache>
                <c:formatCode>General</c:formatCode>
                <c:ptCount val="2"/>
                <c:pt idx="0">
                  <c:v>0</c:v>
                </c:pt>
                <c:pt idx="1">
                  <c:v>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D-6313-7B43-BCC3-DFF809FBF756}"/>
            </c:ext>
          </c:extLst>
        </c:ser>
        <c:ser>
          <c:idx val="2"/>
          <c:order val="2"/>
          <c:spPr>
            <a:ln w="12700" cap="rnd">
              <a:solidFill>
                <a:srgbClr val="FF0000"/>
              </a:solidFill>
              <a:prstDash val="dash"/>
              <a:round/>
            </a:ln>
            <a:effectLst/>
          </c:spPr>
          <c:marker>
            <c:symbol val="none"/>
          </c:marker>
          <c:dLbls>
            <c:delete val="1"/>
          </c:dLbls>
          <c:xVal>
            <c:numRef>
              <c:f>Sheet3!$B$5:$B$6</c:f>
              <c:numCache>
                <c:formatCode>General</c:formatCode>
                <c:ptCount val="2"/>
                <c:pt idx="0">
                  <c:v>0.105</c:v>
                </c:pt>
                <c:pt idx="1">
                  <c:v>1</c:v>
                </c:pt>
              </c:numCache>
            </c:numRef>
          </c:xVal>
          <c:yVal>
            <c:numRef>
              <c:f>Sheet3!$C$5:$C$6</c:f>
              <c:numCache>
                <c:formatCode>General</c:formatCode>
                <c:ptCount val="2"/>
                <c:pt idx="0">
                  <c:v>0</c:v>
                </c:pt>
                <c:pt idx="1">
                  <c:v>0.89500000000000002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E-6313-7B43-BCC3-DFF809FBF756}"/>
            </c:ext>
          </c:extLst>
        </c:ser>
        <c:ser>
          <c:idx val="3"/>
          <c:order val="3"/>
          <c:spPr>
            <a:ln w="12700" cap="rnd">
              <a:solidFill>
                <a:srgbClr val="FF0000"/>
              </a:solidFill>
              <a:prstDash val="dash"/>
              <a:round/>
            </a:ln>
            <a:effectLst/>
          </c:spPr>
          <c:marker>
            <c:symbol val="none"/>
          </c:marker>
          <c:dLbls>
            <c:delete val="1"/>
          </c:dLbls>
          <c:xVal>
            <c:numRef>
              <c:f>Sheet4!$B$5:$B$6</c:f>
              <c:numCache>
                <c:formatCode>General</c:formatCode>
                <c:ptCount val="2"/>
                <c:pt idx="0">
                  <c:v>0</c:v>
                </c:pt>
                <c:pt idx="1">
                  <c:v>0.89500000000000002</c:v>
                </c:pt>
              </c:numCache>
            </c:numRef>
          </c:xVal>
          <c:yVal>
            <c:numRef>
              <c:f>Sheet4!$C$5:$C$6</c:f>
              <c:numCache>
                <c:formatCode>General</c:formatCode>
                <c:ptCount val="2"/>
                <c:pt idx="0">
                  <c:v>0.105</c:v>
                </c:pt>
                <c:pt idx="1">
                  <c:v>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F-6313-7B43-BCC3-DFF809FBF756}"/>
            </c:ext>
          </c:extLst>
        </c:ser>
        <c:dLbls>
          <c:dLblPos val="r"/>
          <c:showLegendKey val="0"/>
          <c:showVal val="1"/>
          <c:showCatName val="0"/>
          <c:showSerName val="0"/>
          <c:showPercent val="0"/>
          <c:showBubbleSize val="0"/>
        </c:dLbls>
        <c:axId val="-1306285376"/>
        <c:axId val="-1328833952"/>
      </c:scatterChart>
      <c:valAx>
        <c:axId val="-1306285376"/>
        <c:scaling>
          <c:orientation val="minMax"/>
          <c:max val="1"/>
          <c:min val="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rgbClr val="000000"/>
                    </a:solidFill>
                    <a:latin typeface="Arial" charset="0"/>
                    <a:ea typeface="Arial" charset="0"/>
                    <a:cs typeface="Arial" charset="0"/>
                  </a:defRPr>
                </a:pPr>
                <a:r>
                  <a:rPr lang="en-US" sz="1000" b="1" baseline="0" dirty="0">
                    <a:solidFill>
                      <a:srgbClr val="000000"/>
                    </a:solidFill>
                    <a:latin typeface="Arial" charset="0"/>
                    <a:ea typeface="Arial" charset="0"/>
                    <a:cs typeface="Arial" charset="0"/>
                  </a:rPr>
                  <a:t>2016 Attribute </a:t>
                </a:r>
                <a:r>
                  <a:rPr lang="en-US" sz="1000" b="1" dirty="0">
                    <a:solidFill>
                      <a:srgbClr val="000000"/>
                    </a:solidFill>
                    <a:latin typeface="Arial" charset="0"/>
                    <a:ea typeface="Arial" charset="0"/>
                    <a:cs typeface="Arial" charset="0"/>
                  </a:rPr>
                  <a:t>Rating (% 8-10)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0%" sourceLinked="0"/>
        <c:majorTickMark val="none"/>
        <c:minorTickMark val="none"/>
        <c:tickLblPos val="nextTo"/>
        <c:spPr>
          <a:noFill/>
          <a:ln>
            <a:solidFill>
              <a:srgbClr val="00000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pPr>
            <a:endParaRPr lang="en-US"/>
          </a:p>
        </c:txPr>
        <c:crossAx val="-1328833952"/>
        <c:crosses val="autoZero"/>
        <c:crossBetween val="midCat"/>
        <c:majorUnit val="0.1"/>
      </c:valAx>
      <c:valAx>
        <c:axId val="-1328833952"/>
        <c:scaling>
          <c:orientation val="minMax"/>
          <c:max val="1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rgbClr val="000000"/>
                    </a:solidFill>
                    <a:latin typeface="Arial" charset="0"/>
                    <a:ea typeface="Arial" charset="0"/>
                    <a:cs typeface="Arial" charset="0"/>
                  </a:defRPr>
                </a:pPr>
                <a:r>
                  <a:rPr lang="en-US" sz="1000" b="1" baseline="0" dirty="0">
                    <a:solidFill>
                      <a:srgbClr val="000000"/>
                    </a:solidFill>
                    <a:latin typeface="Arial" charset="0"/>
                    <a:ea typeface="Arial" charset="0"/>
                    <a:cs typeface="Arial" charset="0"/>
                  </a:rPr>
                  <a:t>2019 Attribute Rating (% 8-10)</a:t>
                </a:r>
                <a:endParaRPr lang="en-US" sz="1000" b="1" dirty="0">
                  <a:solidFill>
                    <a:srgbClr val="000000"/>
                  </a:solidFill>
                  <a:latin typeface="Arial" charset="0"/>
                  <a:ea typeface="Arial" charset="0"/>
                  <a:cs typeface="Arial" charset="0"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0%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pPr>
            <a:endParaRPr lang="en-US"/>
          </a:p>
        </c:txPr>
        <c:crossAx val="-1306285376"/>
        <c:crosses val="autoZero"/>
        <c:crossBetween val="midCat"/>
        <c:majorUnit val="0.1"/>
      </c:valAx>
      <c:spPr>
        <a:noFill/>
        <a:ln w="19050">
          <a:solidFill>
            <a:srgbClr val="000000"/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200"/>
            </a:pPr>
            <a:r>
              <a:rPr lang="en-US" sz="1200" dirty="0"/>
              <a:t>Perception Improvement</a:t>
            </a:r>
            <a:r>
              <a:rPr lang="en-US" sz="1200" baseline="0" dirty="0"/>
              <a:t> Analysis – </a:t>
            </a:r>
            <a:r>
              <a:rPr lang="en-US" sz="1200" baseline="0" dirty="0" err="1"/>
              <a:t>Ph.D</a:t>
            </a:r>
            <a:endParaRPr lang="en-US" sz="1200" baseline="0" dirty="0"/>
          </a:p>
          <a:p>
            <a:pPr>
              <a:defRPr sz="1200"/>
            </a:pPr>
            <a:r>
              <a:rPr lang="en-US" sz="1200" baseline="0" dirty="0"/>
              <a:t>Ivan Allen College</a:t>
            </a:r>
            <a:endParaRPr lang="en-US" sz="1200" dirty="0"/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9.1154280057098094E-2"/>
          <c:y val="8.5000000000000006E-2"/>
          <c:w val="0.88019443293272503"/>
          <c:h val="0.81175769506084505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 1</c:v>
                </c:pt>
              </c:strCache>
            </c:strRef>
          </c:tx>
          <c:spPr>
            <a:ln w="47625">
              <a:noFill/>
            </a:ln>
          </c:spPr>
          <c:marker>
            <c:symbol val="none"/>
          </c:marker>
          <c:dPt>
            <c:idx val="1"/>
            <c:bubble3D val="0"/>
            <c:extLst>
              <c:ext xmlns:c16="http://schemas.microsoft.com/office/drawing/2014/chart" uri="{C3380CC4-5D6E-409C-BE32-E72D297353CC}">
                <c16:uniqueId val="{00000000-5DD7-9C48-8A3E-831CD34B2266}"/>
              </c:ext>
            </c:extLst>
          </c:dPt>
          <c:dPt>
            <c:idx val="3"/>
            <c:bubble3D val="0"/>
            <c:extLst>
              <c:ext xmlns:c16="http://schemas.microsoft.com/office/drawing/2014/chart" uri="{C3380CC4-5D6E-409C-BE32-E72D297353CC}">
                <c16:uniqueId val="{00000001-5DD7-9C48-8A3E-831CD34B2266}"/>
              </c:ext>
            </c:extLst>
          </c:dPt>
          <c:dPt>
            <c:idx val="6"/>
            <c:bubble3D val="0"/>
            <c:extLst>
              <c:ext xmlns:c16="http://schemas.microsoft.com/office/drawing/2014/chart" uri="{C3380CC4-5D6E-409C-BE32-E72D297353CC}">
                <c16:uniqueId val="{00000002-5DD7-9C48-8A3E-831CD34B2266}"/>
              </c:ext>
            </c:extLst>
          </c:dPt>
          <c:dPt>
            <c:idx val="7"/>
            <c:bubble3D val="0"/>
            <c:extLst>
              <c:ext xmlns:c16="http://schemas.microsoft.com/office/drawing/2014/chart" uri="{C3380CC4-5D6E-409C-BE32-E72D297353CC}">
                <c16:uniqueId val="{00000003-5DD7-9C48-8A3E-831CD34B2266}"/>
              </c:ext>
            </c:extLst>
          </c:dPt>
          <c:dPt>
            <c:idx val="10"/>
            <c:bubble3D val="0"/>
            <c:extLst>
              <c:ext xmlns:c16="http://schemas.microsoft.com/office/drawing/2014/chart" uri="{C3380CC4-5D6E-409C-BE32-E72D297353CC}">
                <c16:uniqueId val="{00000004-5DD7-9C48-8A3E-831CD34B2266}"/>
              </c:ext>
            </c:extLst>
          </c:dPt>
          <c:dPt>
            <c:idx val="11"/>
            <c:bubble3D val="0"/>
            <c:extLst>
              <c:ext xmlns:c16="http://schemas.microsoft.com/office/drawing/2014/chart" uri="{C3380CC4-5D6E-409C-BE32-E72D297353CC}">
                <c16:uniqueId val="{00000005-5DD7-9C48-8A3E-831CD34B2266}"/>
              </c:ext>
            </c:extLst>
          </c:dPt>
          <c:dPt>
            <c:idx val="17"/>
            <c:bubble3D val="0"/>
            <c:extLst>
              <c:ext xmlns:c16="http://schemas.microsoft.com/office/drawing/2014/chart" uri="{C3380CC4-5D6E-409C-BE32-E72D297353CC}">
                <c16:uniqueId val="{00000006-5DD7-9C48-8A3E-831CD34B2266}"/>
              </c:ext>
            </c:extLst>
          </c:dPt>
          <c:dPt>
            <c:idx val="23"/>
            <c:bubble3D val="0"/>
            <c:extLst>
              <c:ext xmlns:c16="http://schemas.microsoft.com/office/drawing/2014/chart" uri="{C3380CC4-5D6E-409C-BE32-E72D297353CC}">
                <c16:uniqueId val="{00000007-5DD7-9C48-8A3E-831CD34B2266}"/>
              </c:ext>
            </c:extLst>
          </c:dPt>
          <c:dPt>
            <c:idx val="29"/>
            <c:bubble3D val="0"/>
            <c:extLst>
              <c:ext xmlns:c16="http://schemas.microsoft.com/office/drawing/2014/chart" uri="{C3380CC4-5D6E-409C-BE32-E72D297353CC}">
                <c16:uniqueId val="{00000008-5DD7-9C48-8A3E-831CD34B2266}"/>
              </c:ext>
            </c:extLst>
          </c:dPt>
          <c:dPt>
            <c:idx val="31"/>
            <c:bubble3D val="0"/>
            <c:extLst>
              <c:ext xmlns:c16="http://schemas.microsoft.com/office/drawing/2014/chart" uri="{C3380CC4-5D6E-409C-BE32-E72D297353CC}">
                <c16:uniqueId val="{00000009-5DD7-9C48-8A3E-831CD34B2266}"/>
              </c:ext>
            </c:extLst>
          </c:dPt>
          <c:dPt>
            <c:idx val="32"/>
            <c:bubble3D val="0"/>
            <c:extLst>
              <c:ext xmlns:c16="http://schemas.microsoft.com/office/drawing/2014/chart" uri="{C3380CC4-5D6E-409C-BE32-E72D297353CC}">
                <c16:uniqueId val="{0000000A-5DD7-9C48-8A3E-831CD34B2266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1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B-5DD7-9C48-8A3E-831CD34B2266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2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5DD7-9C48-8A3E-831CD34B2266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3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C-5DD7-9C48-8A3E-831CD34B2266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4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5DD7-9C48-8A3E-831CD34B2266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5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D-5DD7-9C48-8A3E-831CD34B2266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6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E-5DD7-9C48-8A3E-831CD34B2266}"/>
                </c:ext>
              </c:extLst>
            </c:dLbl>
            <c:dLbl>
              <c:idx val="6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7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5DD7-9C48-8A3E-831CD34B2266}"/>
                </c:ext>
              </c:extLst>
            </c:dLbl>
            <c:dLbl>
              <c:idx val="7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8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5DD7-9C48-8A3E-831CD34B2266}"/>
                </c:ext>
              </c:extLst>
            </c:dLbl>
            <c:dLbl>
              <c:idx val="8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9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F-5DD7-9C48-8A3E-831CD34B2266}"/>
                </c:ext>
              </c:extLst>
            </c:dLbl>
            <c:dLbl>
              <c:idx val="9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10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0-5DD7-9C48-8A3E-831CD34B2266}"/>
                </c:ext>
              </c:extLst>
            </c:dLbl>
            <c:dLbl>
              <c:idx val="10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11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4-5DD7-9C48-8A3E-831CD34B2266}"/>
                </c:ext>
              </c:extLst>
            </c:dLbl>
            <c:dLbl>
              <c:idx val="11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12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5DD7-9C48-8A3E-831CD34B2266}"/>
                </c:ext>
              </c:extLst>
            </c:dLbl>
            <c:dLbl>
              <c:idx val="12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13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1-5DD7-9C48-8A3E-831CD34B2266}"/>
                </c:ext>
              </c:extLst>
            </c:dLbl>
            <c:dLbl>
              <c:idx val="13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14</a:t>
                    </a:r>
                    <a:endParaRPr lang="en-US" b="1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2-5DD7-9C48-8A3E-831CD34B2266}"/>
                </c:ext>
              </c:extLst>
            </c:dLbl>
            <c:dLbl>
              <c:idx val="14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15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3-5DD7-9C48-8A3E-831CD34B2266}"/>
                </c:ext>
              </c:extLst>
            </c:dLbl>
            <c:dLbl>
              <c:idx val="15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16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4-5DD7-9C48-8A3E-831CD34B2266}"/>
                </c:ext>
              </c:extLst>
            </c:dLbl>
            <c:dLbl>
              <c:idx val="16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17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5-5DD7-9C48-8A3E-831CD34B2266}"/>
                </c:ext>
              </c:extLst>
            </c:dLbl>
            <c:dLbl>
              <c:idx val="17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18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6-5DD7-9C48-8A3E-831CD34B2266}"/>
                </c:ext>
              </c:extLst>
            </c:dLbl>
            <c:dLbl>
              <c:idx val="18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3366FF"/>
                        </a:solidFill>
                      </a:defRPr>
                    </a:pPr>
                    <a:r>
                      <a:rPr lang="en-US" sz="1200" b="1" baseline="0" dirty="0">
                        <a:solidFill>
                          <a:srgbClr val="3366FF"/>
                        </a:solidFill>
                      </a:rPr>
                      <a:t>19</a:t>
                    </a:r>
                    <a:endParaRPr lang="en-US" baseline="0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6-5DD7-9C48-8A3E-831CD34B2266}"/>
                </c:ext>
              </c:extLst>
            </c:dLbl>
            <c:dLbl>
              <c:idx val="19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20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7-5DD7-9C48-8A3E-831CD34B2266}"/>
                </c:ext>
              </c:extLst>
            </c:dLbl>
            <c:dLbl>
              <c:idx val="20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21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8-5DD7-9C48-8A3E-831CD34B2266}"/>
                </c:ext>
              </c:extLst>
            </c:dLbl>
            <c:dLbl>
              <c:idx val="21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22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9-5DD7-9C48-8A3E-831CD34B2266}"/>
                </c:ext>
              </c:extLst>
            </c:dLbl>
            <c:dLbl>
              <c:idx val="22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23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A-5DD7-9C48-8A3E-831CD34B2266}"/>
                </c:ext>
              </c:extLst>
            </c:dLbl>
            <c:dLbl>
              <c:idx val="23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24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7-5DD7-9C48-8A3E-831CD34B2266}"/>
                </c:ext>
              </c:extLst>
            </c:dLbl>
            <c:dLbl>
              <c:idx val="24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25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B-5DD7-9C48-8A3E-831CD34B2266}"/>
                </c:ext>
              </c:extLst>
            </c:dLbl>
            <c:dLbl>
              <c:idx val="25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26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C-5DD7-9C48-8A3E-831CD34B2266}"/>
                </c:ext>
              </c:extLst>
            </c:dLbl>
            <c:dLbl>
              <c:idx val="26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27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D-5DD7-9C48-8A3E-831CD34B2266}"/>
                </c:ext>
              </c:extLst>
            </c:dLbl>
            <c:dLbl>
              <c:idx val="27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28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E-5DD7-9C48-8A3E-831CD34B2266}"/>
                </c:ext>
              </c:extLst>
            </c:dLbl>
            <c:dLbl>
              <c:idx val="28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29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F-5DD7-9C48-8A3E-831CD34B2266}"/>
                </c:ext>
              </c:extLst>
            </c:dLbl>
            <c:dLbl>
              <c:idx val="29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30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8-5DD7-9C48-8A3E-831CD34B2266}"/>
                </c:ext>
              </c:extLst>
            </c:dLbl>
            <c:dLbl>
              <c:idx val="30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31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0-5DD7-9C48-8A3E-831CD34B2266}"/>
                </c:ext>
              </c:extLst>
            </c:dLbl>
            <c:dLbl>
              <c:idx val="31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3366FF"/>
                        </a:solidFill>
                      </a:defRPr>
                    </a:pPr>
                    <a:r>
                      <a:rPr lang="en-US" sz="1200" b="1" baseline="0" dirty="0">
                        <a:solidFill>
                          <a:srgbClr val="3366FF"/>
                        </a:solidFill>
                      </a:rPr>
                      <a:t>32</a:t>
                    </a:r>
                    <a:endParaRPr lang="en-US" baseline="0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9-5DD7-9C48-8A3E-831CD34B2266}"/>
                </c:ext>
              </c:extLst>
            </c:dLbl>
            <c:dLbl>
              <c:idx val="32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33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A-5DD7-9C48-8A3E-831CD34B2266}"/>
                </c:ext>
              </c:extLst>
            </c:dLbl>
            <c:dLbl>
              <c:idx val="33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008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008000"/>
                        </a:solidFill>
                      </a:rPr>
                      <a:t>34</a:t>
                    </a:r>
                    <a:endParaRPr lang="en-US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1-5DD7-9C48-8A3E-831CD34B2266}"/>
                </c:ext>
              </c:extLst>
            </c:dLbl>
            <c:dLbl>
              <c:idx val="34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008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008000"/>
                        </a:solidFill>
                      </a:rPr>
                      <a:t>35</a:t>
                    </a:r>
                    <a:endParaRPr lang="en-US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2-5DD7-9C48-8A3E-831CD34B2266}"/>
                </c:ext>
              </c:extLst>
            </c:dLbl>
            <c:dLbl>
              <c:idx val="35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008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008000"/>
                        </a:solidFill>
                      </a:rPr>
                      <a:t>36</a:t>
                    </a:r>
                    <a:endParaRPr lang="en-US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3-5DD7-9C48-8A3E-831CD34B2266}"/>
                </c:ext>
              </c:extLst>
            </c:dLbl>
            <c:dLbl>
              <c:idx val="36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008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008000"/>
                        </a:solidFill>
                      </a:rPr>
                      <a:t>37</a:t>
                    </a:r>
                    <a:endParaRPr lang="en-US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4-5DD7-9C48-8A3E-831CD34B2266}"/>
                </c:ext>
              </c:extLst>
            </c:dLbl>
            <c:dLbl>
              <c:idx val="37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008000"/>
                        </a:solidFill>
                      </a:defRPr>
                    </a:pPr>
                    <a:r>
                      <a:rPr lang="en-US" sz="1200" b="1" baseline="0" dirty="0">
                        <a:solidFill>
                          <a:srgbClr val="008000"/>
                        </a:solidFill>
                      </a:rPr>
                      <a:t>38</a:t>
                    </a:r>
                    <a:endParaRPr lang="en-US" baseline="0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5-5DD7-9C48-8A3E-831CD34B2266}"/>
                </c:ext>
              </c:extLst>
            </c:dLbl>
            <c:dLbl>
              <c:idx val="38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008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008000"/>
                        </a:solidFill>
                      </a:rPr>
                      <a:t>39</a:t>
                    </a:r>
                    <a:endParaRPr lang="en-US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6-5DD7-9C48-8A3E-831CD34B2266}"/>
                </c:ext>
              </c:extLst>
            </c:dLbl>
            <c:dLbl>
              <c:idx val="39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008000"/>
                        </a:solidFill>
                      </a:defRPr>
                    </a:pPr>
                    <a:r>
                      <a:rPr lang="en-US" sz="1200" b="1" baseline="0" dirty="0">
                        <a:solidFill>
                          <a:srgbClr val="008000"/>
                        </a:solidFill>
                      </a:rPr>
                      <a:t>40</a:t>
                    </a:r>
                    <a:endParaRPr lang="en-US" baseline="0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7-5DD7-9C48-8A3E-831CD34B2266}"/>
                </c:ext>
              </c:extLst>
            </c:dLbl>
            <c:dLbl>
              <c:idx val="40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008000"/>
                        </a:solidFill>
                      </a:defRPr>
                    </a:pPr>
                    <a:r>
                      <a:rPr lang="en-US" b="1" baseline="0" dirty="0">
                        <a:solidFill>
                          <a:srgbClr val="008000"/>
                        </a:solidFill>
                      </a:rPr>
                      <a:t>41</a:t>
                    </a:r>
                    <a:endParaRPr lang="en-US" baseline="0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8-5DD7-9C48-8A3E-831CD34B2266}"/>
                </c:ext>
              </c:extLst>
            </c:dLbl>
            <c:dLbl>
              <c:idx val="41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008000"/>
                        </a:solidFill>
                      </a:defRPr>
                    </a:pPr>
                    <a:r>
                      <a:rPr lang="en-US" b="1" baseline="0" dirty="0">
                        <a:solidFill>
                          <a:srgbClr val="008000"/>
                        </a:solidFill>
                      </a:rPr>
                      <a:t>42</a:t>
                    </a:r>
                    <a:endParaRPr lang="en-US" baseline="0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9-5DD7-9C48-8A3E-831CD34B2266}"/>
                </c:ext>
              </c:extLst>
            </c:dLbl>
            <c:dLbl>
              <c:idx val="42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6600"/>
                        </a:solidFill>
                      </a:defRPr>
                    </a:pPr>
                    <a:r>
                      <a:rPr lang="en-US" b="1" dirty="0">
                        <a:solidFill>
                          <a:srgbClr val="FF6600"/>
                        </a:solidFill>
                      </a:rPr>
                      <a:t>43</a:t>
                    </a:r>
                    <a:endParaRPr lang="en-US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A-5DD7-9C48-8A3E-831CD34B2266}"/>
                </c:ext>
              </c:extLst>
            </c:dLbl>
            <c:dLbl>
              <c:idx val="43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FF6600"/>
                        </a:solidFill>
                      </a:defRPr>
                    </a:pPr>
                    <a:r>
                      <a:rPr lang="en-US" b="1" baseline="0" dirty="0">
                        <a:solidFill>
                          <a:srgbClr val="FF6600"/>
                        </a:solidFill>
                      </a:rPr>
                      <a:t>44</a:t>
                    </a:r>
                    <a:endParaRPr lang="en-US" baseline="0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B-5DD7-9C48-8A3E-831CD34B2266}"/>
                </c:ext>
              </c:extLst>
            </c:dLbl>
            <c:dLbl>
              <c:idx val="44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6600"/>
                        </a:solidFill>
                      </a:defRPr>
                    </a:pPr>
                    <a:r>
                      <a:rPr lang="en-US" b="1" dirty="0">
                        <a:solidFill>
                          <a:srgbClr val="FF6600"/>
                        </a:solidFill>
                      </a:rPr>
                      <a:t>45</a:t>
                    </a:r>
                    <a:endParaRPr lang="en-US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C-5DD7-9C48-8A3E-831CD34B2266}"/>
                </c:ext>
              </c:extLst>
            </c:dLbl>
            <c:dLbl>
              <c:idx val="45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6600"/>
                        </a:solidFill>
                      </a:defRPr>
                    </a:pPr>
                    <a:r>
                      <a:rPr lang="en-US" b="1" dirty="0">
                        <a:solidFill>
                          <a:srgbClr val="FF6600"/>
                        </a:solidFill>
                      </a:rPr>
                      <a:t>46</a:t>
                    </a:r>
                    <a:endParaRPr lang="en-US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D-5DD7-9C48-8A3E-831CD34B2266}"/>
                </c:ext>
              </c:extLst>
            </c:dLbl>
            <c:dLbl>
              <c:idx val="46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6600"/>
                        </a:solidFill>
                      </a:defRPr>
                    </a:pPr>
                    <a:r>
                      <a:rPr lang="en-US" b="1" dirty="0">
                        <a:solidFill>
                          <a:srgbClr val="FF6600"/>
                        </a:solidFill>
                      </a:rPr>
                      <a:t>47</a:t>
                    </a:r>
                    <a:endParaRPr lang="en-US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E-5DD7-9C48-8A3E-831CD34B2266}"/>
                </c:ext>
              </c:extLst>
            </c:dLbl>
            <c:dLbl>
              <c:idx val="47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6600"/>
                        </a:solidFill>
                      </a:defRPr>
                    </a:pPr>
                    <a:r>
                      <a:rPr lang="en-US" b="1" dirty="0">
                        <a:solidFill>
                          <a:srgbClr val="FF6600"/>
                        </a:solidFill>
                      </a:rPr>
                      <a:t>48</a:t>
                    </a:r>
                    <a:endParaRPr lang="en-US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F-5DD7-9C48-8A3E-831CD34B2266}"/>
                </c:ext>
              </c:extLst>
            </c:dLbl>
            <c:dLbl>
              <c:idx val="48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FF6600"/>
                        </a:solidFill>
                      </a:defRPr>
                    </a:pPr>
                    <a:r>
                      <a:rPr lang="en-US" baseline="0" dirty="0">
                        <a:solidFill>
                          <a:srgbClr val="FF6600"/>
                        </a:solidFill>
                      </a:rPr>
                      <a:t>49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9BF7-4D44-B015-D3918E5E9548}"/>
                </c:ext>
              </c:extLst>
            </c:dLbl>
            <c:dLbl>
              <c:idx val="49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FF6600"/>
                        </a:solidFill>
                      </a:defRPr>
                    </a:pPr>
                    <a:r>
                      <a:rPr lang="en-US" dirty="0"/>
                      <a:t>50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9BF7-4D44-B015-D3918E5E954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/>
                </a:pPr>
                <a:endParaRPr lang="en-US"/>
              </a:p>
            </c:txPr>
            <c:dLblPos val="ctr"/>
            <c:showLegendKey val="0"/>
            <c:showVal val="0"/>
            <c:showCatName val="1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Sheet1!$A$2:$A$51</c:f>
              <c:numCache>
                <c:formatCode>0%</c:formatCode>
                <c:ptCount val="50"/>
                <c:pt idx="0">
                  <c:v>0.4</c:v>
                </c:pt>
                <c:pt idx="1">
                  <c:v>0.73333333333333328</c:v>
                </c:pt>
                <c:pt idx="2">
                  <c:v>0.46666666666666667</c:v>
                </c:pt>
                <c:pt idx="3">
                  <c:v>0.33333333333333331</c:v>
                </c:pt>
                <c:pt idx="4">
                  <c:v>0.46666666666666667</c:v>
                </c:pt>
                <c:pt idx="5">
                  <c:v>0.26666666666666666</c:v>
                </c:pt>
                <c:pt idx="6">
                  <c:v>0.2</c:v>
                </c:pt>
                <c:pt idx="7">
                  <c:v>0.2</c:v>
                </c:pt>
                <c:pt idx="8">
                  <c:v>0.4</c:v>
                </c:pt>
                <c:pt idx="9">
                  <c:v>0.2</c:v>
                </c:pt>
                <c:pt idx="10">
                  <c:v>0.6</c:v>
                </c:pt>
                <c:pt idx="11">
                  <c:v>0.33333333333333331</c:v>
                </c:pt>
                <c:pt idx="12">
                  <c:v>0.46666666666666667</c:v>
                </c:pt>
                <c:pt idx="13">
                  <c:v>0.53333333333333333</c:v>
                </c:pt>
                <c:pt idx="14">
                  <c:v>0.6</c:v>
                </c:pt>
                <c:pt idx="15">
                  <c:v>0.6</c:v>
                </c:pt>
                <c:pt idx="16">
                  <c:v>0.4</c:v>
                </c:pt>
                <c:pt idx="17">
                  <c:v>0.53333333333333333</c:v>
                </c:pt>
                <c:pt idx="18">
                  <c:v>0.4</c:v>
                </c:pt>
                <c:pt idx="19">
                  <c:v>0.4</c:v>
                </c:pt>
                <c:pt idx="20">
                  <c:v>0.2</c:v>
                </c:pt>
                <c:pt idx="21">
                  <c:v>0.8</c:v>
                </c:pt>
                <c:pt idx="22">
                  <c:v>0.73333333333333328</c:v>
                </c:pt>
                <c:pt idx="23">
                  <c:v>0.6</c:v>
                </c:pt>
                <c:pt idx="24">
                  <c:v>0.6</c:v>
                </c:pt>
                <c:pt idx="25">
                  <c:v>0.2</c:v>
                </c:pt>
                <c:pt idx="26">
                  <c:v>0.66666666666666663</c:v>
                </c:pt>
                <c:pt idx="27">
                  <c:v>0.53333333333333333</c:v>
                </c:pt>
                <c:pt idx="28">
                  <c:v>0.66666666666666663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0.4</c:v>
                </c:pt>
                <c:pt idx="34">
                  <c:v>0.6</c:v>
                </c:pt>
                <c:pt idx="35">
                  <c:v>0.46666666666666667</c:v>
                </c:pt>
                <c:pt idx="36">
                  <c:v>0.53333333333333333</c:v>
                </c:pt>
                <c:pt idx="37">
                  <c:v>0.42857142857142855</c:v>
                </c:pt>
                <c:pt idx="38">
                  <c:v>0.2</c:v>
                </c:pt>
                <c:pt idx="39">
                  <c:v>0.38461538461538464</c:v>
                </c:pt>
                <c:pt idx="40">
                  <c:v>0.5714285714285714</c:v>
                </c:pt>
                <c:pt idx="41">
                  <c:v>0.16666666666666666</c:v>
                </c:pt>
                <c:pt idx="42">
                  <c:v>0.53333333333333333</c:v>
                </c:pt>
                <c:pt idx="43">
                  <c:v>0.14285714285714285</c:v>
                </c:pt>
                <c:pt idx="44">
                  <c:v>0.23076923076923078</c:v>
                </c:pt>
                <c:pt idx="45">
                  <c:v>0.2857142857142857</c:v>
                </c:pt>
                <c:pt idx="46">
                  <c:v>0.2</c:v>
                </c:pt>
                <c:pt idx="47">
                  <c:v>0.16666666666666666</c:v>
                </c:pt>
                <c:pt idx="48">
                  <c:v>0.42857142857142855</c:v>
                </c:pt>
                <c:pt idx="49">
                  <c:v>0.13333333333333333</c:v>
                </c:pt>
              </c:numCache>
            </c:numRef>
          </c:xVal>
          <c:yVal>
            <c:numRef>
              <c:f>Sheet1!$B$2:$B$51</c:f>
              <c:numCache>
                <c:formatCode>0.0000</c:formatCode>
                <c:ptCount val="50"/>
                <c:pt idx="0">
                  <c:v>0.52280307530817371</c:v>
                </c:pt>
                <c:pt idx="1">
                  <c:v>0.50818436728189875</c:v>
                </c:pt>
                <c:pt idx="2">
                  <c:v>0.75499874627982566</c:v>
                </c:pt>
                <c:pt idx="3">
                  <c:v>0.59041408476177859</c:v>
                </c:pt>
                <c:pt idx="4">
                  <c:v>0.52526350010659617</c:v>
                </c:pt>
                <c:pt idx="5">
                  <c:v>0.65410313581121649</c:v>
                </c:pt>
                <c:pt idx="6">
                  <c:v>0.57215890823657856</c:v>
                </c:pt>
                <c:pt idx="7">
                  <c:v>0.57181881960097658</c:v>
                </c:pt>
                <c:pt idx="8">
                  <c:v>0.70333404868401617</c:v>
                </c:pt>
                <c:pt idx="9">
                  <c:v>0.59369698078770761</c:v>
                </c:pt>
                <c:pt idx="10">
                  <c:v>0.51555508302134134</c:v>
                </c:pt>
                <c:pt idx="11">
                  <c:v>0.51247294546071254</c:v>
                </c:pt>
                <c:pt idx="12">
                  <c:v>0.48460593391220602</c:v>
                </c:pt>
                <c:pt idx="13">
                  <c:v>0.54020492790327157</c:v>
                </c:pt>
                <c:pt idx="14">
                  <c:v>0.54144636403558866</c:v>
                </c:pt>
                <c:pt idx="15">
                  <c:v>0.56278951667793364</c:v>
                </c:pt>
                <c:pt idx="16">
                  <c:v>0.47444920549212488</c:v>
                </c:pt>
                <c:pt idx="17">
                  <c:v>0.47878822137789451</c:v>
                </c:pt>
                <c:pt idx="18">
                  <c:v>0.51497314420957507</c:v>
                </c:pt>
                <c:pt idx="19">
                  <c:v>0.51811151790593424</c:v>
                </c:pt>
                <c:pt idx="20">
                  <c:v>0.50839340835369695</c:v>
                </c:pt>
                <c:pt idx="21">
                  <c:v>0.48114916571486005</c:v>
                </c:pt>
                <c:pt idx="22">
                  <c:v>0.4990866959873197</c:v>
                </c:pt>
                <c:pt idx="23">
                  <c:v>0.52587307340414169</c:v>
                </c:pt>
                <c:pt idx="24">
                  <c:v>0.55513855015325819</c:v>
                </c:pt>
                <c:pt idx="25">
                  <c:v>0.40277115331839891</c:v>
                </c:pt>
                <c:pt idx="26">
                  <c:v>0.51605863433439514</c:v>
                </c:pt>
                <c:pt idx="27">
                  <c:v>0.50606802085309288</c:v>
                </c:pt>
                <c:pt idx="28">
                  <c:v>0.51195801269775987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0.48659723444152386</c:v>
                </c:pt>
                <c:pt idx="34">
                  <c:v>0.41071402647503308</c:v>
                </c:pt>
                <c:pt idx="35">
                  <c:v>0.51336679504304272</c:v>
                </c:pt>
                <c:pt idx="36">
                  <c:v>0.42554924323548965</c:v>
                </c:pt>
                <c:pt idx="37">
                  <c:v>0.45874518011171361</c:v>
                </c:pt>
                <c:pt idx="38">
                  <c:v>0.56576485867509296</c:v>
                </c:pt>
                <c:pt idx="39">
                  <c:v>0.38957213204481883</c:v>
                </c:pt>
                <c:pt idx="40">
                  <c:v>0.42996242097676801</c:v>
                </c:pt>
                <c:pt idx="41">
                  <c:v>0.40954542787794507</c:v>
                </c:pt>
                <c:pt idx="42">
                  <c:v>0.22048141161205881</c:v>
                </c:pt>
                <c:pt idx="43">
                  <c:v>0.33013697576856604</c:v>
                </c:pt>
                <c:pt idx="44">
                  <c:v>0.39709333654308759</c:v>
                </c:pt>
                <c:pt idx="45">
                  <c:v>0.38323894022134852</c:v>
                </c:pt>
                <c:pt idx="46">
                  <c:v>0.41889367726826665</c:v>
                </c:pt>
                <c:pt idx="47">
                  <c:v>0.30772510602204867</c:v>
                </c:pt>
                <c:pt idx="48">
                  <c:v>0.3134169961395511</c:v>
                </c:pt>
                <c:pt idx="49">
                  <c:v>0.29915152004603884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30-5DD7-9C48-8A3E-831CD34B226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42477608"/>
        <c:axId val="-2042472008"/>
      </c:scatterChart>
      <c:valAx>
        <c:axId val="-2042477608"/>
        <c:scaling>
          <c:orientation val="minMax"/>
          <c:max val="1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 sz="1000"/>
                </a:pPr>
                <a:r>
                  <a:rPr lang="en-US" sz="1000" dirty="0"/>
                  <a:t>Perception Rating (8-10)</a:t>
                </a:r>
              </a:p>
            </c:rich>
          </c:tx>
          <c:overlay val="0"/>
        </c:title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-2042472008"/>
        <c:crosses val="autoZero"/>
        <c:crossBetween val="midCat"/>
      </c:valAx>
      <c:valAx>
        <c:axId val="-2042472008"/>
        <c:scaling>
          <c:orientation val="minMax"/>
          <c:max val="0.8"/>
          <c:min val="0.1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000"/>
                </a:pPr>
                <a:r>
                  <a:rPr lang="en-US" sz="1000" dirty="0"/>
                  <a:t>Impact on Quality of</a:t>
                </a:r>
                <a:r>
                  <a:rPr lang="en-US" sz="1000" baseline="0" dirty="0"/>
                  <a:t> Overall Experience</a:t>
                </a:r>
                <a:endParaRPr lang="en-US" sz="1000" dirty="0"/>
              </a:p>
            </c:rich>
          </c:tx>
          <c:overlay val="0"/>
        </c:title>
        <c:numFmt formatCode="0.0000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-2042477608"/>
        <c:crosses val="autoZero"/>
        <c:crossBetween val="midCat"/>
      </c:valAx>
      <c:spPr>
        <a:noFill/>
        <a:ln w="25400">
          <a:solidFill>
            <a:schemeClr val="tx1"/>
          </a:solidFill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  <c:userShapes r:id="rId3"/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spc="0" baseline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pPr>
            <a:r>
              <a:rPr lang="en-US" sz="1200" b="1" baseline="0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Comparison of Attribute Evaluations</a:t>
            </a:r>
          </a:p>
          <a:p>
            <a:pPr>
              <a:defRPr sz="1200" b="1" i="0" u="none" strike="noStrike" kern="1200" spc="0" baseline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pPr>
            <a:r>
              <a:rPr lang="en-US" sz="1200" b="1" baseline="0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2019 versus 2016</a:t>
            </a:r>
          </a:p>
          <a:p>
            <a:pPr>
              <a:defRPr sz="1200" b="1" i="0" u="none" strike="noStrike" kern="1200" spc="0" baseline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pPr>
            <a:r>
              <a:rPr lang="en-US" sz="1200" b="1" baseline="0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- Ivan Allen College, </a:t>
            </a:r>
            <a:r>
              <a:rPr lang="en-US" sz="1200" b="1" baseline="0" dirty="0" err="1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Ph.D</a:t>
            </a:r>
            <a:r>
              <a:rPr lang="en-US" sz="1200" b="1" baseline="0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 -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2019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none"/>
          </c:marker>
          <c:dPt>
            <c:idx val="4"/>
            <c:bubble3D val="0"/>
            <c:extLst>
              <c:ext xmlns:c16="http://schemas.microsoft.com/office/drawing/2014/chart" uri="{C3380CC4-5D6E-409C-BE32-E72D297353CC}">
                <c16:uniqueId val="{00000000-6313-7B43-BCC3-DFF809FBF756}"/>
              </c:ext>
            </c:extLst>
          </c:dPt>
          <c:dPt>
            <c:idx val="5"/>
            <c:bubble3D val="0"/>
            <c:extLst>
              <c:ext xmlns:c16="http://schemas.microsoft.com/office/drawing/2014/chart" uri="{C3380CC4-5D6E-409C-BE32-E72D297353CC}">
                <c16:uniqueId val="{00000001-6313-7B43-BCC3-DFF809FBF756}"/>
              </c:ext>
            </c:extLst>
          </c:dPt>
          <c:dPt>
            <c:idx val="6"/>
            <c:bubble3D val="0"/>
            <c:extLst>
              <c:ext xmlns:c16="http://schemas.microsoft.com/office/drawing/2014/chart" uri="{C3380CC4-5D6E-409C-BE32-E72D297353CC}">
                <c16:uniqueId val="{00000002-6313-7B43-BCC3-DFF809FBF756}"/>
              </c:ext>
            </c:extLst>
          </c:dPt>
          <c:dPt>
            <c:idx val="7"/>
            <c:bubble3D val="0"/>
            <c:extLst>
              <c:ext xmlns:c16="http://schemas.microsoft.com/office/drawing/2014/chart" uri="{C3380CC4-5D6E-409C-BE32-E72D297353CC}">
                <c16:uniqueId val="{00000003-6313-7B43-BCC3-DFF809FBF756}"/>
              </c:ext>
            </c:extLst>
          </c:dPt>
          <c:dPt>
            <c:idx val="8"/>
            <c:bubble3D val="0"/>
            <c:extLst>
              <c:ext xmlns:c16="http://schemas.microsoft.com/office/drawing/2014/chart" uri="{C3380CC4-5D6E-409C-BE32-E72D297353CC}">
                <c16:uniqueId val="{00000004-6313-7B43-BCC3-DFF809FBF756}"/>
              </c:ext>
            </c:extLst>
          </c:dPt>
          <c:dPt>
            <c:idx val="9"/>
            <c:bubble3D val="0"/>
            <c:extLst>
              <c:ext xmlns:c16="http://schemas.microsoft.com/office/drawing/2014/chart" uri="{C3380CC4-5D6E-409C-BE32-E72D297353CC}">
                <c16:uniqueId val="{00000005-6313-7B43-BCC3-DFF809FBF756}"/>
              </c:ext>
            </c:extLst>
          </c:dPt>
          <c:dPt>
            <c:idx val="10"/>
            <c:bubble3D val="0"/>
            <c:extLst>
              <c:ext xmlns:c16="http://schemas.microsoft.com/office/drawing/2014/chart" uri="{C3380CC4-5D6E-409C-BE32-E72D297353CC}">
                <c16:uniqueId val="{00000006-6313-7B43-BCC3-DFF809FBF756}"/>
              </c:ext>
            </c:extLst>
          </c:dPt>
          <c:dPt>
            <c:idx val="11"/>
            <c:bubble3D val="0"/>
            <c:extLst>
              <c:ext xmlns:c16="http://schemas.microsoft.com/office/drawing/2014/chart" uri="{C3380CC4-5D6E-409C-BE32-E72D297353CC}">
                <c16:uniqueId val="{00000007-6313-7B43-BCC3-DFF809FBF756}"/>
              </c:ext>
            </c:extLst>
          </c:dPt>
          <c:dLbls>
            <c:dLbl>
              <c:idx val="0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1</a:t>
                    </a:r>
                    <a:endParaRPr lang="en-US" sz="800" dirty="0">
                      <a:solidFill>
                        <a:srgbClr val="FF0000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8-6313-7B43-BCC3-DFF809FBF756}"/>
                </c:ext>
              </c:extLst>
            </c:dLbl>
            <c:dLbl>
              <c:idx val="1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2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9-6313-7B43-BCC3-DFF809FBF756}"/>
                </c:ext>
              </c:extLst>
            </c:dLbl>
            <c:dLbl>
              <c:idx val="2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3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A-6313-7B43-BCC3-DFF809FBF756}"/>
                </c:ext>
              </c:extLst>
            </c:dLbl>
            <c:dLbl>
              <c:idx val="3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4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B-6313-7B43-BCC3-DFF809FBF756}"/>
                </c:ext>
              </c:extLst>
            </c:dLbl>
            <c:dLbl>
              <c:idx val="4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5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6313-7B43-BCC3-DFF809FBF756}"/>
                </c:ext>
              </c:extLst>
            </c:dLbl>
            <c:dLbl>
              <c:idx val="5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6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6313-7B43-BCC3-DFF809FBF756}"/>
                </c:ext>
              </c:extLst>
            </c:dLbl>
            <c:dLbl>
              <c:idx val="6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7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6313-7B43-BCC3-DFF809FBF756}"/>
                </c:ext>
              </c:extLst>
            </c:dLbl>
            <c:dLbl>
              <c:idx val="7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8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6313-7B43-BCC3-DFF809FBF756}"/>
                </c:ext>
              </c:extLst>
            </c:dLbl>
            <c:dLbl>
              <c:idx val="8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4-6313-7B43-BCC3-DFF809FBF756}"/>
                </c:ext>
              </c:extLst>
            </c:dLbl>
            <c:dLbl>
              <c:idx val="9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10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6313-7B43-BCC3-DFF809FBF756}"/>
                </c:ext>
              </c:extLst>
            </c:dLbl>
            <c:dLbl>
              <c:idx val="10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11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6-6313-7B43-BCC3-DFF809FBF756}"/>
                </c:ext>
              </c:extLst>
            </c:dLbl>
            <c:dLbl>
              <c:idx val="11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12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7-6313-7B43-BCC3-DFF809FBF756}"/>
                </c:ext>
              </c:extLst>
            </c:dLbl>
            <c:dLbl>
              <c:idx val="12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13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0-6313-7B43-BCC3-DFF809FBF756}"/>
                </c:ext>
              </c:extLst>
            </c:dLbl>
            <c:dLbl>
              <c:idx val="13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14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1-6313-7B43-BCC3-DFF809FBF756}"/>
                </c:ext>
              </c:extLst>
            </c:dLbl>
            <c:dLbl>
              <c:idx val="14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15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2-6313-7B43-BCC3-DFF809FBF756}"/>
                </c:ext>
              </c:extLst>
            </c:dLbl>
            <c:dLbl>
              <c:idx val="15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16</a:t>
                    </a:r>
                    <a:endParaRPr lang="en-US" sz="800" dirty="0">
                      <a:solidFill>
                        <a:srgbClr val="3366FF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3-6313-7B43-BCC3-DFF809FBF756}"/>
                </c:ext>
              </c:extLst>
            </c:dLbl>
            <c:dLbl>
              <c:idx val="16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17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4-6313-7B43-BCC3-DFF809FBF756}"/>
                </c:ext>
              </c:extLst>
            </c:dLbl>
            <c:dLbl>
              <c:idx val="17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18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5-6313-7B43-BCC3-DFF809FBF756}"/>
                </c:ext>
              </c:extLst>
            </c:dLbl>
            <c:dLbl>
              <c:idx val="18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19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6-6313-7B43-BCC3-DFF809FBF756}"/>
                </c:ext>
              </c:extLst>
            </c:dLbl>
            <c:dLbl>
              <c:idx val="19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20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7-6313-7B43-BCC3-DFF809FBF756}"/>
                </c:ext>
              </c:extLst>
            </c:dLbl>
            <c:dLbl>
              <c:idx val="20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21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8-6313-7B43-BCC3-DFF809FBF756}"/>
                </c:ext>
              </c:extLst>
            </c:dLbl>
            <c:dLbl>
              <c:idx val="21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22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9-6313-7B43-BCC3-DFF809FBF756}"/>
                </c:ext>
              </c:extLst>
            </c:dLbl>
            <c:dLbl>
              <c:idx val="22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23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A-6313-7B43-BCC3-DFF809FBF756}"/>
                </c:ext>
              </c:extLst>
            </c:dLbl>
            <c:dLbl>
              <c:idx val="23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24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B-6313-7B43-BCC3-DFF809FBF756}"/>
                </c:ext>
              </c:extLst>
            </c:dLbl>
            <c:dLbl>
              <c:idx val="24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25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C-6313-7B43-BCC3-DFF809FBF756}"/>
                </c:ext>
              </c:extLst>
            </c:dLbl>
            <c:dLbl>
              <c:idx val="25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26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D-6313-7B43-BCC3-DFF809FBF756}"/>
                </c:ext>
              </c:extLst>
            </c:dLbl>
            <c:dLbl>
              <c:idx val="2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E-6313-7B43-BCC3-DFF809FBF756}"/>
                </c:ext>
              </c:extLst>
            </c:dLbl>
            <c:dLbl>
              <c:idx val="2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F-6313-7B43-BCC3-DFF809FBF756}"/>
                </c:ext>
              </c:extLst>
            </c:dLbl>
            <c:dLbl>
              <c:idx val="28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0-6313-7B43-BCC3-DFF809FBF756}"/>
                </c:ext>
              </c:extLst>
            </c:dLbl>
            <c:dLbl>
              <c:idx val="29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1-6313-7B43-BCC3-DFF809FBF756}"/>
                </c:ext>
              </c:extLst>
            </c:dLbl>
            <c:dLbl>
              <c:idx val="3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2-6313-7B43-BCC3-DFF809FBF756}"/>
                </c:ext>
              </c:extLst>
            </c:dLbl>
            <c:dLbl>
              <c:idx val="3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3-6313-7B43-BCC3-DFF809FBF756}"/>
                </c:ext>
              </c:extLst>
            </c:dLbl>
            <c:dLbl>
              <c:idx val="3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4-6313-7B43-BCC3-DFF809FBF756}"/>
                </c:ext>
              </c:extLst>
            </c:dLbl>
            <c:dLbl>
              <c:idx val="33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34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5-6313-7B43-BCC3-DFF809FBF756}"/>
                </c:ext>
              </c:extLst>
            </c:dLbl>
            <c:dLbl>
              <c:idx val="34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35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6-6313-7B43-BCC3-DFF809FBF756}"/>
                </c:ext>
              </c:extLst>
            </c:dLbl>
            <c:dLbl>
              <c:idx val="35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36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7-6313-7B43-BCC3-DFF809FBF756}"/>
                </c:ext>
              </c:extLst>
            </c:dLbl>
            <c:dLbl>
              <c:idx val="36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37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8-6313-7B43-BCC3-DFF809FBF756}"/>
                </c:ext>
              </c:extLst>
            </c:dLbl>
            <c:dLbl>
              <c:idx val="37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38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9-6313-7B43-BCC3-DFF809FBF756}"/>
                </c:ext>
              </c:extLst>
            </c:dLbl>
            <c:dLbl>
              <c:idx val="38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39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A-6313-7B43-BCC3-DFF809FBF756}"/>
                </c:ext>
              </c:extLst>
            </c:dLbl>
            <c:dLbl>
              <c:idx val="39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40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B-6313-7B43-BCC3-DFF809FBF756}"/>
                </c:ext>
              </c:extLst>
            </c:dLbl>
            <c:dLbl>
              <c:idx val="40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41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C-6313-7B43-BCC3-DFF809FBF756}"/>
                </c:ext>
              </c:extLst>
            </c:dLbl>
            <c:dLbl>
              <c:idx val="41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42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D-6313-7B43-BCC3-DFF809FBF756}"/>
                </c:ext>
              </c:extLst>
            </c:dLbl>
            <c:dLbl>
              <c:idx val="42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43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E-6313-7B43-BCC3-DFF809FBF756}"/>
                </c:ext>
              </c:extLst>
            </c:dLbl>
            <c:dLbl>
              <c:idx val="43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44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F-6313-7B43-BCC3-DFF809FBF756}"/>
                </c:ext>
              </c:extLst>
            </c:dLbl>
            <c:dLbl>
              <c:idx val="44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45</a:t>
                    </a:r>
                    <a:endParaRPr lang="en-US" sz="800" dirty="0">
                      <a:solidFill>
                        <a:srgbClr val="FF6600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30-6313-7B43-BCC3-DFF809FBF756}"/>
                </c:ext>
              </c:extLst>
            </c:dLbl>
            <c:dLbl>
              <c:idx val="45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46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31-6313-7B43-BCC3-DFF809FBF756}"/>
                </c:ext>
              </c:extLst>
            </c:dLbl>
            <c:dLbl>
              <c:idx val="46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47</a:t>
                    </a:r>
                    <a:endParaRPr lang="en-US" sz="800" dirty="0">
                      <a:solidFill>
                        <a:srgbClr val="FF6600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32-6313-7B43-BCC3-DFF809FBF756}"/>
                </c:ext>
              </c:extLst>
            </c:dLbl>
            <c:dLbl>
              <c:idx val="47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48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33-6313-7B43-BCC3-DFF809FBF756}"/>
                </c:ext>
              </c:extLst>
            </c:dLbl>
            <c:dLbl>
              <c:idx val="48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34-6313-7B43-BCC3-DFF809FBF756}"/>
                </c:ext>
              </c:extLst>
            </c:dLbl>
            <c:dLbl>
              <c:idx val="49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50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35-6313-7B43-BCC3-DFF809FBF75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800" b="1"/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xVal>
            <c:numRef>
              <c:f>Sheet1!$A$2:$A$51</c:f>
              <c:numCache>
                <c:formatCode>0%</c:formatCode>
                <c:ptCount val="50"/>
                <c:pt idx="0">
                  <c:v>0.46153846153846156</c:v>
                </c:pt>
                <c:pt idx="1">
                  <c:v>0.73076923076923073</c:v>
                </c:pt>
                <c:pt idx="2">
                  <c:v>0.59615384615384615</c:v>
                </c:pt>
                <c:pt idx="3">
                  <c:v>0.32692307692307693</c:v>
                </c:pt>
                <c:pt idx="4">
                  <c:v>0.44230769230769229</c:v>
                </c:pt>
                <c:pt idx="5">
                  <c:v>0.44230769230769229</c:v>
                </c:pt>
                <c:pt idx="6">
                  <c:v>0.42307692307692307</c:v>
                </c:pt>
                <c:pt idx="7">
                  <c:v>0.46153846153846156</c:v>
                </c:pt>
                <c:pt idx="8">
                  <c:v>0.55769230769230771</c:v>
                </c:pt>
                <c:pt idx="9">
                  <c:v>0.46153846153846156</c:v>
                </c:pt>
                <c:pt idx="10">
                  <c:v>0.59090909090909094</c:v>
                </c:pt>
                <c:pt idx="11">
                  <c:v>0.51162790697674421</c:v>
                </c:pt>
                <c:pt idx="12">
                  <c:v>0.56097560975609762</c:v>
                </c:pt>
                <c:pt idx="13">
                  <c:v>0.67441860465116277</c:v>
                </c:pt>
                <c:pt idx="14">
                  <c:v>0.61538461538461542</c:v>
                </c:pt>
                <c:pt idx="15">
                  <c:v>0.69767441860465118</c:v>
                </c:pt>
                <c:pt idx="16">
                  <c:v>0.64864864864864868</c:v>
                </c:pt>
                <c:pt idx="17">
                  <c:v>0.5641025641025641</c:v>
                </c:pt>
                <c:pt idx="18">
                  <c:v>0.69047619047619047</c:v>
                </c:pt>
                <c:pt idx="19">
                  <c:v>0.57499999999999996</c:v>
                </c:pt>
                <c:pt idx="20">
                  <c:v>0.44444444444444442</c:v>
                </c:pt>
                <c:pt idx="21">
                  <c:v>0.82978723404255317</c:v>
                </c:pt>
                <c:pt idx="22">
                  <c:v>0.61702127659574468</c:v>
                </c:pt>
                <c:pt idx="23">
                  <c:v>0.55319148936170215</c:v>
                </c:pt>
                <c:pt idx="24">
                  <c:v>0.82978723404255317</c:v>
                </c:pt>
                <c:pt idx="25">
                  <c:v>0.36170212765957449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0.44230769230769229</c:v>
                </c:pt>
                <c:pt idx="34">
                  <c:v>0.57692307692307687</c:v>
                </c:pt>
                <c:pt idx="35">
                  <c:v>0.59615384615384615</c:v>
                </c:pt>
                <c:pt idx="36">
                  <c:v>0.57692307692307687</c:v>
                </c:pt>
                <c:pt idx="37">
                  <c:v>0.60784313725490191</c:v>
                </c:pt>
                <c:pt idx="38">
                  <c:v>0.24390243902439024</c:v>
                </c:pt>
                <c:pt idx="39">
                  <c:v>0.32500000000000001</c:v>
                </c:pt>
                <c:pt idx="40">
                  <c:v>0.41860465116279072</c:v>
                </c:pt>
                <c:pt idx="41">
                  <c:v>0.4375</c:v>
                </c:pt>
                <c:pt idx="42">
                  <c:v>0.39215686274509803</c:v>
                </c:pt>
                <c:pt idx="43">
                  <c:v>0.24489795918367346</c:v>
                </c:pt>
                <c:pt idx="44">
                  <c:v>0.27659574468085107</c:v>
                </c:pt>
                <c:pt idx="45">
                  <c:v>0.36734693877551022</c:v>
                </c:pt>
                <c:pt idx="46">
                  <c:v>0.23529411764705882</c:v>
                </c:pt>
                <c:pt idx="47">
                  <c:v>0.22916666666666666</c:v>
                </c:pt>
                <c:pt idx="48">
                  <c:v>0.33333333333333331</c:v>
                </c:pt>
                <c:pt idx="49">
                  <c:v>0.19148936170212766</c:v>
                </c:pt>
              </c:numCache>
            </c:numRef>
          </c:xVal>
          <c:yVal>
            <c:numRef>
              <c:f>Sheet1!$B$2:$B$51</c:f>
              <c:numCache>
                <c:formatCode>0%</c:formatCode>
                <c:ptCount val="50"/>
                <c:pt idx="0">
                  <c:v>0.4</c:v>
                </c:pt>
                <c:pt idx="1">
                  <c:v>0.73333333333333328</c:v>
                </c:pt>
                <c:pt idx="2">
                  <c:v>0.46666666666666667</c:v>
                </c:pt>
                <c:pt idx="3">
                  <c:v>0.33333333333333331</c:v>
                </c:pt>
                <c:pt idx="4">
                  <c:v>0.46666666666666667</c:v>
                </c:pt>
                <c:pt idx="5">
                  <c:v>0.26666666666666666</c:v>
                </c:pt>
                <c:pt idx="6">
                  <c:v>0.2</c:v>
                </c:pt>
                <c:pt idx="7">
                  <c:v>0.2</c:v>
                </c:pt>
                <c:pt idx="8">
                  <c:v>0.4</c:v>
                </c:pt>
                <c:pt idx="9">
                  <c:v>0.2</c:v>
                </c:pt>
                <c:pt idx="10">
                  <c:v>0.6</c:v>
                </c:pt>
                <c:pt idx="11">
                  <c:v>0.33333333333333331</c:v>
                </c:pt>
                <c:pt idx="12">
                  <c:v>0.46666666666666667</c:v>
                </c:pt>
                <c:pt idx="13">
                  <c:v>0.53333333333333333</c:v>
                </c:pt>
                <c:pt idx="14">
                  <c:v>0.6</c:v>
                </c:pt>
                <c:pt idx="15">
                  <c:v>0.6</c:v>
                </c:pt>
                <c:pt idx="16">
                  <c:v>0.4</c:v>
                </c:pt>
                <c:pt idx="17">
                  <c:v>0.53333333333333333</c:v>
                </c:pt>
                <c:pt idx="18">
                  <c:v>0.4</c:v>
                </c:pt>
                <c:pt idx="19">
                  <c:v>0.4</c:v>
                </c:pt>
                <c:pt idx="20">
                  <c:v>0.2</c:v>
                </c:pt>
                <c:pt idx="21">
                  <c:v>0.8</c:v>
                </c:pt>
                <c:pt idx="22">
                  <c:v>0.73333333333333328</c:v>
                </c:pt>
                <c:pt idx="23">
                  <c:v>0.6</c:v>
                </c:pt>
                <c:pt idx="24">
                  <c:v>0.6</c:v>
                </c:pt>
                <c:pt idx="25">
                  <c:v>0.2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0.4</c:v>
                </c:pt>
                <c:pt idx="34">
                  <c:v>0.6</c:v>
                </c:pt>
                <c:pt idx="35">
                  <c:v>0.46666666666666667</c:v>
                </c:pt>
                <c:pt idx="36">
                  <c:v>0.53333333333333333</c:v>
                </c:pt>
                <c:pt idx="37">
                  <c:v>0.42857142857142855</c:v>
                </c:pt>
                <c:pt idx="38">
                  <c:v>0.2</c:v>
                </c:pt>
                <c:pt idx="39">
                  <c:v>0.38461538461538464</c:v>
                </c:pt>
                <c:pt idx="40">
                  <c:v>0.5714285714285714</c:v>
                </c:pt>
                <c:pt idx="41">
                  <c:v>0.16666666666666666</c:v>
                </c:pt>
                <c:pt idx="42">
                  <c:v>0.53333333333333333</c:v>
                </c:pt>
                <c:pt idx="43">
                  <c:v>0.14285714285714285</c:v>
                </c:pt>
                <c:pt idx="44">
                  <c:v>0.23076923076923078</c:v>
                </c:pt>
                <c:pt idx="45">
                  <c:v>0.2857142857142857</c:v>
                </c:pt>
                <c:pt idx="46">
                  <c:v>0.2</c:v>
                </c:pt>
                <c:pt idx="47">
                  <c:v>0.16666666666666666</c:v>
                </c:pt>
                <c:pt idx="48">
                  <c:v>0.42857142857142855</c:v>
                </c:pt>
                <c:pt idx="49">
                  <c:v>0.13333333333333333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C-6313-7B43-BCC3-DFF809FBF756}"/>
            </c:ext>
          </c:extLst>
        </c:ser>
        <c:ser>
          <c:idx val="1"/>
          <c:order val="1"/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xVal>
            <c:numRef>
              <c:f>Sheet2!$B$5:$B$6</c:f>
              <c:numCache>
                <c:formatCode>General</c:formatCode>
                <c:ptCount val="2"/>
                <c:pt idx="0">
                  <c:v>0</c:v>
                </c:pt>
                <c:pt idx="1">
                  <c:v>1</c:v>
                </c:pt>
              </c:numCache>
            </c:numRef>
          </c:xVal>
          <c:yVal>
            <c:numRef>
              <c:f>Sheet2!$C$5:$C$6</c:f>
              <c:numCache>
                <c:formatCode>General</c:formatCode>
                <c:ptCount val="2"/>
                <c:pt idx="0">
                  <c:v>0</c:v>
                </c:pt>
                <c:pt idx="1">
                  <c:v>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D-6313-7B43-BCC3-DFF809FBF756}"/>
            </c:ext>
          </c:extLst>
        </c:ser>
        <c:ser>
          <c:idx val="2"/>
          <c:order val="2"/>
          <c:spPr>
            <a:ln w="12700" cap="rnd">
              <a:solidFill>
                <a:srgbClr val="FF0000"/>
              </a:solidFill>
              <a:prstDash val="dash"/>
              <a:round/>
            </a:ln>
            <a:effectLst/>
          </c:spPr>
          <c:marker>
            <c:symbol val="none"/>
          </c:marker>
          <c:dLbls>
            <c:delete val="1"/>
          </c:dLbls>
          <c:xVal>
            <c:numRef>
              <c:f>Sheet3!$B$5:$B$6</c:f>
              <c:numCache>
                <c:formatCode>General</c:formatCode>
                <c:ptCount val="2"/>
                <c:pt idx="0">
                  <c:v>0.125</c:v>
                </c:pt>
                <c:pt idx="1">
                  <c:v>1</c:v>
                </c:pt>
              </c:numCache>
            </c:numRef>
          </c:xVal>
          <c:yVal>
            <c:numRef>
              <c:f>Sheet3!$C$5:$C$6</c:f>
              <c:numCache>
                <c:formatCode>General</c:formatCode>
                <c:ptCount val="2"/>
                <c:pt idx="0">
                  <c:v>0</c:v>
                </c:pt>
                <c:pt idx="1">
                  <c:v>0.875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E-6313-7B43-BCC3-DFF809FBF756}"/>
            </c:ext>
          </c:extLst>
        </c:ser>
        <c:ser>
          <c:idx val="3"/>
          <c:order val="3"/>
          <c:spPr>
            <a:ln w="12700" cap="rnd">
              <a:solidFill>
                <a:srgbClr val="FF0000"/>
              </a:solidFill>
              <a:prstDash val="dash"/>
              <a:round/>
            </a:ln>
            <a:effectLst/>
          </c:spPr>
          <c:marker>
            <c:symbol val="none"/>
          </c:marker>
          <c:dLbls>
            <c:delete val="1"/>
          </c:dLbls>
          <c:xVal>
            <c:numRef>
              <c:f>Sheet4!$B$5:$B$6</c:f>
              <c:numCache>
                <c:formatCode>General</c:formatCode>
                <c:ptCount val="2"/>
                <c:pt idx="0">
                  <c:v>0</c:v>
                </c:pt>
                <c:pt idx="1">
                  <c:v>0.875</c:v>
                </c:pt>
              </c:numCache>
            </c:numRef>
          </c:xVal>
          <c:yVal>
            <c:numRef>
              <c:f>Sheet4!$C$5:$C$6</c:f>
              <c:numCache>
                <c:formatCode>General</c:formatCode>
                <c:ptCount val="2"/>
                <c:pt idx="0">
                  <c:v>0.125</c:v>
                </c:pt>
                <c:pt idx="1">
                  <c:v>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F-6313-7B43-BCC3-DFF809FBF756}"/>
            </c:ext>
          </c:extLst>
        </c:ser>
        <c:dLbls>
          <c:dLblPos val="r"/>
          <c:showLegendKey val="0"/>
          <c:showVal val="1"/>
          <c:showCatName val="0"/>
          <c:showSerName val="0"/>
          <c:showPercent val="0"/>
          <c:showBubbleSize val="0"/>
        </c:dLbls>
        <c:axId val="-1306285376"/>
        <c:axId val="-1328833952"/>
      </c:scatterChart>
      <c:valAx>
        <c:axId val="-1306285376"/>
        <c:scaling>
          <c:orientation val="minMax"/>
          <c:max val="1"/>
          <c:min val="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rgbClr val="000000"/>
                    </a:solidFill>
                    <a:latin typeface="Arial" charset="0"/>
                    <a:ea typeface="Arial" charset="0"/>
                    <a:cs typeface="Arial" charset="0"/>
                  </a:defRPr>
                </a:pPr>
                <a:r>
                  <a:rPr lang="en-US" sz="1000" b="1" baseline="0" dirty="0">
                    <a:solidFill>
                      <a:srgbClr val="000000"/>
                    </a:solidFill>
                    <a:latin typeface="Arial" charset="0"/>
                    <a:ea typeface="Arial" charset="0"/>
                    <a:cs typeface="Arial" charset="0"/>
                  </a:rPr>
                  <a:t>2016 Attribute </a:t>
                </a:r>
                <a:r>
                  <a:rPr lang="en-US" sz="1000" b="1" dirty="0">
                    <a:solidFill>
                      <a:srgbClr val="000000"/>
                    </a:solidFill>
                    <a:latin typeface="Arial" charset="0"/>
                    <a:ea typeface="Arial" charset="0"/>
                    <a:cs typeface="Arial" charset="0"/>
                  </a:rPr>
                  <a:t>Rating (% 8-10)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0%" sourceLinked="0"/>
        <c:majorTickMark val="none"/>
        <c:minorTickMark val="none"/>
        <c:tickLblPos val="nextTo"/>
        <c:spPr>
          <a:noFill/>
          <a:ln>
            <a:solidFill>
              <a:srgbClr val="00000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pPr>
            <a:endParaRPr lang="en-US"/>
          </a:p>
        </c:txPr>
        <c:crossAx val="-1328833952"/>
        <c:crosses val="autoZero"/>
        <c:crossBetween val="midCat"/>
        <c:majorUnit val="0.1"/>
      </c:valAx>
      <c:valAx>
        <c:axId val="-1328833952"/>
        <c:scaling>
          <c:orientation val="minMax"/>
          <c:max val="1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rgbClr val="000000"/>
                    </a:solidFill>
                    <a:latin typeface="Arial" charset="0"/>
                    <a:ea typeface="Arial" charset="0"/>
                    <a:cs typeface="Arial" charset="0"/>
                  </a:defRPr>
                </a:pPr>
                <a:r>
                  <a:rPr lang="en-US" sz="1000" b="1" baseline="0" dirty="0">
                    <a:solidFill>
                      <a:srgbClr val="000000"/>
                    </a:solidFill>
                    <a:latin typeface="Arial" charset="0"/>
                    <a:ea typeface="Arial" charset="0"/>
                    <a:cs typeface="Arial" charset="0"/>
                  </a:rPr>
                  <a:t>2019 Attribute Rating (% 8-10)</a:t>
                </a:r>
                <a:endParaRPr lang="en-US" sz="1000" b="1" dirty="0">
                  <a:solidFill>
                    <a:srgbClr val="000000"/>
                  </a:solidFill>
                  <a:latin typeface="Arial" charset="0"/>
                  <a:ea typeface="Arial" charset="0"/>
                  <a:cs typeface="Arial" charset="0"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0%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pPr>
            <a:endParaRPr lang="en-US"/>
          </a:p>
        </c:txPr>
        <c:crossAx val="-1306285376"/>
        <c:crosses val="autoZero"/>
        <c:crossBetween val="midCat"/>
        <c:majorUnit val="0.1"/>
      </c:valAx>
      <c:spPr>
        <a:noFill/>
        <a:ln w="19050">
          <a:solidFill>
            <a:srgbClr val="000000"/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200"/>
            </a:pPr>
            <a:r>
              <a:rPr lang="en-US" sz="1200" dirty="0"/>
              <a:t>Perception Improvement</a:t>
            </a:r>
            <a:r>
              <a:rPr lang="en-US" sz="1200" baseline="0" dirty="0"/>
              <a:t> Analysis – Master’s CAMPUS</a:t>
            </a:r>
          </a:p>
          <a:p>
            <a:pPr>
              <a:defRPr sz="1200"/>
            </a:pPr>
            <a:r>
              <a:rPr lang="en-US" sz="1200" baseline="0" dirty="0" err="1"/>
              <a:t>Scheller</a:t>
            </a:r>
            <a:r>
              <a:rPr lang="en-US" sz="1200" baseline="0" dirty="0"/>
              <a:t> College of Business</a:t>
            </a:r>
            <a:endParaRPr lang="en-US" sz="1200" dirty="0"/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9.1154280057098094E-2"/>
          <c:y val="8.5000000000000006E-2"/>
          <c:w val="0.88019443293272503"/>
          <c:h val="0.81175769506084505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 1</c:v>
                </c:pt>
              </c:strCache>
            </c:strRef>
          </c:tx>
          <c:spPr>
            <a:ln w="47625">
              <a:noFill/>
            </a:ln>
          </c:spPr>
          <c:marker>
            <c:symbol val="none"/>
          </c:marker>
          <c:dPt>
            <c:idx val="1"/>
            <c:bubble3D val="0"/>
            <c:extLst>
              <c:ext xmlns:c16="http://schemas.microsoft.com/office/drawing/2014/chart" uri="{C3380CC4-5D6E-409C-BE32-E72D297353CC}">
                <c16:uniqueId val="{00000000-5DD7-9C48-8A3E-831CD34B2266}"/>
              </c:ext>
            </c:extLst>
          </c:dPt>
          <c:dPt>
            <c:idx val="3"/>
            <c:bubble3D val="0"/>
            <c:extLst>
              <c:ext xmlns:c16="http://schemas.microsoft.com/office/drawing/2014/chart" uri="{C3380CC4-5D6E-409C-BE32-E72D297353CC}">
                <c16:uniqueId val="{00000001-5DD7-9C48-8A3E-831CD34B2266}"/>
              </c:ext>
            </c:extLst>
          </c:dPt>
          <c:dPt>
            <c:idx val="6"/>
            <c:bubble3D val="0"/>
            <c:extLst>
              <c:ext xmlns:c16="http://schemas.microsoft.com/office/drawing/2014/chart" uri="{C3380CC4-5D6E-409C-BE32-E72D297353CC}">
                <c16:uniqueId val="{00000002-5DD7-9C48-8A3E-831CD34B2266}"/>
              </c:ext>
            </c:extLst>
          </c:dPt>
          <c:dPt>
            <c:idx val="7"/>
            <c:bubble3D val="0"/>
            <c:extLst>
              <c:ext xmlns:c16="http://schemas.microsoft.com/office/drawing/2014/chart" uri="{C3380CC4-5D6E-409C-BE32-E72D297353CC}">
                <c16:uniqueId val="{00000003-5DD7-9C48-8A3E-831CD34B2266}"/>
              </c:ext>
            </c:extLst>
          </c:dPt>
          <c:dPt>
            <c:idx val="10"/>
            <c:bubble3D val="0"/>
            <c:extLst>
              <c:ext xmlns:c16="http://schemas.microsoft.com/office/drawing/2014/chart" uri="{C3380CC4-5D6E-409C-BE32-E72D297353CC}">
                <c16:uniqueId val="{00000004-5DD7-9C48-8A3E-831CD34B2266}"/>
              </c:ext>
            </c:extLst>
          </c:dPt>
          <c:dPt>
            <c:idx val="11"/>
            <c:bubble3D val="0"/>
            <c:extLst>
              <c:ext xmlns:c16="http://schemas.microsoft.com/office/drawing/2014/chart" uri="{C3380CC4-5D6E-409C-BE32-E72D297353CC}">
                <c16:uniqueId val="{00000005-5DD7-9C48-8A3E-831CD34B2266}"/>
              </c:ext>
            </c:extLst>
          </c:dPt>
          <c:dPt>
            <c:idx val="17"/>
            <c:bubble3D val="0"/>
            <c:extLst>
              <c:ext xmlns:c16="http://schemas.microsoft.com/office/drawing/2014/chart" uri="{C3380CC4-5D6E-409C-BE32-E72D297353CC}">
                <c16:uniqueId val="{00000006-5DD7-9C48-8A3E-831CD34B2266}"/>
              </c:ext>
            </c:extLst>
          </c:dPt>
          <c:dPt>
            <c:idx val="23"/>
            <c:bubble3D val="0"/>
            <c:extLst>
              <c:ext xmlns:c16="http://schemas.microsoft.com/office/drawing/2014/chart" uri="{C3380CC4-5D6E-409C-BE32-E72D297353CC}">
                <c16:uniqueId val="{00000007-5DD7-9C48-8A3E-831CD34B2266}"/>
              </c:ext>
            </c:extLst>
          </c:dPt>
          <c:dPt>
            <c:idx val="29"/>
            <c:bubble3D val="0"/>
            <c:extLst>
              <c:ext xmlns:c16="http://schemas.microsoft.com/office/drawing/2014/chart" uri="{C3380CC4-5D6E-409C-BE32-E72D297353CC}">
                <c16:uniqueId val="{00000008-5DD7-9C48-8A3E-831CD34B2266}"/>
              </c:ext>
            </c:extLst>
          </c:dPt>
          <c:dPt>
            <c:idx val="31"/>
            <c:bubble3D val="0"/>
            <c:extLst>
              <c:ext xmlns:c16="http://schemas.microsoft.com/office/drawing/2014/chart" uri="{C3380CC4-5D6E-409C-BE32-E72D297353CC}">
                <c16:uniqueId val="{00000009-5DD7-9C48-8A3E-831CD34B2266}"/>
              </c:ext>
            </c:extLst>
          </c:dPt>
          <c:dPt>
            <c:idx val="32"/>
            <c:bubble3D val="0"/>
            <c:extLst>
              <c:ext xmlns:c16="http://schemas.microsoft.com/office/drawing/2014/chart" uri="{C3380CC4-5D6E-409C-BE32-E72D297353CC}">
                <c16:uniqueId val="{0000000A-5DD7-9C48-8A3E-831CD34B2266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1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B-5DD7-9C48-8A3E-831CD34B2266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2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5DD7-9C48-8A3E-831CD34B2266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3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C-5DD7-9C48-8A3E-831CD34B2266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4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5DD7-9C48-8A3E-831CD34B2266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5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D-5DD7-9C48-8A3E-831CD34B2266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6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E-5DD7-9C48-8A3E-831CD34B2266}"/>
                </c:ext>
              </c:extLst>
            </c:dLbl>
            <c:dLbl>
              <c:idx val="6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7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5DD7-9C48-8A3E-831CD34B2266}"/>
                </c:ext>
              </c:extLst>
            </c:dLbl>
            <c:dLbl>
              <c:idx val="7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8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5DD7-9C48-8A3E-831CD34B2266}"/>
                </c:ext>
              </c:extLst>
            </c:dLbl>
            <c:dLbl>
              <c:idx val="8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9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F-5DD7-9C48-8A3E-831CD34B2266}"/>
                </c:ext>
              </c:extLst>
            </c:dLbl>
            <c:dLbl>
              <c:idx val="9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10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0-5DD7-9C48-8A3E-831CD34B2266}"/>
                </c:ext>
              </c:extLst>
            </c:dLbl>
            <c:dLbl>
              <c:idx val="10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11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4-5DD7-9C48-8A3E-831CD34B2266}"/>
                </c:ext>
              </c:extLst>
            </c:dLbl>
            <c:dLbl>
              <c:idx val="11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12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5DD7-9C48-8A3E-831CD34B2266}"/>
                </c:ext>
              </c:extLst>
            </c:dLbl>
            <c:dLbl>
              <c:idx val="12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13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1-5DD7-9C48-8A3E-831CD34B2266}"/>
                </c:ext>
              </c:extLst>
            </c:dLbl>
            <c:dLbl>
              <c:idx val="13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14</a:t>
                    </a:r>
                    <a:endParaRPr lang="en-US" b="1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2-5DD7-9C48-8A3E-831CD34B2266}"/>
                </c:ext>
              </c:extLst>
            </c:dLbl>
            <c:dLbl>
              <c:idx val="14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15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3-5DD7-9C48-8A3E-831CD34B2266}"/>
                </c:ext>
              </c:extLst>
            </c:dLbl>
            <c:dLbl>
              <c:idx val="15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16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4-5DD7-9C48-8A3E-831CD34B2266}"/>
                </c:ext>
              </c:extLst>
            </c:dLbl>
            <c:dLbl>
              <c:idx val="16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17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5-5DD7-9C48-8A3E-831CD34B2266}"/>
                </c:ext>
              </c:extLst>
            </c:dLbl>
            <c:dLbl>
              <c:idx val="17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18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6-5DD7-9C48-8A3E-831CD34B2266}"/>
                </c:ext>
              </c:extLst>
            </c:dLbl>
            <c:dLbl>
              <c:idx val="18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3366FF"/>
                        </a:solidFill>
                      </a:defRPr>
                    </a:pPr>
                    <a:r>
                      <a:rPr lang="en-US" sz="1200" b="1" baseline="0" dirty="0">
                        <a:solidFill>
                          <a:srgbClr val="3366FF"/>
                        </a:solidFill>
                      </a:rPr>
                      <a:t>19</a:t>
                    </a:r>
                    <a:endParaRPr lang="en-US" baseline="0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6-5DD7-9C48-8A3E-831CD34B2266}"/>
                </c:ext>
              </c:extLst>
            </c:dLbl>
            <c:dLbl>
              <c:idx val="19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20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7-5DD7-9C48-8A3E-831CD34B2266}"/>
                </c:ext>
              </c:extLst>
            </c:dLbl>
            <c:dLbl>
              <c:idx val="20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21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8-5DD7-9C48-8A3E-831CD34B2266}"/>
                </c:ext>
              </c:extLst>
            </c:dLbl>
            <c:dLbl>
              <c:idx val="21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22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9-5DD7-9C48-8A3E-831CD34B2266}"/>
                </c:ext>
              </c:extLst>
            </c:dLbl>
            <c:dLbl>
              <c:idx val="22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23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A-5DD7-9C48-8A3E-831CD34B2266}"/>
                </c:ext>
              </c:extLst>
            </c:dLbl>
            <c:dLbl>
              <c:idx val="23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24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7-5DD7-9C48-8A3E-831CD34B2266}"/>
                </c:ext>
              </c:extLst>
            </c:dLbl>
            <c:dLbl>
              <c:idx val="24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25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B-5DD7-9C48-8A3E-831CD34B2266}"/>
                </c:ext>
              </c:extLst>
            </c:dLbl>
            <c:dLbl>
              <c:idx val="25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26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C-5DD7-9C48-8A3E-831CD34B2266}"/>
                </c:ext>
              </c:extLst>
            </c:dLbl>
            <c:dLbl>
              <c:idx val="26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27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D-5DD7-9C48-8A3E-831CD34B2266}"/>
                </c:ext>
              </c:extLst>
            </c:dLbl>
            <c:dLbl>
              <c:idx val="27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28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E-5DD7-9C48-8A3E-831CD34B2266}"/>
                </c:ext>
              </c:extLst>
            </c:dLbl>
            <c:dLbl>
              <c:idx val="28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29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F-5DD7-9C48-8A3E-831CD34B2266}"/>
                </c:ext>
              </c:extLst>
            </c:dLbl>
            <c:dLbl>
              <c:idx val="29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30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8-5DD7-9C48-8A3E-831CD34B2266}"/>
                </c:ext>
              </c:extLst>
            </c:dLbl>
            <c:dLbl>
              <c:idx val="30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31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0-5DD7-9C48-8A3E-831CD34B2266}"/>
                </c:ext>
              </c:extLst>
            </c:dLbl>
            <c:dLbl>
              <c:idx val="31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3366FF"/>
                        </a:solidFill>
                      </a:defRPr>
                    </a:pPr>
                    <a:r>
                      <a:rPr lang="en-US" sz="1200" b="1" baseline="0" dirty="0">
                        <a:solidFill>
                          <a:srgbClr val="3366FF"/>
                        </a:solidFill>
                      </a:rPr>
                      <a:t>32</a:t>
                    </a:r>
                    <a:endParaRPr lang="en-US" baseline="0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9-5DD7-9C48-8A3E-831CD34B2266}"/>
                </c:ext>
              </c:extLst>
            </c:dLbl>
            <c:dLbl>
              <c:idx val="32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33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A-5DD7-9C48-8A3E-831CD34B2266}"/>
                </c:ext>
              </c:extLst>
            </c:dLbl>
            <c:dLbl>
              <c:idx val="33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008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008000"/>
                        </a:solidFill>
                      </a:rPr>
                      <a:t>34</a:t>
                    </a:r>
                    <a:endParaRPr lang="en-US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1-5DD7-9C48-8A3E-831CD34B2266}"/>
                </c:ext>
              </c:extLst>
            </c:dLbl>
            <c:dLbl>
              <c:idx val="34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008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008000"/>
                        </a:solidFill>
                      </a:rPr>
                      <a:t>35</a:t>
                    </a:r>
                    <a:endParaRPr lang="en-US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2-5DD7-9C48-8A3E-831CD34B2266}"/>
                </c:ext>
              </c:extLst>
            </c:dLbl>
            <c:dLbl>
              <c:idx val="35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008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008000"/>
                        </a:solidFill>
                      </a:rPr>
                      <a:t>36</a:t>
                    </a:r>
                    <a:endParaRPr lang="en-US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3-5DD7-9C48-8A3E-831CD34B2266}"/>
                </c:ext>
              </c:extLst>
            </c:dLbl>
            <c:dLbl>
              <c:idx val="36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008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008000"/>
                        </a:solidFill>
                      </a:rPr>
                      <a:t>37</a:t>
                    </a:r>
                    <a:endParaRPr lang="en-US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4-5DD7-9C48-8A3E-831CD34B2266}"/>
                </c:ext>
              </c:extLst>
            </c:dLbl>
            <c:dLbl>
              <c:idx val="37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008000"/>
                        </a:solidFill>
                      </a:defRPr>
                    </a:pPr>
                    <a:r>
                      <a:rPr lang="en-US" sz="1200" b="1" baseline="0" dirty="0">
                        <a:solidFill>
                          <a:srgbClr val="008000"/>
                        </a:solidFill>
                      </a:rPr>
                      <a:t>38</a:t>
                    </a:r>
                    <a:endParaRPr lang="en-US" baseline="0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5-5DD7-9C48-8A3E-831CD34B2266}"/>
                </c:ext>
              </c:extLst>
            </c:dLbl>
            <c:dLbl>
              <c:idx val="38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008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008000"/>
                        </a:solidFill>
                      </a:rPr>
                      <a:t>39</a:t>
                    </a:r>
                    <a:endParaRPr lang="en-US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6-5DD7-9C48-8A3E-831CD34B2266}"/>
                </c:ext>
              </c:extLst>
            </c:dLbl>
            <c:dLbl>
              <c:idx val="39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008000"/>
                        </a:solidFill>
                      </a:defRPr>
                    </a:pPr>
                    <a:r>
                      <a:rPr lang="en-US" sz="1200" b="1" baseline="0" dirty="0">
                        <a:solidFill>
                          <a:srgbClr val="008000"/>
                        </a:solidFill>
                      </a:rPr>
                      <a:t>40</a:t>
                    </a:r>
                    <a:endParaRPr lang="en-US" baseline="0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7-5DD7-9C48-8A3E-831CD34B2266}"/>
                </c:ext>
              </c:extLst>
            </c:dLbl>
            <c:dLbl>
              <c:idx val="40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008000"/>
                        </a:solidFill>
                      </a:defRPr>
                    </a:pPr>
                    <a:r>
                      <a:rPr lang="en-US" b="1" baseline="0" dirty="0">
                        <a:solidFill>
                          <a:srgbClr val="008000"/>
                        </a:solidFill>
                      </a:rPr>
                      <a:t>41</a:t>
                    </a:r>
                    <a:endParaRPr lang="en-US" baseline="0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8-5DD7-9C48-8A3E-831CD34B2266}"/>
                </c:ext>
              </c:extLst>
            </c:dLbl>
            <c:dLbl>
              <c:idx val="41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008000"/>
                        </a:solidFill>
                      </a:defRPr>
                    </a:pPr>
                    <a:r>
                      <a:rPr lang="en-US" b="1" baseline="0" dirty="0">
                        <a:solidFill>
                          <a:srgbClr val="008000"/>
                        </a:solidFill>
                      </a:rPr>
                      <a:t>42</a:t>
                    </a:r>
                    <a:endParaRPr lang="en-US" baseline="0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9-5DD7-9C48-8A3E-831CD34B2266}"/>
                </c:ext>
              </c:extLst>
            </c:dLbl>
            <c:dLbl>
              <c:idx val="42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6600"/>
                        </a:solidFill>
                      </a:defRPr>
                    </a:pPr>
                    <a:r>
                      <a:rPr lang="en-US" b="1" dirty="0">
                        <a:solidFill>
                          <a:srgbClr val="FF6600"/>
                        </a:solidFill>
                      </a:rPr>
                      <a:t>43</a:t>
                    </a:r>
                    <a:endParaRPr lang="en-US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A-5DD7-9C48-8A3E-831CD34B2266}"/>
                </c:ext>
              </c:extLst>
            </c:dLbl>
            <c:dLbl>
              <c:idx val="43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FF6600"/>
                        </a:solidFill>
                      </a:defRPr>
                    </a:pPr>
                    <a:r>
                      <a:rPr lang="en-US" b="1" baseline="0" dirty="0">
                        <a:solidFill>
                          <a:srgbClr val="FF6600"/>
                        </a:solidFill>
                      </a:rPr>
                      <a:t>44</a:t>
                    </a:r>
                    <a:endParaRPr lang="en-US" baseline="0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B-5DD7-9C48-8A3E-831CD34B2266}"/>
                </c:ext>
              </c:extLst>
            </c:dLbl>
            <c:dLbl>
              <c:idx val="44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6600"/>
                        </a:solidFill>
                      </a:defRPr>
                    </a:pPr>
                    <a:r>
                      <a:rPr lang="en-US" b="1" dirty="0">
                        <a:solidFill>
                          <a:srgbClr val="FF6600"/>
                        </a:solidFill>
                      </a:rPr>
                      <a:t>45</a:t>
                    </a:r>
                    <a:endParaRPr lang="en-US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C-5DD7-9C48-8A3E-831CD34B2266}"/>
                </c:ext>
              </c:extLst>
            </c:dLbl>
            <c:dLbl>
              <c:idx val="45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6600"/>
                        </a:solidFill>
                      </a:defRPr>
                    </a:pPr>
                    <a:r>
                      <a:rPr lang="en-US" b="1" dirty="0">
                        <a:solidFill>
                          <a:srgbClr val="FF6600"/>
                        </a:solidFill>
                      </a:rPr>
                      <a:t>46</a:t>
                    </a:r>
                    <a:endParaRPr lang="en-US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D-5DD7-9C48-8A3E-831CD34B2266}"/>
                </c:ext>
              </c:extLst>
            </c:dLbl>
            <c:dLbl>
              <c:idx val="46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6600"/>
                        </a:solidFill>
                      </a:defRPr>
                    </a:pPr>
                    <a:r>
                      <a:rPr lang="en-US" b="1" dirty="0">
                        <a:solidFill>
                          <a:srgbClr val="FF6600"/>
                        </a:solidFill>
                      </a:rPr>
                      <a:t>47</a:t>
                    </a:r>
                    <a:endParaRPr lang="en-US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E-5DD7-9C48-8A3E-831CD34B2266}"/>
                </c:ext>
              </c:extLst>
            </c:dLbl>
            <c:dLbl>
              <c:idx val="47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6600"/>
                        </a:solidFill>
                      </a:defRPr>
                    </a:pPr>
                    <a:r>
                      <a:rPr lang="en-US" b="1" dirty="0">
                        <a:solidFill>
                          <a:srgbClr val="FF6600"/>
                        </a:solidFill>
                      </a:rPr>
                      <a:t>48</a:t>
                    </a:r>
                    <a:endParaRPr lang="en-US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F-5DD7-9C48-8A3E-831CD34B2266}"/>
                </c:ext>
              </c:extLst>
            </c:dLbl>
            <c:dLbl>
              <c:idx val="48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FF6600"/>
                        </a:solidFill>
                      </a:defRPr>
                    </a:pPr>
                    <a:r>
                      <a:rPr lang="en-US" baseline="0" dirty="0">
                        <a:solidFill>
                          <a:srgbClr val="FF6600"/>
                        </a:solidFill>
                      </a:rPr>
                      <a:t>49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9BF7-4D44-B015-D3918E5E9548}"/>
                </c:ext>
              </c:extLst>
            </c:dLbl>
            <c:dLbl>
              <c:idx val="49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FF6600"/>
                        </a:solidFill>
                      </a:defRPr>
                    </a:pPr>
                    <a:r>
                      <a:rPr lang="en-US" dirty="0"/>
                      <a:t>50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9BF7-4D44-B015-D3918E5E954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/>
                </a:pPr>
                <a:endParaRPr lang="en-US"/>
              </a:p>
            </c:txPr>
            <c:dLblPos val="ctr"/>
            <c:showLegendKey val="0"/>
            <c:showVal val="0"/>
            <c:showCatName val="1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Sheet1!$A$2:$A$51</c:f>
              <c:numCache>
                <c:formatCode>0%</c:formatCode>
                <c:ptCount val="50"/>
                <c:pt idx="0">
                  <c:v>0.875</c:v>
                </c:pt>
                <c:pt idx="1">
                  <c:v>0.8</c:v>
                </c:pt>
                <c:pt idx="2">
                  <c:v>0.85</c:v>
                </c:pt>
                <c:pt idx="3">
                  <c:v>0.65</c:v>
                </c:pt>
                <c:pt idx="4">
                  <c:v>0.72499999999999998</c:v>
                </c:pt>
                <c:pt idx="5">
                  <c:v>0.65</c:v>
                </c:pt>
                <c:pt idx="6">
                  <c:v>0.6</c:v>
                </c:pt>
                <c:pt idx="7">
                  <c:v>0.46153846153846156</c:v>
                </c:pt>
                <c:pt idx="8">
                  <c:v>0.7</c:v>
                </c:pt>
                <c:pt idx="9">
                  <c:v>0.57499999999999996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0.5</c:v>
                </c:pt>
                <c:pt idx="22">
                  <c:v>0.5</c:v>
                </c:pt>
                <c:pt idx="23">
                  <c:v>0.5</c:v>
                </c:pt>
                <c:pt idx="24">
                  <c:v>0.5</c:v>
                </c:pt>
                <c:pt idx="25">
                  <c:v>0.5</c:v>
                </c:pt>
                <c:pt idx="26">
                  <c:v>0.5</c:v>
                </c:pt>
                <c:pt idx="27">
                  <c:v>0.5</c:v>
                </c:pt>
                <c:pt idx="28">
                  <c:v>0.5</c:v>
                </c:pt>
                <c:pt idx="29">
                  <c:v>0.52631578947368418</c:v>
                </c:pt>
                <c:pt idx="30">
                  <c:v>0.47368421052631576</c:v>
                </c:pt>
                <c:pt idx="31">
                  <c:v>0.60526315789473684</c:v>
                </c:pt>
                <c:pt idx="32">
                  <c:v>0.68421052631578949</c:v>
                </c:pt>
                <c:pt idx="33">
                  <c:v>0.75</c:v>
                </c:pt>
                <c:pt idx="34">
                  <c:v>0.65</c:v>
                </c:pt>
                <c:pt idx="35">
                  <c:v>0.72499999999999998</c:v>
                </c:pt>
                <c:pt idx="36">
                  <c:v>0.82499999999999996</c:v>
                </c:pt>
                <c:pt idx="37">
                  <c:v>0.88235294117647056</c:v>
                </c:pt>
                <c:pt idx="38">
                  <c:v>0.55555555555555558</c:v>
                </c:pt>
                <c:pt idx="39">
                  <c:v>0.5</c:v>
                </c:pt>
                <c:pt idx="40">
                  <c:v>1</c:v>
                </c:pt>
                <c:pt idx="41">
                  <c:v>1</c:v>
                </c:pt>
                <c:pt idx="42">
                  <c:v>0.65</c:v>
                </c:pt>
                <c:pt idx="43">
                  <c:v>0.5</c:v>
                </c:pt>
                <c:pt idx="44">
                  <c:v>0.5</c:v>
                </c:pt>
                <c:pt idx="45">
                  <c:v>0.73333333333333328</c:v>
                </c:pt>
                <c:pt idx="46">
                  <c:v>0.29629629629629628</c:v>
                </c:pt>
                <c:pt idx="47">
                  <c:v>0.66666666666666663</c:v>
                </c:pt>
                <c:pt idx="48">
                  <c:v>0.71875</c:v>
                </c:pt>
                <c:pt idx="49">
                  <c:v>0.75</c:v>
                </c:pt>
              </c:numCache>
            </c:numRef>
          </c:xVal>
          <c:yVal>
            <c:numRef>
              <c:f>Sheet1!$B$2:$B$51</c:f>
              <c:numCache>
                <c:formatCode>0.0000</c:formatCode>
                <c:ptCount val="50"/>
                <c:pt idx="0">
                  <c:v>0.56459095807263127</c:v>
                </c:pt>
                <c:pt idx="1">
                  <c:v>0.53455703155440615</c:v>
                </c:pt>
                <c:pt idx="2">
                  <c:v>0.71432066946515971</c:v>
                </c:pt>
                <c:pt idx="3">
                  <c:v>0.56383468493221356</c:v>
                </c:pt>
                <c:pt idx="4">
                  <c:v>0.49450544538638552</c:v>
                </c:pt>
                <c:pt idx="5">
                  <c:v>0.62306226873953185</c:v>
                </c:pt>
                <c:pt idx="6">
                  <c:v>0.54357976730162327</c:v>
                </c:pt>
                <c:pt idx="7">
                  <c:v>0.52716620084137056</c:v>
                </c:pt>
                <c:pt idx="8">
                  <c:v>0.65347122146439052</c:v>
                </c:pt>
                <c:pt idx="9">
                  <c:v>0.60664761715138893</c:v>
                </c:pt>
                <c:pt idx="10">
                  <c:v>0.52172854195136165</c:v>
                </c:pt>
                <c:pt idx="11">
                  <c:v>0.54796323931928681</c:v>
                </c:pt>
                <c:pt idx="12">
                  <c:v>0.4924734070980149</c:v>
                </c:pt>
                <c:pt idx="13">
                  <c:v>0.5164150120251928</c:v>
                </c:pt>
                <c:pt idx="14">
                  <c:v>0.51323059198054433</c:v>
                </c:pt>
                <c:pt idx="15">
                  <c:v>0.48326694915838792</c:v>
                </c:pt>
                <c:pt idx="16">
                  <c:v>0.57254449418968689</c:v>
                </c:pt>
                <c:pt idx="17">
                  <c:v>0.56478035828640039</c:v>
                </c:pt>
                <c:pt idx="18">
                  <c:v>0.51589030830974036</c:v>
                </c:pt>
                <c:pt idx="19">
                  <c:v>0.55149998756035357</c:v>
                </c:pt>
                <c:pt idx="20">
                  <c:v>0.56507089831733592</c:v>
                </c:pt>
                <c:pt idx="21">
                  <c:v>0.40894925977317148</c:v>
                </c:pt>
                <c:pt idx="22">
                  <c:v>0.430333261737811</c:v>
                </c:pt>
                <c:pt idx="23">
                  <c:v>0.46040794470207391</c:v>
                </c:pt>
                <c:pt idx="24">
                  <c:v>0.50955702579587192</c:v>
                </c:pt>
                <c:pt idx="25">
                  <c:v>0.39807886466594172</c:v>
                </c:pt>
                <c:pt idx="26">
                  <c:v>0.43501747675101382</c:v>
                </c:pt>
                <c:pt idx="27">
                  <c:v>0.44667505516494133</c:v>
                </c:pt>
                <c:pt idx="28">
                  <c:v>0.42970796876744533</c:v>
                </c:pt>
                <c:pt idx="29">
                  <c:v>0.57360982322999221</c:v>
                </c:pt>
                <c:pt idx="30">
                  <c:v>0.58671949390063205</c:v>
                </c:pt>
                <c:pt idx="31">
                  <c:v>0.54564577734578479</c:v>
                </c:pt>
                <c:pt idx="32">
                  <c:v>0.60250603952021953</c:v>
                </c:pt>
                <c:pt idx="33">
                  <c:v>0.63938224134360122</c:v>
                </c:pt>
                <c:pt idx="34">
                  <c:v>0.46208005639770872</c:v>
                </c:pt>
                <c:pt idx="35">
                  <c:v>0.68550838304008699</c:v>
                </c:pt>
                <c:pt idx="36">
                  <c:v>0.55551637505666351</c:v>
                </c:pt>
                <c:pt idx="37">
                  <c:v>0.58939231216006427</c:v>
                </c:pt>
                <c:pt idx="38">
                  <c:v>0.56770664991787489</c:v>
                </c:pt>
                <c:pt idx="39">
                  <c:v>0.60818088467933107</c:v>
                </c:pt>
                <c:pt idx="40">
                  <c:v>0.66567542193096851</c:v>
                </c:pt>
                <c:pt idx="41">
                  <c:v>0.57796676626096566</c:v>
                </c:pt>
                <c:pt idx="42">
                  <c:v>0.32184373619774925</c:v>
                </c:pt>
                <c:pt idx="43">
                  <c:v>0.46674351469402131</c:v>
                </c:pt>
                <c:pt idx="44">
                  <c:v>0.44541190321318674</c:v>
                </c:pt>
                <c:pt idx="45">
                  <c:v>0.37064644000188557</c:v>
                </c:pt>
                <c:pt idx="46">
                  <c:v>0.43680234064497409</c:v>
                </c:pt>
                <c:pt idx="47">
                  <c:v>0.308292803286765</c:v>
                </c:pt>
                <c:pt idx="48">
                  <c:v>0.4107784954484035</c:v>
                </c:pt>
                <c:pt idx="49">
                  <c:v>0.30998509179179728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30-5DD7-9C48-8A3E-831CD34B226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42477608"/>
        <c:axId val="-2042472008"/>
      </c:scatterChart>
      <c:valAx>
        <c:axId val="-2042477608"/>
        <c:scaling>
          <c:orientation val="minMax"/>
          <c:max val="1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 sz="1000"/>
                </a:pPr>
                <a:r>
                  <a:rPr lang="en-US" sz="1000" dirty="0"/>
                  <a:t>Perception Rating (8-10)</a:t>
                </a:r>
              </a:p>
            </c:rich>
          </c:tx>
          <c:overlay val="0"/>
        </c:title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-2042472008"/>
        <c:crosses val="autoZero"/>
        <c:crossBetween val="midCat"/>
      </c:valAx>
      <c:valAx>
        <c:axId val="-2042472008"/>
        <c:scaling>
          <c:orientation val="minMax"/>
          <c:max val="0.8"/>
          <c:min val="0.1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000"/>
                </a:pPr>
                <a:r>
                  <a:rPr lang="en-US" sz="1000" dirty="0"/>
                  <a:t>Impact on Quality of</a:t>
                </a:r>
                <a:r>
                  <a:rPr lang="en-US" sz="1000" baseline="0" dirty="0"/>
                  <a:t> Overall Experience</a:t>
                </a:r>
                <a:endParaRPr lang="en-US" sz="1000" dirty="0"/>
              </a:p>
            </c:rich>
          </c:tx>
          <c:overlay val="0"/>
        </c:title>
        <c:numFmt formatCode="0.0000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-2042477608"/>
        <c:crosses val="autoZero"/>
        <c:crossBetween val="midCat"/>
      </c:valAx>
      <c:spPr>
        <a:noFill/>
        <a:ln w="25400">
          <a:solidFill>
            <a:schemeClr val="tx1"/>
          </a:solidFill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  <c:userShapes r:id="rId3"/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spc="0" baseline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pPr>
            <a:r>
              <a:rPr lang="en-US" sz="1200" b="1" baseline="0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Comparison of Attribute Evaluations</a:t>
            </a:r>
          </a:p>
          <a:p>
            <a:pPr>
              <a:defRPr sz="1200" b="1" i="0" u="none" strike="noStrike" kern="1200" spc="0" baseline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pPr>
            <a:r>
              <a:rPr lang="en-US" sz="1200" b="1" baseline="0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2019 versus 2016</a:t>
            </a:r>
          </a:p>
          <a:p>
            <a:pPr>
              <a:defRPr sz="1200" b="1" i="0" u="none" strike="noStrike" kern="1200" spc="0" baseline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pPr>
            <a:r>
              <a:rPr lang="en-US" sz="1200" b="1" baseline="0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- </a:t>
            </a:r>
            <a:r>
              <a:rPr lang="en-US" sz="1200" b="1" baseline="0" dirty="0" err="1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Scheller</a:t>
            </a:r>
            <a:r>
              <a:rPr lang="en-US" sz="1200" b="1" baseline="0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 College of Business, Master’s CAMPUS -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2019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none"/>
          </c:marker>
          <c:dPt>
            <c:idx val="4"/>
            <c:bubble3D val="0"/>
            <c:extLst>
              <c:ext xmlns:c16="http://schemas.microsoft.com/office/drawing/2014/chart" uri="{C3380CC4-5D6E-409C-BE32-E72D297353CC}">
                <c16:uniqueId val="{00000000-6313-7B43-BCC3-DFF809FBF756}"/>
              </c:ext>
            </c:extLst>
          </c:dPt>
          <c:dPt>
            <c:idx val="5"/>
            <c:bubble3D val="0"/>
            <c:extLst>
              <c:ext xmlns:c16="http://schemas.microsoft.com/office/drawing/2014/chart" uri="{C3380CC4-5D6E-409C-BE32-E72D297353CC}">
                <c16:uniqueId val="{00000001-6313-7B43-BCC3-DFF809FBF756}"/>
              </c:ext>
            </c:extLst>
          </c:dPt>
          <c:dPt>
            <c:idx val="6"/>
            <c:bubble3D val="0"/>
            <c:extLst>
              <c:ext xmlns:c16="http://schemas.microsoft.com/office/drawing/2014/chart" uri="{C3380CC4-5D6E-409C-BE32-E72D297353CC}">
                <c16:uniqueId val="{00000002-6313-7B43-BCC3-DFF809FBF756}"/>
              </c:ext>
            </c:extLst>
          </c:dPt>
          <c:dPt>
            <c:idx val="7"/>
            <c:bubble3D val="0"/>
            <c:extLst>
              <c:ext xmlns:c16="http://schemas.microsoft.com/office/drawing/2014/chart" uri="{C3380CC4-5D6E-409C-BE32-E72D297353CC}">
                <c16:uniqueId val="{00000003-6313-7B43-BCC3-DFF809FBF756}"/>
              </c:ext>
            </c:extLst>
          </c:dPt>
          <c:dPt>
            <c:idx val="8"/>
            <c:bubble3D val="0"/>
            <c:extLst>
              <c:ext xmlns:c16="http://schemas.microsoft.com/office/drawing/2014/chart" uri="{C3380CC4-5D6E-409C-BE32-E72D297353CC}">
                <c16:uniqueId val="{00000004-6313-7B43-BCC3-DFF809FBF756}"/>
              </c:ext>
            </c:extLst>
          </c:dPt>
          <c:dPt>
            <c:idx val="9"/>
            <c:bubble3D val="0"/>
            <c:extLst>
              <c:ext xmlns:c16="http://schemas.microsoft.com/office/drawing/2014/chart" uri="{C3380CC4-5D6E-409C-BE32-E72D297353CC}">
                <c16:uniqueId val="{00000005-6313-7B43-BCC3-DFF809FBF756}"/>
              </c:ext>
            </c:extLst>
          </c:dPt>
          <c:dPt>
            <c:idx val="10"/>
            <c:bubble3D val="0"/>
            <c:extLst>
              <c:ext xmlns:c16="http://schemas.microsoft.com/office/drawing/2014/chart" uri="{C3380CC4-5D6E-409C-BE32-E72D297353CC}">
                <c16:uniqueId val="{00000006-6313-7B43-BCC3-DFF809FBF756}"/>
              </c:ext>
            </c:extLst>
          </c:dPt>
          <c:dPt>
            <c:idx val="11"/>
            <c:bubble3D val="0"/>
            <c:extLst>
              <c:ext xmlns:c16="http://schemas.microsoft.com/office/drawing/2014/chart" uri="{C3380CC4-5D6E-409C-BE32-E72D297353CC}">
                <c16:uniqueId val="{00000007-6313-7B43-BCC3-DFF809FBF756}"/>
              </c:ext>
            </c:extLst>
          </c:dPt>
          <c:dLbls>
            <c:dLbl>
              <c:idx val="0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1</a:t>
                    </a:r>
                    <a:endParaRPr lang="en-US" sz="800" dirty="0">
                      <a:solidFill>
                        <a:srgbClr val="FF0000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8-6313-7B43-BCC3-DFF809FBF756}"/>
                </c:ext>
              </c:extLst>
            </c:dLbl>
            <c:dLbl>
              <c:idx val="1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2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9-6313-7B43-BCC3-DFF809FBF756}"/>
                </c:ext>
              </c:extLst>
            </c:dLbl>
            <c:dLbl>
              <c:idx val="2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3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A-6313-7B43-BCC3-DFF809FBF756}"/>
                </c:ext>
              </c:extLst>
            </c:dLbl>
            <c:dLbl>
              <c:idx val="3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4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B-6313-7B43-BCC3-DFF809FBF756}"/>
                </c:ext>
              </c:extLst>
            </c:dLbl>
            <c:dLbl>
              <c:idx val="4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5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6313-7B43-BCC3-DFF809FBF756}"/>
                </c:ext>
              </c:extLst>
            </c:dLbl>
            <c:dLbl>
              <c:idx val="5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6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6313-7B43-BCC3-DFF809FBF756}"/>
                </c:ext>
              </c:extLst>
            </c:dLbl>
            <c:dLbl>
              <c:idx val="6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7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6313-7B43-BCC3-DFF809FBF756}"/>
                </c:ext>
              </c:extLst>
            </c:dLbl>
            <c:dLbl>
              <c:idx val="7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8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6313-7B43-BCC3-DFF809FBF756}"/>
                </c:ext>
              </c:extLst>
            </c:dLbl>
            <c:dLbl>
              <c:idx val="8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4-6313-7B43-BCC3-DFF809FBF756}"/>
                </c:ext>
              </c:extLst>
            </c:dLbl>
            <c:dLbl>
              <c:idx val="9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10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6313-7B43-BCC3-DFF809FBF756}"/>
                </c:ext>
              </c:extLst>
            </c:dLbl>
            <c:dLbl>
              <c:idx val="1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6313-7B43-BCC3-DFF809FBF756}"/>
                </c:ext>
              </c:extLst>
            </c:dLbl>
            <c:dLbl>
              <c:idx val="1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6313-7B43-BCC3-DFF809FBF756}"/>
                </c:ext>
              </c:extLst>
            </c:dLbl>
            <c:dLbl>
              <c:idx val="1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6313-7B43-BCC3-DFF809FBF756}"/>
                </c:ext>
              </c:extLst>
            </c:dLbl>
            <c:dLbl>
              <c:idx val="1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6313-7B43-BCC3-DFF809FBF756}"/>
                </c:ext>
              </c:extLst>
            </c:dLbl>
            <c:dLbl>
              <c:idx val="1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2-6313-7B43-BCC3-DFF809FBF756}"/>
                </c:ext>
              </c:extLst>
            </c:dLbl>
            <c:dLbl>
              <c:idx val="1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6313-7B43-BCC3-DFF809FBF756}"/>
                </c:ext>
              </c:extLst>
            </c:dLbl>
            <c:dLbl>
              <c:idx val="1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6313-7B43-BCC3-DFF809FBF756}"/>
                </c:ext>
              </c:extLst>
            </c:dLbl>
            <c:dLbl>
              <c:idx val="1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5-6313-7B43-BCC3-DFF809FBF756}"/>
                </c:ext>
              </c:extLst>
            </c:dLbl>
            <c:dLbl>
              <c:idx val="18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6-6313-7B43-BCC3-DFF809FBF756}"/>
                </c:ext>
              </c:extLst>
            </c:dLbl>
            <c:dLbl>
              <c:idx val="19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7-6313-7B43-BCC3-DFF809FBF756}"/>
                </c:ext>
              </c:extLst>
            </c:dLbl>
            <c:dLbl>
              <c:idx val="2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8-6313-7B43-BCC3-DFF809FBF756}"/>
                </c:ext>
              </c:extLst>
            </c:dLbl>
            <c:dLbl>
              <c:idx val="21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22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9-6313-7B43-BCC3-DFF809FBF756}"/>
                </c:ext>
              </c:extLst>
            </c:dLbl>
            <c:dLbl>
              <c:idx val="22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23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A-6313-7B43-BCC3-DFF809FBF756}"/>
                </c:ext>
              </c:extLst>
            </c:dLbl>
            <c:dLbl>
              <c:idx val="23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24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B-6313-7B43-BCC3-DFF809FBF756}"/>
                </c:ext>
              </c:extLst>
            </c:dLbl>
            <c:dLbl>
              <c:idx val="24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25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C-6313-7B43-BCC3-DFF809FBF756}"/>
                </c:ext>
              </c:extLst>
            </c:dLbl>
            <c:dLbl>
              <c:idx val="25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26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D-6313-7B43-BCC3-DFF809FBF756}"/>
                </c:ext>
              </c:extLst>
            </c:dLbl>
            <c:dLbl>
              <c:idx val="2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E-6313-7B43-BCC3-DFF809FBF756}"/>
                </c:ext>
              </c:extLst>
            </c:dLbl>
            <c:dLbl>
              <c:idx val="2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F-6313-7B43-BCC3-DFF809FBF756}"/>
                </c:ext>
              </c:extLst>
            </c:dLbl>
            <c:dLbl>
              <c:idx val="28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0-6313-7B43-BCC3-DFF809FBF756}"/>
                </c:ext>
              </c:extLst>
            </c:dLbl>
            <c:dLbl>
              <c:idx val="29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30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1-6313-7B43-BCC3-DFF809FBF756}"/>
                </c:ext>
              </c:extLst>
            </c:dLbl>
            <c:dLbl>
              <c:idx val="30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31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2-6313-7B43-BCC3-DFF809FBF756}"/>
                </c:ext>
              </c:extLst>
            </c:dLbl>
            <c:dLbl>
              <c:idx val="31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32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3-6313-7B43-BCC3-DFF809FBF756}"/>
                </c:ext>
              </c:extLst>
            </c:dLbl>
            <c:dLbl>
              <c:idx val="32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33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4-6313-7B43-BCC3-DFF809FBF756}"/>
                </c:ext>
              </c:extLst>
            </c:dLbl>
            <c:dLbl>
              <c:idx val="33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34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5-6313-7B43-BCC3-DFF809FBF756}"/>
                </c:ext>
              </c:extLst>
            </c:dLbl>
            <c:dLbl>
              <c:idx val="34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35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6-6313-7B43-BCC3-DFF809FBF756}"/>
                </c:ext>
              </c:extLst>
            </c:dLbl>
            <c:dLbl>
              <c:idx val="35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36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7-6313-7B43-BCC3-DFF809FBF756}"/>
                </c:ext>
              </c:extLst>
            </c:dLbl>
            <c:dLbl>
              <c:idx val="36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37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8-6313-7B43-BCC3-DFF809FBF756}"/>
                </c:ext>
              </c:extLst>
            </c:dLbl>
            <c:dLbl>
              <c:idx val="37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38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9-6313-7B43-BCC3-DFF809FBF756}"/>
                </c:ext>
              </c:extLst>
            </c:dLbl>
            <c:dLbl>
              <c:idx val="38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39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A-6313-7B43-BCC3-DFF809FBF756}"/>
                </c:ext>
              </c:extLst>
            </c:dLbl>
            <c:dLbl>
              <c:idx val="39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40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B-6313-7B43-BCC3-DFF809FBF756}"/>
                </c:ext>
              </c:extLst>
            </c:dLbl>
            <c:dLbl>
              <c:idx val="40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41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C-6313-7B43-BCC3-DFF809FBF756}"/>
                </c:ext>
              </c:extLst>
            </c:dLbl>
            <c:dLbl>
              <c:idx val="41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42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D-6313-7B43-BCC3-DFF809FBF756}"/>
                </c:ext>
              </c:extLst>
            </c:dLbl>
            <c:dLbl>
              <c:idx val="42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43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E-6313-7B43-BCC3-DFF809FBF756}"/>
                </c:ext>
              </c:extLst>
            </c:dLbl>
            <c:dLbl>
              <c:idx val="43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44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F-6313-7B43-BCC3-DFF809FBF756}"/>
                </c:ext>
              </c:extLst>
            </c:dLbl>
            <c:dLbl>
              <c:idx val="44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45</a:t>
                    </a:r>
                    <a:endParaRPr lang="en-US" sz="800" dirty="0">
                      <a:solidFill>
                        <a:srgbClr val="FF6600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30-6313-7B43-BCC3-DFF809FBF756}"/>
                </c:ext>
              </c:extLst>
            </c:dLbl>
            <c:dLbl>
              <c:idx val="45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46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31-6313-7B43-BCC3-DFF809FBF756}"/>
                </c:ext>
              </c:extLst>
            </c:dLbl>
            <c:dLbl>
              <c:idx val="46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47</a:t>
                    </a:r>
                    <a:endParaRPr lang="en-US" sz="800" dirty="0">
                      <a:solidFill>
                        <a:srgbClr val="FF6600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32-6313-7B43-BCC3-DFF809FBF756}"/>
                </c:ext>
              </c:extLst>
            </c:dLbl>
            <c:dLbl>
              <c:idx val="47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48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33-6313-7B43-BCC3-DFF809FBF756}"/>
                </c:ext>
              </c:extLst>
            </c:dLbl>
            <c:dLbl>
              <c:idx val="48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34-6313-7B43-BCC3-DFF809FBF756}"/>
                </c:ext>
              </c:extLst>
            </c:dLbl>
            <c:dLbl>
              <c:idx val="49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50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35-6313-7B43-BCC3-DFF809FBF75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800" b="1"/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xVal>
            <c:numRef>
              <c:f>Sheet1!$A$2:$A$51</c:f>
              <c:numCache>
                <c:formatCode>0%</c:formatCode>
                <c:ptCount val="50"/>
                <c:pt idx="0">
                  <c:v>0.75102040816326532</c:v>
                </c:pt>
                <c:pt idx="1">
                  <c:v>0.88979591836734695</c:v>
                </c:pt>
                <c:pt idx="2">
                  <c:v>0.82857142857142863</c:v>
                </c:pt>
                <c:pt idx="3">
                  <c:v>0.59183673469387754</c:v>
                </c:pt>
                <c:pt idx="4">
                  <c:v>0.75102040816326532</c:v>
                </c:pt>
                <c:pt idx="5">
                  <c:v>0.69387755102040816</c:v>
                </c:pt>
                <c:pt idx="6">
                  <c:v>0.35510204081632651</c:v>
                </c:pt>
                <c:pt idx="7">
                  <c:v>0.46122448979591835</c:v>
                </c:pt>
                <c:pt idx="8">
                  <c:v>0.7795918367346939</c:v>
                </c:pt>
                <c:pt idx="9">
                  <c:v>0.56326530612244896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1</c:v>
                </c:pt>
                <c:pt idx="22">
                  <c:v>0</c:v>
                </c:pt>
                <c:pt idx="23">
                  <c:v>0</c:v>
                </c:pt>
                <c:pt idx="24">
                  <c:v>1</c:v>
                </c:pt>
                <c:pt idx="25">
                  <c:v>0</c:v>
                </c:pt>
                <c:pt idx="29">
                  <c:v>0.52112676056338025</c:v>
                </c:pt>
                <c:pt idx="30">
                  <c:v>0.47706422018348627</c:v>
                </c:pt>
                <c:pt idx="31">
                  <c:v>0.7289719626168224</c:v>
                </c:pt>
                <c:pt idx="32">
                  <c:v>0.61802575107296143</c:v>
                </c:pt>
                <c:pt idx="33">
                  <c:v>0.69795918367346943</c:v>
                </c:pt>
                <c:pt idx="34">
                  <c:v>0.66938775510204085</c:v>
                </c:pt>
                <c:pt idx="35">
                  <c:v>0.72244897959183674</c:v>
                </c:pt>
                <c:pt idx="36">
                  <c:v>0.82857142857142863</c:v>
                </c:pt>
                <c:pt idx="37">
                  <c:v>0.81858407079646023</c:v>
                </c:pt>
                <c:pt idx="38">
                  <c:v>0.53333333333333333</c:v>
                </c:pt>
                <c:pt idx="39">
                  <c:v>0.5</c:v>
                </c:pt>
                <c:pt idx="40">
                  <c:v>0.5714285714285714</c:v>
                </c:pt>
                <c:pt idx="41">
                  <c:v>0.5</c:v>
                </c:pt>
                <c:pt idx="42">
                  <c:v>0.79574468085106387</c:v>
                </c:pt>
                <c:pt idx="43">
                  <c:v>0.31666666666666665</c:v>
                </c:pt>
                <c:pt idx="44">
                  <c:v>0.30434782608695654</c:v>
                </c:pt>
                <c:pt idx="45">
                  <c:v>0.20491803278688525</c:v>
                </c:pt>
                <c:pt idx="46">
                  <c:v>0.27272727272727271</c:v>
                </c:pt>
                <c:pt idx="47">
                  <c:v>0.18181818181818182</c:v>
                </c:pt>
                <c:pt idx="48">
                  <c:v>0.67078189300411528</c:v>
                </c:pt>
                <c:pt idx="49">
                  <c:v>0.18257261410788381</c:v>
                </c:pt>
              </c:numCache>
            </c:numRef>
          </c:xVal>
          <c:yVal>
            <c:numRef>
              <c:f>Sheet1!$B$2:$B$51</c:f>
              <c:numCache>
                <c:formatCode>0%</c:formatCode>
                <c:ptCount val="50"/>
                <c:pt idx="0">
                  <c:v>0.875</c:v>
                </c:pt>
                <c:pt idx="1">
                  <c:v>0.8</c:v>
                </c:pt>
                <c:pt idx="2">
                  <c:v>0.85</c:v>
                </c:pt>
                <c:pt idx="3">
                  <c:v>0.65</c:v>
                </c:pt>
                <c:pt idx="4">
                  <c:v>0.72499999999999998</c:v>
                </c:pt>
                <c:pt idx="5">
                  <c:v>0.65</c:v>
                </c:pt>
                <c:pt idx="6">
                  <c:v>0.6</c:v>
                </c:pt>
                <c:pt idx="7">
                  <c:v>0.46153846153846156</c:v>
                </c:pt>
                <c:pt idx="8">
                  <c:v>0.7</c:v>
                </c:pt>
                <c:pt idx="9">
                  <c:v>0.57499999999999996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0.5</c:v>
                </c:pt>
                <c:pt idx="22">
                  <c:v>0.5</c:v>
                </c:pt>
                <c:pt idx="23">
                  <c:v>0.5</c:v>
                </c:pt>
                <c:pt idx="24">
                  <c:v>0.5</c:v>
                </c:pt>
                <c:pt idx="25">
                  <c:v>0.5</c:v>
                </c:pt>
                <c:pt idx="29">
                  <c:v>0.52631578947368418</c:v>
                </c:pt>
                <c:pt idx="30">
                  <c:v>0.47368421052631576</c:v>
                </c:pt>
                <c:pt idx="31">
                  <c:v>0.60526315789473684</c:v>
                </c:pt>
                <c:pt idx="32">
                  <c:v>0.68421052631578949</c:v>
                </c:pt>
                <c:pt idx="33">
                  <c:v>0.75</c:v>
                </c:pt>
                <c:pt idx="34">
                  <c:v>0.65</c:v>
                </c:pt>
                <c:pt idx="35">
                  <c:v>0.72499999999999998</c:v>
                </c:pt>
                <c:pt idx="36">
                  <c:v>0.82499999999999996</c:v>
                </c:pt>
                <c:pt idx="37">
                  <c:v>0.88235294117647056</c:v>
                </c:pt>
                <c:pt idx="38">
                  <c:v>0.55555555555555558</c:v>
                </c:pt>
                <c:pt idx="39">
                  <c:v>0.5</c:v>
                </c:pt>
                <c:pt idx="40">
                  <c:v>1</c:v>
                </c:pt>
                <c:pt idx="41">
                  <c:v>1</c:v>
                </c:pt>
                <c:pt idx="42">
                  <c:v>0.65</c:v>
                </c:pt>
                <c:pt idx="43">
                  <c:v>0.5</c:v>
                </c:pt>
                <c:pt idx="44">
                  <c:v>0.5</c:v>
                </c:pt>
                <c:pt idx="45">
                  <c:v>0.73333333333333328</c:v>
                </c:pt>
                <c:pt idx="46">
                  <c:v>0.29629629629629628</c:v>
                </c:pt>
                <c:pt idx="47">
                  <c:v>0.66666666666666663</c:v>
                </c:pt>
                <c:pt idx="48">
                  <c:v>0.71875</c:v>
                </c:pt>
                <c:pt idx="49">
                  <c:v>0.75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C-6313-7B43-BCC3-DFF809FBF756}"/>
            </c:ext>
          </c:extLst>
        </c:ser>
        <c:ser>
          <c:idx val="1"/>
          <c:order val="1"/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xVal>
            <c:numRef>
              <c:f>Sheet2!$B$5:$B$6</c:f>
              <c:numCache>
                <c:formatCode>General</c:formatCode>
                <c:ptCount val="2"/>
                <c:pt idx="0">
                  <c:v>0</c:v>
                </c:pt>
                <c:pt idx="1">
                  <c:v>1</c:v>
                </c:pt>
              </c:numCache>
            </c:numRef>
          </c:xVal>
          <c:yVal>
            <c:numRef>
              <c:f>Sheet2!$C$5:$C$6</c:f>
              <c:numCache>
                <c:formatCode>General</c:formatCode>
                <c:ptCount val="2"/>
                <c:pt idx="0">
                  <c:v>0</c:v>
                </c:pt>
                <c:pt idx="1">
                  <c:v>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D-6313-7B43-BCC3-DFF809FBF756}"/>
            </c:ext>
          </c:extLst>
        </c:ser>
        <c:ser>
          <c:idx val="2"/>
          <c:order val="2"/>
          <c:spPr>
            <a:ln w="12700" cap="rnd">
              <a:solidFill>
                <a:srgbClr val="FF0000"/>
              </a:solidFill>
              <a:prstDash val="dash"/>
              <a:round/>
            </a:ln>
            <a:effectLst/>
          </c:spPr>
          <c:marker>
            <c:symbol val="none"/>
          </c:marker>
          <c:dLbls>
            <c:delete val="1"/>
          </c:dLbls>
          <c:xVal>
            <c:numRef>
              <c:f>Sheet3!$B$5:$B$6</c:f>
              <c:numCache>
                <c:formatCode>General</c:formatCode>
                <c:ptCount val="2"/>
                <c:pt idx="0">
                  <c:v>7.4999999999999997E-2</c:v>
                </c:pt>
                <c:pt idx="1">
                  <c:v>1</c:v>
                </c:pt>
              </c:numCache>
            </c:numRef>
          </c:xVal>
          <c:yVal>
            <c:numRef>
              <c:f>Sheet3!$C$5:$C$6</c:f>
              <c:numCache>
                <c:formatCode>General</c:formatCode>
                <c:ptCount val="2"/>
                <c:pt idx="0">
                  <c:v>0</c:v>
                </c:pt>
                <c:pt idx="1">
                  <c:v>0.92500000000000004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E-6313-7B43-BCC3-DFF809FBF756}"/>
            </c:ext>
          </c:extLst>
        </c:ser>
        <c:ser>
          <c:idx val="3"/>
          <c:order val="3"/>
          <c:spPr>
            <a:ln w="12700" cap="rnd">
              <a:solidFill>
                <a:srgbClr val="FF0000"/>
              </a:solidFill>
              <a:prstDash val="dash"/>
              <a:round/>
            </a:ln>
            <a:effectLst/>
          </c:spPr>
          <c:marker>
            <c:symbol val="none"/>
          </c:marker>
          <c:dLbls>
            <c:delete val="1"/>
          </c:dLbls>
          <c:xVal>
            <c:numRef>
              <c:f>Sheet4!$B$5:$B$6</c:f>
              <c:numCache>
                <c:formatCode>General</c:formatCode>
                <c:ptCount val="2"/>
                <c:pt idx="0">
                  <c:v>0</c:v>
                </c:pt>
                <c:pt idx="1">
                  <c:v>0.92500000000000004</c:v>
                </c:pt>
              </c:numCache>
            </c:numRef>
          </c:xVal>
          <c:yVal>
            <c:numRef>
              <c:f>Sheet4!$C$5:$C$6</c:f>
              <c:numCache>
                <c:formatCode>General</c:formatCode>
                <c:ptCount val="2"/>
                <c:pt idx="0">
                  <c:v>7.4999999999999997E-2</c:v>
                </c:pt>
                <c:pt idx="1">
                  <c:v>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F-6313-7B43-BCC3-DFF809FBF756}"/>
            </c:ext>
          </c:extLst>
        </c:ser>
        <c:dLbls>
          <c:dLblPos val="r"/>
          <c:showLegendKey val="0"/>
          <c:showVal val="1"/>
          <c:showCatName val="0"/>
          <c:showSerName val="0"/>
          <c:showPercent val="0"/>
          <c:showBubbleSize val="0"/>
        </c:dLbls>
        <c:axId val="-1306285376"/>
        <c:axId val="-1328833952"/>
      </c:scatterChart>
      <c:valAx>
        <c:axId val="-1306285376"/>
        <c:scaling>
          <c:orientation val="minMax"/>
          <c:max val="1"/>
          <c:min val="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rgbClr val="000000"/>
                    </a:solidFill>
                    <a:latin typeface="Arial" charset="0"/>
                    <a:ea typeface="Arial" charset="0"/>
                    <a:cs typeface="Arial" charset="0"/>
                  </a:defRPr>
                </a:pPr>
                <a:r>
                  <a:rPr lang="en-US" sz="1000" b="1" baseline="0" dirty="0">
                    <a:solidFill>
                      <a:srgbClr val="000000"/>
                    </a:solidFill>
                    <a:latin typeface="Arial" charset="0"/>
                    <a:ea typeface="Arial" charset="0"/>
                    <a:cs typeface="Arial" charset="0"/>
                  </a:rPr>
                  <a:t>2016 Attribute </a:t>
                </a:r>
                <a:r>
                  <a:rPr lang="en-US" sz="1000" b="1" dirty="0">
                    <a:solidFill>
                      <a:srgbClr val="000000"/>
                    </a:solidFill>
                    <a:latin typeface="Arial" charset="0"/>
                    <a:ea typeface="Arial" charset="0"/>
                    <a:cs typeface="Arial" charset="0"/>
                  </a:rPr>
                  <a:t>Rating (% 8-10)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0%" sourceLinked="0"/>
        <c:majorTickMark val="none"/>
        <c:minorTickMark val="none"/>
        <c:tickLblPos val="nextTo"/>
        <c:spPr>
          <a:noFill/>
          <a:ln>
            <a:solidFill>
              <a:srgbClr val="00000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pPr>
            <a:endParaRPr lang="en-US"/>
          </a:p>
        </c:txPr>
        <c:crossAx val="-1328833952"/>
        <c:crosses val="autoZero"/>
        <c:crossBetween val="midCat"/>
        <c:majorUnit val="0.1"/>
      </c:valAx>
      <c:valAx>
        <c:axId val="-1328833952"/>
        <c:scaling>
          <c:orientation val="minMax"/>
          <c:max val="1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rgbClr val="000000"/>
                    </a:solidFill>
                    <a:latin typeface="Arial" charset="0"/>
                    <a:ea typeface="Arial" charset="0"/>
                    <a:cs typeface="Arial" charset="0"/>
                  </a:defRPr>
                </a:pPr>
                <a:r>
                  <a:rPr lang="en-US" sz="1000" b="1" baseline="0" dirty="0">
                    <a:solidFill>
                      <a:srgbClr val="000000"/>
                    </a:solidFill>
                    <a:latin typeface="Arial" charset="0"/>
                    <a:ea typeface="Arial" charset="0"/>
                    <a:cs typeface="Arial" charset="0"/>
                  </a:rPr>
                  <a:t>2019 Attribute Rating (% 8-10)</a:t>
                </a:r>
                <a:endParaRPr lang="en-US" sz="1000" b="1" dirty="0">
                  <a:solidFill>
                    <a:srgbClr val="000000"/>
                  </a:solidFill>
                  <a:latin typeface="Arial" charset="0"/>
                  <a:ea typeface="Arial" charset="0"/>
                  <a:cs typeface="Arial" charset="0"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0%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pPr>
            <a:endParaRPr lang="en-US"/>
          </a:p>
        </c:txPr>
        <c:crossAx val="-1306285376"/>
        <c:crosses val="autoZero"/>
        <c:crossBetween val="midCat"/>
        <c:majorUnit val="0.1"/>
      </c:valAx>
      <c:spPr>
        <a:noFill/>
        <a:ln w="19050">
          <a:solidFill>
            <a:srgbClr val="000000"/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  <c:userShapes r:id="rId2"/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200"/>
            </a:pPr>
            <a:r>
              <a:rPr lang="en-US" sz="1200" dirty="0"/>
              <a:t>Perception Improvement</a:t>
            </a:r>
            <a:r>
              <a:rPr lang="en-US" sz="1200" baseline="0" dirty="0"/>
              <a:t> Analysis – </a:t>
            </a:r>
            <a:r>
              <a:rPr lang="en-US" sz="1200" baseline="0" dirty="0" err="1"/>
              <a:t>Ph.D</a:t>
            </a:r>
            <a:endParaRPr lang="en-US" sz="1200" baseline="0" dirty="0"/>
          </a:p>
          <a:p>
            <a:pPr>
              <a:defRPr sz="1200"/>
            </a:pPr>
            <a:r>
              <a:rPr lang="en-US" sz="1200" baseline="0" dirty="0" err="1"/>
              <a:t>Scheller</a:t>
            </a:r>
            <a:r>
              <a:rPr lang="en-US" sz="1200" baseline="0" dirty="0"/>
              <a:t> College of Business</a:t>
            </a:r>
            <a:endParaRPr lang="en-US" sz="1200" dirty="0"/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9.1154280057098094E-2"/>
          <c:y val="8.5000000000000006E-2"/>
          <c:w val="0.88019443293272503"/>
          <c:h val="0.81175769506084505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 1</c:v>
                </c:pt>
              </c:strCache>
            </c:strRef>
          </c:tx>
          <c:spPr>
            <a:ln w="47625">
              <a:noFill/>
            </a:ln>
          </c:spPr>
          <c:marker>
            <c:symbol val="none"/>
          </c:marker>
          <c:dPt>
            <c:idx val="1"/>
            <c:bubble3D val="0"/>
            <c:extLst>
              <c:ext xmlns:c16="http://schemas.microsoft.com/office/drawing/2014/chart" uri="{C3380CC4-5D6E-409C-BE32-E72D297353CC}">
                <c16:uniqueId val="{00000000-5DD7-9C48-8A3E-831CD34B2266}"/>
              </c:ext>
            </c:extLst>
          </c:dPt>
          <c:dPt>
            <c:idx val="3"/>
            <c:bubble3D val="0"/>
            <c:extLst>
              <c:ext xmlns:c16="http://schemas.microsoft.com/office/drawing/2014/chart" uri="{C3380CC4-5D6E-409C-BE32-E72D297353CC}">
                <c16:uniqueId val="{00000001-5DD7-9C48-8A3E-831CD34B2266}"/>
              </c:ext>
            </c:extLst>
          </c:dPt>
          <c:dPt>
            <c:idx val="6"/>
            <c:bubble3D val="0"/>
            <c:extLst>
              <c:ext xmlns:c16="http://schemas.microsoft.com/office/drawing/2014/chart" uri="{C3380CC4-5D6E-409C-BE32-E72D297353CC}">
                <c16:uniqueId val="{00000002-5DD7-9C48-8A3E-831CD34B2266}"/>
              </c:ext>
            </c:extLst>
          </c:dPt>
          <c:dPt>
            <c:idx val="7"/>
            <c:bubble3D val="0"/>
            <c:extLst>
              <c:ext xmlns:c16="http://schemas.microsoft.com/office/drawing/2014/chart" uri="{C3380CC4-5D6E-409C-BE32-E72D297353CC}">
                <c16:uniqueId val="{00000003-5DD7-9C48-8A3E-831CD34B2266}"/>
              </c:ext>
            </c:extLst>
          </c:dPt>
          <c:dPt>
            <c:idx val="10"/>
            <c:bubble3D val="0"/>
            <c:extLst>
              <c:ext xmlns:c16="http://schemas.microsoft.com/office/drawing/2014/chart" uri="{C3380CC4-5D6E-409C-BE32-E72D297353CC}">
                <c16:uniqueId val="{00000004-5DD7-9C48-8A3E-831CD34B2266}"/>
              </c:ext>
            </c:extLst>
          </c:dPt>
          <c:dPt>
            <c:idx val="11"/>
            <c:bubble3D val="0"/>
            <c:extLst>
              <c:ext xmlns:c16="http://schemas.microsoft.com/office/drawing/2014/chart" uri="{C3380CC4-5D6E-409C-BE32-E72D297353CC}">
                <c16:uniqueId val="{00000005-5DD7-9C48-8A3E-831CD34B2266}"/>
              </c:ext>
            </c:extLst>
          </c:dPt>
          <c:dPt>
            <c:idx val="17"/>
            <c:bubble3D val="0"/>
            <c:extLst>
              <c:ext xmlns:c16="http://schemas.microsoft.com/office/drawing/2014/chart" uri="{C3380CC4-5D6E-409C-BE32-E72D297353CC}">
                <c16:uniqueId val="{00000006-5DD7-9C48-8A3E-831CD34B2266}"/>
              </c:ext>
            </c:extLst>
          </c:dPt>
          <c:dPt>
            <c:idx val="23"/>
            <c:bubble3D val="0"/>
            <c:extLst>
              <c:ext xmlns:c16="http://schemas.microsoft.com/office/drawing/2014/chart" uri="{C3380CC4-5D6E-409C-BE32-E72D297353CC}">
                <c16:uniqueId val="{00000007-5DD7-9C48-8A3E-831CD34B2266}"/>
              </c:ext>
            </c:extLst>
          </c:dPt>
          <c:dPt>
            <c:idx val="29"/>
            <c:bubble3D val="0"/>
            <c:extLst>
              <c:ext xmlns:c16="http://schemas.microsoft.com/office/drawing/2014/chart" uri="{C3380CC4-5D6E-409C-BE32-E72D297353CC}">
                <c16:uniqueId val="{00000008-5DD7-9C48-8A3E-831CD34B2266}"/>
              </c:ext>
            </c:extLst>
          </c:dPt>
          <c:dPt>
            <c:idx val="31"/>
            <c:bubble3D val="0"/>
            <c:extLst>
              <c:ext xmlns:c16="http://schemas.microsoft.com/office/drawing/2014/chart" uri="{C3380CC4-5D6E-409C-BE32-E72D297353CC}">
                <c16:uniqueId val="{00000009-5DD7-9C48-8A3E-831CD34B2266}"/>
              </c:ext>
            </c:extLst>
          </c:dPt>
          <c:dPt>
            <c:idx val="32"/>
            <c:bubble3D val="0"/>
            <c:extLst>
              <c:ext xmlns:c16="http://schemas.microsoft.com/office/drawing/2014/chart" uri="{C3380CC4-5D6E-409C-BE32-E72D297353CC}">
                <c16:uniqueId val="{0000000A-5DD7-9C48-8A3E-831CD34B2266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1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B-5DD7-9C48-8A3E-831CD34B2266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2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5DD7-9C48-8A3E-831CD34B2266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3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C-5DD7-9C48-8A3E-831CD34B2266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4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5DD7-9C48-8A3E-831CD34B2266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5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D-5DD7-9C48-8A3E-831CD34B2266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6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E-5DD7-9C48-8A3E-831CD34B2266}"/>
                </c:ext>
              </c:extLst>
            </c:dLbl>
            <c:dLbl>
              <c:idx val="6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7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5DD7-9C48-8A3E-831CD34B2266}"/>
                </c:ext>
              </c:extLst>
            </c:dLbl>
            <c:dLbl>
              <c:idx val="7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8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5DD7-9C48-8A3E-831CD34B2266}"/>
                </c:ext>
              </c:extLst>
            </c:dLbl>
            <c:dLbl>
              <c:idx val="8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9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F-5DD7-9C48-8A3E-831CD34B2266}"/>
                </c:ext>
              </c:extLst>
            </c:dLbl>
            <c:dLbl>
              <c:idx val="9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10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0-5DD7-9C48-8A3E-831CD34B2266}"/>
                </c:ext>
              </c:extLst>
            </c:dLbl>
            <c:dLbl>
              <c:idx val="10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11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4-5DD7-9C48-8A3E-831CD34B2266}"/>
                </c:ext>
              </c:extLst>
            </c:dLbl>
            <c:dLbl>
              <c:idx val="11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12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5DD7-9C48-8A3E-831CD34B2266}"/>
                </c:ext>
              </c:extLst>
            </c:dLbl>
            <c:dLbl>
              <c:idx val="12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13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1-5DD7-9C48-8A3E-831CD34B2266}"/>
                </c:ext>
              </c:extLst>
            </c:dLbl>
            <c:dLbl>
              <c:idx val="13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14</a:t>
                    </a:r>
                    <a:endParaRPr lang="en-US" b="1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2-5DD7-9C48-8A3E-831CD34B2266}"/>
                </c:ext>
              </c:extLst>
            </c:dLbl>
            <c:dLbl>
              <c:idx val="14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15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3-5DD7-9C48-8A3E-831CD34B2266}"/>
                </c:ext>
              </c:extLst>
            </c:dLbl>
            <c:dLbl>
              <c:idx val="15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16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4-5DD7-9C48-8A3E-831CD34B2266}"/>
                </c:ext>
              </c:extLst>
            </c:dLbl>
            <c:dLbl>
              <c:idx val="16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17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5-5DD7-9C48-8A3E-831CD34B2266}"/>
                </c:ext>
              </c:extLst>
            </c:dLbl>
            <c:dLbl>
              <c:idx val="17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18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6-5DD7-9C48-8A3E-831CD34B2266}"/>
                </c:ext>
              </c:extLst>
            </c:dLbl>
            <c:dLbl>
              <c:idx val="18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3366FF"/>
                        </a:solidFill>
                      </a:defRPr>
                    </a:pPr>
                    <a:r>
                      <a:rPr lang="en-US" sz="1200" b="1" baseline="0" dirty="0">
                        <a:solidFill>
                          <a:srgbClr val="3366FF"/>
                        </a:solidFill>
                      </a:rPr>
                      <a:t>19</a:t>
                    </a:r>
                    <a:endParaRPr lang="en-US" baseline="0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6-5DD7-9C48-8A3E-831CD34B2266}"/>
                </c:ext>
              </c:extLst>
            </c:dLbl>
            <c:dLbl>
              <c:idx val="19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20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7-5DD7-9C48-8A3E-831CD34B2266}"/>
                </c:ext>
              </c:extLst>
            </c:dLbl>
            <c:dLbl>
              <c:idx val="20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21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8-5DD7-9C48-8A3E-831CD34B2266}"/>
                </c:ext>
              </c:extLst>
            </c:dLbl>
            <c:dLbl>
              <c:idx val="21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22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9-5DD7-9C48-8A3E-831CD34B2266}"/>
                </c:ext>
              </c:extLst>
            </c:dLbl>
            <c:dLbl>
              <c:idx val="22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23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A-5DD7-9C48-8A3E-831CD34B2266}"/>
                </c:ext>
              </c:extLst>
            </c:dLbl>
            <c:dLbl>
              <c:idx val="23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24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7-5DD7-9C48-8A3E-831CD34B2266}"/>
                </c:ext>
              </c:extLst>
            </c:dLbl>
            <c:dLbl>
              <c:idx val="24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25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B-5DD7-9C48-8A3E-831CD34B2266}"/>
                </c:ext>
              </c:extLst>
            </c:dLbl>
            <c:dLbl>
              <c:idx val="25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26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C-5DD7-9C48-8A3E-831CD34B2266}"/>
                </c:ext>
              </c:extLst>
            </c:dLbl>
            <c:dLbl>
              <c:idx val="26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27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D-5DD7-9C48-8A3E-831CD34B2266}"/>
                </c:ext>
              </c:extLst>
            </c:dLbl>
            <c:dLbl>
              <c:idx val="27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28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E-5DD7-9C48-8A3E-831CD34B2266}"/>
                </c:ext>
              </c:extLst>
            </c:dLbl>
            <c:dLbl>
              <c:idx val="28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29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F-5DD7-9C48-8A3E-831CD34B2266}"/>
                </c:ext>
              </c:extLst>
            </c:dLbl>
            <c:dLbl>
              <c:idx val="29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30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8-5DD7-9C48-8A3E-831CD34B2266}"/>
                </c:ext>
              </c:extLst>
            </c:dLbl>
            <c:dLbl>
              <c:idx val="30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31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0-5DD7-9C48-8A3E-831CD34B2266}"/>
                </c:ext>
              </c:extLst>
            </c:dLbl>
            <c:dLbl>
              <c:idx val="31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3366FF"/>
                        </a:solidFill>
                      </a:defRPr>
                    </a:pPr>
                    <a:r>
                      <a:rPr lang="en-US" sz="1200" b="1" baseline="0" dirty="0">
                        <a:solidFill>
                          <a:srgbClr val="3366FF"/>
                        </a:solidFill>
                      </a:rPr>
                      <a:t>32</a:t>
                    </a:r>
                    <a:endParaRPr lang="en-US" baseline="0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9-5DD7-9C48-8A3E-831CD34B2266}"/>
                </c:ext>
              </c:extLst>
            </c:dLbl>
            <c:dLbl>
              <c:idx val="32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33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A-5DD7-9C48-8A3E-831CD34B2266}"/>
                </c:ext>
              </c:extLst>
            </c:dLbl>
            <c:dLbl>
              <c:idx val="33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008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008000"/>
                        </a:solidFill>
                      </a:rPr>
                      <a:t>34</a:t>
                    </a:r>
                    <a:endParaRPr lang="en-US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1-5DD7-9C48-8A3E-831CD34B2266}"/>
                </c:ext>
              </c:extLst>
            </c:dLbl>
            <c:dLbl>
              <c:idx val="34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008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008000"/>
                        </a:solidFill>
                      </a:rPr>
                      <a:t>35</a:t>
                    </a:r>
                    <a:endParaRPr lang="en-US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2-5DD7-9C48-8A3E-831CD34B2266}"/>
                </c:ext>
              </c:extLst>
            </c:dLbl>
            <c:dLbl>
              <c:idx val="35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008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008000"/>
                        </a:solidFill>
                      </a:rPr>
                      <a:t>36</a:t>
                    </a:r>
                    <a:endParaRPr lang="en-US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3-5DD7-9C48-8A3E-831CD34B2266}"/>
                </c:ext>
              </c:extLst>
            </c:dLbl>
            <c:dLbl>
              <c:idx val="36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008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008000"/>
                        </a:solidFill>
                      </a:rPr>
                      <a:t>37</a:t>
                    </a:r>
                    <a:endParaRPr lang="en-US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4-5DD7-9C48-8A3E-831CD34B2266}"/>
                </c:ext>
              </c:extLst>
            </c:dLbl>
            <c:dLbl>
              <c:idx val="37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008000"/>
                        </a:solidFill>
                      </a:defRPr>
                    </a:pPr>
                    <a:r>
                      <a:rPr lang="en-US" sz="1200" b="1" baseline="0" dirty="0">
                        <a:solidFill>
                          <a:srgbClr val="008000"/>
                        </a:solidFill>
                      </a:rPr>
                      <a:t>38</a:t>
                    </a:r>
                    <a:endParaRPr lang="en-US" baseline="0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5-5DD7-9C48-8A3E-831CD34B2266}"/>
                </c:ext>
              </c:extLst>
            </c:dLbl>
            <c:dLbl>
              <c:idx val="38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008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008000"/>
                        </a:solidFill>
                      </a:rPr>
                      <a:t>39</a:t>
                    </a:r>
                    <a:endParaRPr lang="en-US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6-5DD7-9C48-8A3E-831CD34B2266}"/>
                </c:ext>
              </c:extLst>
            </c:dLbl>
            <c:dLbl>
              <c:idx val="39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008000"/>
                        </a:solidFill>
                      </a:defRPr>
                    </a:pPr>
                    <a:r>
                      <a:rPr lang="en-US" sz="1200" b="1" baseline="0" dirty="0">
                        <a:solidFill>
                          <a:srgbClr val="008000"/>
                        </a:solidFill>
                      </a:rPr>
                      <a:t>40</a:t>
                    </a:r>
                    <a:endParaRPr lang="en-US" baseline="0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7-5DD7-9C48-8A3E-831CD34B2266}"/>
                </c:ext>
              </c:extLst>
            </c:dLbl>
            <c:dLbl>
              <c:idx val="40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008000"/>
                        </a:solidFill>
                      </a:defRPr>
                    </a:pPr>
                    <a:r>
                      <a:rPr lang="en-US" b="1" baseline="0" dirty="0">
                        <a:solidFill>
                          <a:srgbClr val="008000"/>
                        </a:solidFill>
                      </a:rPr>
                      <a:t>41</a:t>
                    </a:r>
                    <a:endParaRPr lang="en-US" baseline="0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8-5DD7-9C48-8A3E-831CD34B2266}"/>
                </c:ext>
              </c:extLst>
            </c:dLbl>
            <c:dLbl>
              <c:idx val="41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008000"/>
                        </a:solidFill>
                      </a:defRPr>
                    </a:pPr>
                    <a:r>
                      <a:rPr lang="en-US" b="1" baseline="0" dirty="0">
                        <a:solidFill>
                          <a:srgbClr val="008000"/>
                        </a:solidFill>
                      </a:rPr>
                      <a:t>42</a:t>
                    </a:r>
                    <a:endParaRPr lang="en-US" baseline="0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9-5DD7-9C48-8A3E-831CD34B2266}"/>
                </c:ext>
              </c:extLst>
            </c:dLbl>
            <c:dLbl>
              <c:idx val="42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6600"/>
                        </a:solidFill>
                      </a:defRPr>
                    </a:pPr>
                    <a:r>
                      <a:rPr lang="en-US" b="1" dirty="0">
                        <a:solidFill>
                          <a:srgbClr val="FF6600"/>
                        </a:solidFill>
                      </a:rPr>
                      <a:t>43</a:t>
                    </a:r>
                    <a:endParaRPr lang="en-US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A-5DD7-9C48-8A3E-831CD34B2266}"/>
                </c:ext>
              </c:extLst>
            </c:dLbl>
            <c:dLbl>
              <c:idx val="43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FF6600"/>
                        </a:solidFill>
                      </a:defRPr>
                    </a:pPr>
                    <a:r>
                      <a:rPr lang="en-US" b="1" baseline="0" dirty="0">
                        <a:solidFill>
                          <a:srgbClr val="FF6600"/>
                        </a:solidFill>
                      </a:rPr>
                      <a:t>44</a:t>
                    </a:r>
                    <a:endParaRPr lang="en-US" baseline="0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B-5DD7-9C48-8A3E-831CD34B2266}"/>
                </c:ext>
              </c:extLst>
            </c:dLbl>
            <c:dLbl>
              <c:idx val="44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6600"/>
                        </a:solidFill>
                      </a:defRPr>
                    </a:pPr>
                    <a:r>
                      <a:rPr lang="en-US" b="1" dirty="0">
                        <a:solidFill>
                          <a:srgbClr val="FF6600"/>
                        </a:solidFill>
                      </a:rPr>
                      <a:t>45</a:t>
                    </a:r>
                    <a:endParaRPr lang="en-US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C-5DD7-9C48-8A3E-831CD34B2266}"/>
                </c:ext>
              </c:extLst>
            </c:dLbl>
            <c:dLbl>
              <c:idx val="45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6600"/>
                        </a:solidFill>
                      </a:defRPr>
                    </a:pPr>
                    <a:r>
                      <a:rPr lang="en-US" b="1" dirty="0">
                        <a:solidFill>
                          <a:srgbClr val="FF6600"/>
                        </a:solidFill>
                      </a:rPr>
                      <a:t>46</a:t>
                    </a:r>
                    <a:endParaRPr lang="en-US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D-5DD7-9C48-8A3E-831CD34B2266}"/>
                </c:ext>
              </c:extLst>
            </c:dLbl>
            <c:dLbl>
              <c:idx val="46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6600"/>
                        </a:solidFill>
                      </a:defRPr>
                    </a:pPr>
                    <a:r>
                      <a:rPr lang="en-US" b="1" dirty="0">
                        <a:solidFill>
                          <a:srgbClr val="FF6600"/>
                        </a:solidFill>
                      </a:rPr>
                      <a:t>47</a:t>
                    </a:r>
                    <a:endParaRPr lang="en-US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E-5DD7-9C48-8A3E-831CD34B2266}"/>
                </c:ext>
              </c:extLst>
            </c:dLbl>
            <c:dLbl>
              <c:idx val="47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6600"/>
                        </a:solidFill>
                      </a:defRPr>
                    </a:pPr>
                    <a:r>
                      <a:rPr lang="en-US" b="1" dirty="0">
                        <a:solidFill>
                          <a:srgbClr val="FF6600"/>
                        </a:solidFill>
                      </a:rPr>
                      <a:t>48</a:t>
                    </a:r>
                    <a:endParaRPr lang="en-US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F-5DD7-9C48-8A3E-831CD34B2266}"/>
                </c:ext>
              </c:extLst>
            </c:dLbl>
            <c:dLbl>
              <c:idx val="48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FF6600"/>
                        </a:solidFill>
                      </a:defRPr>
                    </a:pPr>
                    <a:r>
                      <a:rPr lang="en-US" baseline="0" dirty="0">
                        <a:solidFill>
                          <a:srgbClr val="FF6600"/>
                        </a:solidFill>
                      </a:rPr>
                      <a:t>49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9BF7-4D44-B015-D3918E5E9548}"/>
                </c:ext>
              </c:extLst>
            </c:dLbl>
            <c:dLbl>
              <c:idx val="49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FF6600"/>
                        </a:solidFill>
                      </a:defRPr>
                    </a:pPr>
                    <a:r>
                      <a:rPr lang="en-US" dirty="0"/>
                      <a:t>50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9BF7-4D44-B015-D3918E5E954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/>
                </a:pPr>
                <a:endParaRPr lang="en-US"/>
              </a:p>
            </c:txPr>
            <c:dLblPos val="ctr"/>
            <c:showLegendKey val="0"/>
            <c:showVal val="0"/>
            <c:showCatName val="1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Sheet1!$A$2:$A$51</c:f>
              <c:numCache>
                <c:formatCode>0%</c:formatCode>
                <c:ptCount val="50"/>
                <c:pt idx="0">
                  <c:v>0.1111111111111111</c:v>
                </c:pt>
                <c:pt idx="1">
                  <c:v>0.44444444444444442</c:v>
                </c:pt>
                <c:pt idx="2">
                  <c:v>0.33333333333333331</c:v>
                </c:pt>
                <c:pt idx="3">
                  <c:v>0</c:v>
                </c:pt>
                <c:pt idx="4">
                  <c:v>0</c:v>
                </c:pt>
                <c:pt idx="5">
                  <c:v>0.22222222222222221</c:v>
                </c:pt>
                <c:pt idx="6">
                  <c:v>0.44444444444444442</c:v>
                </c:pt>
                <c:pt idx="7">
                  <c:v>0.33333333333333331</c:v>
                </c:pt>
                <c:pt idx="8">
                  <c:v>0.33333333333333331</c:v>
                </c:pt>
                <c:pt idx="9">
                  <c:v>0.1111111111111111</c:v>
                </c:pt>
                <c:pt idx="10">
                  <c:v>0.33333333333333331</c:v>
                </c:pt>
                <c:pt idx="11">
                  <c:v>0.33333333333333331</c:v>
                </c:pt>
                <c:pt idx="12">
                  <c:v>0.44444444444444442</c:v>
                </c:pt>
                <c:pt idx="13">
                  <c:v>0.55555555555555558</c:v>
                </c:pt>
                <c:pt idx="14">
                  <c:v>0.44444444444444442</c:v>
                </c:pt>
                <c:pt idx="15">
                  <c:v>0.55555555555555558</c:v>
                </c:pt>
                <c:pt idx="16">
                  <c:v>0.44444444444444442</c:v>
                </c:pt>
                <c:pt idx="17">
                  <c:v>0.55555555555555558</c:v>
                </c:pt>
                <c:pt idx="18">
                  <c:v>0.44444444444444442</c:v>
                </c:pt>
                <c:pt idx="19">
                  <c:v>0.55555555555555558</c:v>
                </c:pt>
                <c:pt idx="20">
                  <c:v>0.22222222222222221</c:v>
                </c:pt>
                <c:pt idx="21">
                  <c:v>0.88888888888888884</c:v>
                </c:pt>
                <c:pt idx="22">
                  <c:v>0.44444444444444442</c:v>
                </c:pt>
                <c:pt idx="23">
                  <c:v>0.33333333333333331</c:v>
                </c:pt>
                <c:pt idx="24">
                  <c:v>0.55555555555555558</c:v>
                </c:pt>
                <c:pt idx="25">
                  <c:v>0.33333333333333331</c:v>
                </c:pt>
                <c:pt idx="26">
                  <c:v>0.44444444444444442</c:v>
                </c:pt>
                <c:pt idx="27">
                  <c:v>0.44444444444444442</c:v>
                </c:pt>
                <c:pt idx="28">
                  <c:v>0.77777777777777779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0.55555555555555558</c:v>
                </c:pt>
                <c:pt idx="34">
                  <c:v>0.33333333333333331</c:v>
                </c:pt>
                <c:pt idx="35">
                  <c:v>0.66666666666666663</c:v>
                </c:pt>
                <c:pt idx="36">
                  <c:v>0.55555555555555558</c:v>
                </c:pt>
                <c:pt idx="37">
                  <c:v>0.66666666666666663</c:v>
                </c:pt>
                <c:pt idx="38">
                  <c:v>0.2</c:v>
                </c:pt>
                <c:pt idx="39">
                  <c:v>0.66666666666666663</c:v>
                </c:pt>
                <c:pt idx="40">
                  <c:v>0.55555555555555558</c:v>
                </c:pt>
                <c:pt idx="41">
                  <c:v>0.66666666666666663</c:v>
                </c:pt>
                <c:pt idx="42">
                  <c:v>0.22222222222222221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0.33333333333333331</c:v>
                </c:pt>
                <c:pt idx="49">
                  <c:v>0</c:v>
                </c:pt>
              </c:numCache>
            </c:numRef>
          </c:xVal>
          <c:yVal>
            <c:numRef>
              <c:f>Sheet1!$B$2:$B$51</c:f>
              <c:numCache>
                <c:formatCode>0.0000</c:formatCode>
                <c:ptCount val="50"/>
                <c:pt idx="0">
                  <c:v>0.52280307530817371</c:v>
                </c:pt>
                <c:pt idx="1">
                  <c:v>0.50818436728189875</c:v>
                </c:pt>
                <c:pt idx="2">
                  <c:v>0.75499874627982566</c:v>
                </c:pt>
                <c:pt idx="3">
                  <c:v>0.59041408476177859</c:v>
                </c:pt>
                <c:pt idx="4">
                  <c:v>0.52526350010659617</c:v>
                </c:pt>
                <c:pt idx="5">
                  <c:v>0.65410313581121649</c:v>
                </c:pt>
                <c:pt idx="6">
                  <c:v>0.57215890823657856</c:v>
                </c:pt>
                <c:pt idx="7">
                  <c:v>0.57181881960097658</c:v>
                </c:pt>
                <c:pt idx="8">
                  <c:v>0.70333404868401617</c:v>
                </c:pt>
                <c:pt idx="9">
                  <c:v>0.59369698078770761</c:v>
                </c:pt>
                <c:pt idx="10">
                  <c:v>0.51555508302134134</c:v>
                </c:pt>
                <c:pt idx="11">
                  <c:v>0.51247294546071254</c:v>
                </c:pt>
                <c:pt idx="12">
                  <c:v>0.48460593391220602</c:v>
                </c:pt>
                <c:pt idx="13">
                  <c:v>0.54020492790327157</c:v>
                </c:pt>
                <c:pt idx="14">
                  <c:v>0.54144636403558866</c:v>
                </c:pt>
                <c:pt idx="15">
                  <c:v>0.56278951667793364</c:v>
                </c:pt>
                <c:pt idx="16">
                  <c:v>0.47444920549212488</c:v>
                </c:pt>
                <c:pt idx="17">
                  <c:v>0.47878822137789451</c:v>
                </c:pt>
                <c:pt idx="18">
                  <c:v>0.51497314420957507</c:v>
                </c:pt>
                <c:pt idx="19">
                  <c:v>0.51811151790593424</c:v>
                </c:pt>
                <c:pt idx="20">
                  <c:v>0.50839340835369695</c:v>
                </c:pt>
                <c:pt idx="21">
                  <c:v>0.48114916571486005</c:v>
                </c:pt>
                <c:pt idx="22">
                  <c:v>0.4990866959873197</c:v>
                </c:pt>
                <c:pt idx="23">
                  <c:v>0.52587307340414169</c:v>
                </c:pt>
                <c:pt idx="24">
                  <c:v>0.55513855015325819</c:v>
                </c:pt>
                <c:pt idx="25">
                  <c:v>0.40277115331839891</c:v>
                </c:pt>
                <c:pt idx="26">
                  <c:v>0.51605863433439514</c:v>
                </c:pt>
                <c:pt idx="27">
                  <c:v>0.50606802085309288</c:v>
                </c:pt>
                <c:pt idx="28">
                  <c:v>0.51195801269775987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0.48659723444152386</c:v>
                </c:pt>
                <c:pt idx="34">
                  <c:v>0.41071402647503308</c:v>
                </c:pt>
                <c:pt idx="35">
                  <c:v>0.51336679504304272</c:v>
                </c:pt>
                <c:pt idx="36">
                  <c:v>0.42554924323548965</c:v>
                </c:pt>
                <c:pt idx="37">
                  <c:v>0.45874518011171361</c:v>
                </c:pt>
                <c:pt idx="38">
                  <c:v>0.56576485867509296</c:v>
                </c:pt>
                <c:pt idx="39">
                  <c:v>0.38957213204481883</c:v>
                </c:pt>
                <c:pt idx="40">
                  <c:v>0.42996242097676801</c:v>
                </c:pt>
                <c:pt idx="41">
                  <c:v>0.40954542787794507</c:v>
                </c:pt>
                <c:pt idx="42">
                  <c:v>0.22048141161205881</c:v>
                </c:pt>
                <c:pt idx="43">
                  <c:v>0.33013697576856604</c:v>
                </c:pt>
                <c:pt idx="44">
                  <c:v>0.39709333654308759</c:v>
                </c:pt>
                <c:pt idx="45">
                  <c:v>0.38323894022134852</c:v>
                </c:pt>
                <c:pt idx="46">
                  <c:v>0.41889367726826665</c:v>
                </c:pt>
                <c:pt idx="47">
                  <c:v>0.30772510602204867</c:v>
                </c:pt>
                <c:pt idx="48">
                  <c:v>0.3134169961395511</c:v>
                </c:pt>
                <c:pt idx="49">
                  <c:v>0.29915152004603884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30-5DD7-9C48-8A3E-831CD34B226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42477608"/>
        <c:axId val="-2042472008"/>
      </c:scatterChart>
      <c:valAx>
        <c:axId val="-2042477608"/>
        <c:scaling>
          <c:orientation val="minMax"/>
          <c:max val="1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 sz="1000"/>
                </a:pPr>
                <a:r>
                  <a:rPr lang="en-US" sz="1000" dirty="0"/>
                  <a:t>Perception Rating (8-10)</a:t>
                </a:r>
              </a:p>
            </c:rich>
          </c:tx>
          <c:overlay val="0"/>
        </c:title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-2042472008"/>
        <c:crosses val="autoZero"/>
        <c:crossBetween val="midCat"/>
      </c:valAx>
      <c:valAx>
        <c:axId val="-2042472008"/>
        <c:scaling>
          <c:orientation val="minMax"/>
          <c:max val="0.8"/>
          <c:min val="0.1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000"/>
                </a:pPr>
                <a:r>
                  <a:rPr lang="en-US" sz="1000" dirty="0"/>
                  <a:t>Impact on Quality of</a:t>
                </a:r>
                <a:r>
                  <a:rPr lang="en-US" sz="1000" baseline="0" dirty="0"/>
                  <a:t> Overall Experience</a:t>
                </a:r>
                <a:endParaRPr lang="en-US" sz="1000" dirty="0"/>
              </a:p>
            </c:rich>
          </c:tx>
          <c:overlay val="0"/>
        </c:title>
        <c:numFmt formatCode="0.0000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-2042477608"/>
        <c:crosses val="autoZero"/>
        <c:crossBetween val="midCat"/>
      </c:valAx>
      <c:spPr>
        <a:noFill/>
        <a:ln w="25400">
          <a:solidFill>
            <a:schemeClr val="tx1"/>
          </a:solidFill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  <c:userShapes r:id="rId3"/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spc="0" baseline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pPr>
            <a:r>
              <a:rPr lang="en-US" sz="1200" b="1" baseline="0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Comparison of Attribute Evaluations</a:t>
            </a:r>
          </a:p>
          <a:p>
            <a:pPr>
              <a:defRPr sz="1200" b="1" i="0" u="none" strike="noStrike" kern="1200" spc="0" baseline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pPr>
            <a:r>
              <a:rPr lang="en-US" sz="1200" b="1" baseline="0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2019 versus 2016</a:t>
            </a:r>
          </a:p>
          <a:p>
            <a:pPr>
              <a:defRPr sz="1200" b="1" i="0" u="none" strike="noStrike" kern="1200" spc="0" baseline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pPr>
            <a:r>
              <a:rPr lang="en-US" sz="1200" b="1" baseline="0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- </a:t>
            </a:r>
            <a:r>
              <a:rPr lang="en-US" sz="1200" b="1" baseline="0" dirty="0" err="1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Scheller</a:t>
            </a:r>
            <a:r>
              <a:rPr lang="en-US" sz="1200" b="1" baseline="0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 College of Business, </a:t>
            </a:r>
            <a:r>
              <a:rPr lang="en-US" sz="1200" b="1" baseline="0" dirty="0" err="1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Ph.D</a:t>
            </a:r>
            <a:r>
              <a:rPr lang="en-US" sz="1200" b="1" baseline="0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 -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2019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none"/>
          </c:marker>
          <c:dPt>
            <c:idx val="4"/>
            <c:bubble3D val="0"/>
            <c:extLst>
              <c:ext xmlns:c16="http://schemas.microsoft.com/office/drawing/2014/chart" uri="{C3380CC4-5D6E-409C-BE32-E72D297353CC}">
                <c16:uniqueId val="{00000000-6313-7B43-BCC3-DFF809FBF756}"/>
              </c:ext>
            </c:extLst>
          </c:dPt>
          <c:dPt>
            <c:idx val="5"/>
            <c:bubble3D val="0"/>
            <c:extLst>
              <c:ext xmlns:c16="http://schemas.microsoft.com/office/drawing/2014/chart" uri="{C3380CC4-5D6E-409C-BE32-E72D297353CC}">
                <c16:uniqueId val="{00000001-6313-7B43-BCC3-DFF809FBF756}"/>
              </c:ext>
            </c:extLst>
          </c:dPt>
          <c:dPt>
            <c:idx val="6"/>
            <c:bubble3D val="0"/>
            <c:extLst>
              <c:ext xmlns:c16="http://schemas.microsoft.com/office/drawing/2014/chart" uri="{C3380CC4-5D6E-409C-BE32-E72D297353CC}">
                <c16:uniqueId val="{00000002-6313-7B43-BCC3-DFF809FBF756}"/>
              </c:ext>
            </c:extLst>
          </c:dPt>
          <c:dPt>
            <c:idx val="7"/>
            <c:bubble3D val="0"/>
            <c:extLst>
              <c:ext xmlns:c16="http://schemas.microsoft.com/office/drawing/2014/chart" uri="{C3380CC4-5D6E-409C-BE32-E72D297353CC}">
                <c16:uniqueId val="{00000003-6313-7B43-BCC3-DFF809FBF756}"/>
              </c:ext>
            </c:extLst>
          </c:dPt>
          <c:dPt>
            <c:idx val="8"/>
            <c:bubble3D val="0"/>
            <c:extLst>
              <c:ext xmlns:c16="http://schemas.microsoft.com/office/drawing/2014/chart" uri="{C3380CC4-5D6E-409C-BE32-E72D297353CC}">
                <c16:uniqueId val="{00000004-6313-7B43-BCC3-DFF809FBF756}"/>
              </c:ext>
            </c:extLst>
          </c:dPt>
          <c:dPt>
            <c:idx val="9"/>
            <c:bubble3D val="0"/>
            <c:extLst>
              <c:ext xmlns:c16="http://schemas.microsoft.com/office/drawing/2014/chart" uri="{C3380CC4-5D6E-409C-BE32-E72D297353CC}">
                <c16:uniqueId val="{00000005-6313-7B43-BCC3-DFF809FBF756}"/>
              </c:ext>
            </c:extLst>
          </c:dPt>
          <c:dPt>
            <c:idx val="10"/>
            <c:bubble3D val="0"/>
            <c:extLst>
              <c:ext xmlns:c16="http://schemas.microsoft.com/office/drawing/2014/chart" uri="{C3380CC4-5D6E-409C-BE32-E72D297353CC}">
                <c16:uniqueId val="{00000006-6313-7B43-BCC3-DFF809FBF756}"/>
              </c:ext>
            </c:extLst>
          </c:dPt>
          <c:dPt>
            <c:idx val="11"/>
            <c:bubble3D val="0"/>
            <c:extLst>
              <c:ext xmlns:c16="http://schemas.microsoft.com/office/drawing/2014/chart" uri="{C3380CC4-5D6E-409C-BE32-E72D297353CC}">
                <c16:uniqueId val="{00000007-6313-7B43-BCC3-DFF809FBF756}"/>
              </c:ext>
            </c:extLst>
          </c:dPt>
          <c:dLbls>
            <c:dLbl>
              <c:idx val="0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1</a:t>
                    </a:r>
                    <a:endParaRPr lang="en-US" sz="800" dirty="0">
                      <a:solidFill>
                        <a:srgbClr val="FF0000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8-6313-7B43-BCC3-DFF809FBF756}"/>
                </c:ext>
              </c:extLst>
            </c:dLbl>
            <c:dLbl>
              <c:idx val="1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2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9-6313-7B43-BCC3-DFF809FBF756}"/>
                </c:ext>
              </c:extLst>
            </c:dLbl>
            <c:dLbl>
              <c:idx val="2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3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A-6313-7B43-BCC3-DFF809FBF756}"/>
                </c:ext>
              </c:extLst>
            </c:dLbl>
            <c:dLbl>
              <c:idx val="3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4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B-6313-7B43-BCC3-DFF809FBF756}"/>
                </c:ext>
              </c:extLst>
            </c:dLbl>
            <c:dLbl>
              <c:idx val="4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5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6313-7B43-BCC3-DFF809FBF756}"/>
                </c:ext>
              </c:extLst>
            </c:dLbl>
            <c:dLbl>
              <c:idx val="5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6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6313-7B43-BCC3-DFF809FBF756}"/>
                </c:ext>
              </c:extLst>
            </c:dLbl>
            <c:dLbl>
              <c:idx val="6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7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6313-7B43-BCC3-DFF809FBF756}"/>
                </c:ext>
              </c:extLst>
            </c:dLbl>
            <c:dLbl>
              <c:idx val="7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8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6313-7B43-BCC3-DFF809FBF756}"/>
                </c:ext>
              </c:extLst>
            </c:dLbl>
            <c:dLbl>
              <c:idx val="8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4-6313-7B43-BCC3-DFF809FBF756}"/>
                </c:ext>
              </c:extLst>
            </c:dLbl>
            <c:dLbl>
              <c:idx val="9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10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6313-7B43-BCC3-DFF809FBF756}"/>
                </c:ext>
              </c:extLst>
            </c:dLbl>
            <c:dLbl>
              <c:idx val="10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11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6-6313-7B43-BCC3-DFF809FBF756}"/>
                </c:ext>
              </c:extLst>
            </c:dLbl>
            <c:dLbl>
              <c:idx val="11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12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7-6313-7B43-BCC3-DFF809FBF756}"/>
                </c:ext>
              </c:extLst>
            </c:dLbl>
            <c:dLbl>
              <c:idx val="12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13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0-6313-7B43-BCC3-DFF809FBF756}"/>
                </c:ext>
              </c:extLst>
            </c:dLbl>
            <c:dLbl>
              <c:idx val="13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14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1-6313-7B43-BCC3-DFF809FBF756}"/>
                </c:ext>
              </c:extLst>
            </c:dLbl>
            <c:dLbl>
              <c:idx val="14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15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2-6313-7B43-BCC3-DFF809FBF756}"/>
                </c:ext>
              </c:extLst>
            </c:dLbl>
            <c:dLbl>
              <c:idx val="15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16</a:t>
                    </a:r>
                    <a:endParaRPr lang="en-US" sz="800" dirty="0">
                      <a:solidFill>
                        <a:srgbClr val="3366FF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3-6313-7B43-BCC3-DFF809FBF756}"/>
                </c:ext>
              </c:extLst>
            </c:dLbl>
            <c:dLbl>
              <c:idx val="16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17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4-6313-7B43-BCC3-DFF809FBF756}"/>
                </c:ext>
              </c:extLst>
            </c:dLbl>
            <c:dLbl>
              <c:idx val="17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18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5-6313-7B43-BCC3-DFF809FBF756}"/>
                </c:ext>
              </c:extLst>
            </c:dLbl>
            <c:dLbl>
              <c:idx val="18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19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6-6313-7B43-BCC3-DFF809FBF756}"/>
                </c:ext>
              </c:extLst>
            </c:dLbl>
            <c:dLbl>
              <c:idx val="19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20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7-6313-7B43-BCC3-DFF809FBF756}"/>
                </c:ext>
              </c:extLst>
            </c:dLbl>
            <c:dLbl>
              <c:idx val="20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21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8-6313-7B43-BCC3-DFF809FBF756}"/>
                </c:ext>
              </c:extLst>
            </c:dLbl>
            <c:dLbl>
              <c:idx val="21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22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9-6313-7B43-BCC3-DFF809FBF756}"/>
                </c:ext>
              </c:extLst>
            </c:dLbl>
            <c:dLbl>
              <c:idx val="22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23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A-6313-7B43-BCC3-DFF809FBF756}"/>
                </c:ext>
              </c:extLst>
            </c:dLbl>
            <c:dLbl>
              <c:idx val="23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24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B-6313-7B43-BCC3-DFF809FBF756}"/>
                </c:ext>
              </c:extLst>
            </c:dLbl>
            <c:dLbl>
              <c:idx val="24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25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C-6313-7B43-BCC3-DFF809FBF756}"/>
                </c:ext>
              </c:extLst>
            </c:dLbl>
            <c:dLbl>
              <c:idx val="25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26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D-6313-7B43-BCC3-DFF809FBF756}"/>
                </c:ext>
              </c:extLst>
            </c:dLbl>
            <c:dLbl>
              <c:idx val="2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E-6313-7B43-BCC3-DFF809FBF756}"/>
                </c:ext>
              </c:extLst>
            </c:dLbl>
            <c:dLbl>
              <c:idx val="2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F-6313-7B43-BCC3-DFF809FBF756}"/>
                </c:ext>
              </c:extLst>
            </c:dLbl>
            <c:dLbl>
              <c:idx val="28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0-6313-7B43-BCC3-DFF809FBF756}"/>
                </c:ext>
              </c:extLst>
            </c:dLbl>
            <c:dLbl>
              <c:idx val="29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1-6313-7B43-BCC3-DFF809FBF756}"/>
                </c:ext>
              </c:extLst>
            </c:dLbl>
            <c:dLbl>
              <c:idx val="3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2-6313-7B43-BCC3-DFF809FBF756}"/>
                </c:ext>
              </c:extLst>
            </c:dLbl>
            <c:dLbl>
              <c:idx val="3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3-6313-7B43-BCC3-DFF809FBF756}"/>
                </c:ext>
              </c:extLst>
            </c:dLbl>
            <c:dLbl>
              <c:idx val="3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4-6313-7B43-BCC3-DFF809FBF756}"/>
                </c:ext>
              </c:extLst>
            </c:dLbl>
            <c:dLbl>
              <c:idx val="33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34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5-6313-7B43-BCC3-DFF809FBF756}"/>
                </c:ext>
              </c:extLst>
            </c:dLbl>
            <c:dLbl>
              <c:idx val="34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35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6-6313-7B43-BCC3-DFF809FBF756}"/>
                </c:ext>
              </c:extLst>
            </c:dLbl>
            <c:dLbl>
              <c:idx val="35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36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7-6313-7B43-BCC3-DFF809FBF756}"/>
                </c:ext>
              </c:extLst>
            </c:dLbl>
            <c:dLbl>
              <c:idx val="36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37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8-6313-7B43-BCC3-DFF809FBF756}"/>
                </c:ext>
              </c:extLst>
            </c:dLbl>
            <c:dLbl>
              <c:idx val="37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38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9-6313-7B43-BCC3-DFF809FBF756}"/>
                </c:ext>
              </c:extLst>
            </c:dLbl>
            <c:dLbl>
              <c:idx val="38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39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A-6313-7B43-BCC3-DFF809FBF756}"/>
                </c:ext>
              </c:extLst>
            </c:dLbl>
            <c:dLbl>
              <c:idx val="39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40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B-6313-7B43-BCC3-DFF809FBF756}"/>
                </c:ext>
              </c:extLst>
            </c:dLbl>
            <c:dLbl>
              <c:idx val="40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41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C-6313-7B43-BCC3-DFF809FBF756}"/>
                </c:ext>
              </c:extLst>
            </c:dLbl>
            <c:dLbl>
              <c:idx val="41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42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D-6313-7B43-BCC3-DFF809FBF756}"/>
                </c:ext>
              </c:extLst>
            </c:dLbl>
            <c:dLbl>
              <c:idx val="42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43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E-6313-7B43-BCC3-DFF809FBF756}"/>
                </c:ext>
              </c:extLst>
            </c:dLbl>
            <c:dLbl>
              <c:idx val="43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44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F-6313-7B43-BCC3-DFF809FBF756}"/>
                </c:ext>
              </c:extLst>
            </c:dLbl>
            <c:dLbl>
              <c:idx val="44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45</a:t>
                    </a:r>
                    <a:endParaRPr lang="en-US" sz="800" dirty="0">
                      <a:solidFill>
                        <a:srgbClr val="FF6600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30-6313-7B43-BCC3-DFF809FBF756}"/>
                </c:ext>
              </c:extLst>
            </c:dLbl>
            <c:dLbl>
              <c:idx val="45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46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31-6313-7B43-BCC3-DFF809FBF756}"/>
                </c:ext>
              </c:extLst>
            </c:dLbl>
            <c:dLbl>
              <c:idx val="46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47</a:t>
                    </a:r>
                    <a:endParaRPr lang="en-US" sz="800" dirty="0">
                      <a:solidFill>
                        <a:srgbClr val="FF6600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32-6313-7B43-BCC3-DFF809FBF756}"/>
                </c:ext>
              </c:extLst>
            </c:dLbl>
            <c:dLbl>
              <c:idx val="47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48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33-6313-7B43-BCC3-DFF809FBF756}"/>
                </c:ext>
              </c:extLst>
            </c:dLbl>
            <c:dLbl>
              <c:idx val="48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34-6313-7B43-BCC3-DFF809FBF756}"/>
                </c:ext>
              </c:extLst>
            </c:dLbl>
            <c:dLbl>
              <c:idx val="49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50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35-6313-7B43-BCC3-DFF809FBF75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800" b="1"/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xVal>
            <c:numRef>
              <c:f>Sheet1!$A$2:$A$51</c:f>
              <c:numCache>
                <c:formatCode>0%</c:formatCode>
                <c:ptCount val="50"/>
                <c:pt idx="0">
                  <c:v>0.47826086956521741</c:v>
                </c:pt>
                <c:pt idx="1">
                  <c:v>0.39130434782608697</c:v>
                </c:pt>
                <c:pt idx="2">
                  <c:v>0.56521739130434778</c:v>
                </c:pt>
                <c:pt idx="3">
                  <c:v>0.34782608695652173</c:v>
                </c:pt>
                <c:pt idx="4">
                  <c:v>0.21739130434782608</c:v>
                </c:pt>
                <c:pt idx="5">
                  <c:v>0.39130434782608697</c:v>
                </c:pt>
                <c:pt idx="6">
                  <c:v>0.47826086956521741</c:v>
                </c:pt>
                <c:pt idx="7">
                  <c:v>0.34782608695652173</c:v>
                </c:pt>
                <c:pt idx="8">
                  <c:v>0.60869565217391308</c:v>
                </c:pt>
                <c:pt idx="9">
                  <c:v>0.17391304347826086</c:v>
                </c:pt>
                <c:pt idx="10">
                  <c:v>0.55000000000000004</c:v>
                </c:pt>
                <c:pt idx="11">
                  <c:v>0.52631578947368418</c:v>
                </c:pt>
                <c:pt idx="12">
                  <c:v>0.6470588235294118</c:v>
                </c:pt>
                <c:pt idx="13">
                  <c:v>0.68421052631578949</c:v>
                </c:pt>
                <c:pt idx="14">
                  <c:v>0.7</c:v>
                </c:pt>
                <c:pt idx="15">
                  <c:v>0.75</c:v>
                </c:pt>
                <c:pt idx="16">
                  <c:v>0.8</c:v>
                </c:pt>
                <c:pt idx="17">
                  <c:v>0.8</c:v>
                </c:pt>
                <c:pt idx="18">
                  <c:v>0.65</c:v>
                </c:pt>
                <c:pt idx="19">
                  <c:v>0.65</c:v>
                </c:pt>
                <c:pt idx="20">
                  <c:v>0.29411764705882354</c:v>
                </c:pt>
                <c:pt idx="21">
                  <c:v>0.85</c:v>
                </c:pt>
                <c:pt idx="22">
                  <c:v>0.8</c:v>
                </c:pt>
                <c:pt idx="23">
                  <c:v>0.65</c:v>
                </c:pt>
                <c:pt idx="24">
                  <c:v>0.65</c:v>
                </c:pt>
                <c:pt idx="25">
                  <c:v>0.5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0.73913043478260865</c:v>
                </c:pt>
                <c:pt idx="34">
                  <c:v>0.52173913043478259</c:v>
                </c:pt>
                <c:pt idx="35">
                  <c:v>0.73913043478260865</c:v>
                </c:pt>
                <c:pt idx="36">
                  <c:v>0.65217391304347827</c:v>
                </c:pt>
                <c:pt idx="37">
                  <c:v>0.66666666666666663</c:v>
                </c:pt>
                <c:pt idx="38">
                  <c:v>0.52631578947368418</c:v>
                </c:pt>
                <c:pt idx="39">
                  <c:v>0.61538461538461542</c:v>
                </c:pt>
                <c:pt idx="40">
                  <c:v>0.66666666666666663</c:v>
                </c:pt>
                <c:pt idx="41">
                  <c:v>0.375</c:v>
                </c:pt>
                <c:pt idx="42">
                  <c:v>0.2608695652173913</c:v>
                </c:pt>
                <c:pt idx="43">
                  <c:v>0.22727272727272727</c:v>
                </c:pt>
                <c:pt idx="44">
                  <c:v>0.2</c:v>
                </c:pt>
                <c:pt idx="45">
                  <c:v>0.47619047619047616</c:v>
                </c:pt>
                <c:pt idx="46">
                  <c:v>0.2857142857142857</c:v>
                </c:pt>
                <c:pt idx="47">
                  <c:v>0.33333333333333331</c:v>
                </c:pt>
                <c:pt idx="48">
                  <c:v>0.52380952380952384</c:v>
                </c:pt>
                <c:pt idx="49">
                  <c:v>0.2857142857142857</c:v>
                </c:pt>
              </c:numCache>
            </c:numRef>
          </c:xVal>
          <c:yVal>
            <c:numRef>
              <c:f>Sheet1!$B$2:$B$51</c:f>
              <c:numCache>
                <c:formatCode>0%</c:formatCode>
                <c:ptCount val="50"/>
                <c:pt idx="0">
                  <c:v>0.1111111111111111</c:v>
                </c:pt>
                <c:pt idx="1">
                  <c:v>0.44444444444444442</c:v>
                </c:pt>
                <c:pt idx="2">
                  <c:v>0.33333333333333331</c:v>
                </c:pt>
                <c:pt idx="3">
                  <c:v>0</c:v>
                </c:pt>
                <c:pt idx="4">
                  <c:v>0</c:v>
                </c:pt>
                <c:pt idx="5">
                  <c:v>0.22222222222222221</c:v>
                </c:pt>
                <c:pt idx="6">
                  <c:v>0.44444444444444442</c:v>
                </c:pt>
                <c:pt idx="7">
                  <c:v>0.33333333333333331</c:v>
                </c:pt>
                <c:pt idx="8">
                  <c:v>0.33333333333333331</c:v>
                </c:pt>
                <c:pt idx="9">
                  <c:v>0.1111111111111111</c:v>
                </c:pt>
                <c:pt idx="10">
                  <c:v>0.33333333333333331</c:v>
                </c:pt>
                <c:pt idx="11">
                  <c:v>0.33333333333333331</c:v>
                </c:pt>
                <c:pt idx="12">
                  <c:v>0.44444444444444442</c:v>
                </c:pt>
                <c:pt idx="13">
                  <c:v>0.55555555555555558</c:v>
                </c:pt>
                <c:pt idx="14">
                  <c:v>0.44444444444444442</c:v>
                </c:pt>
                <c:pt idx="15">
                  <c:v>0.55555555555555558</c:v>
                </c:pt>
                <c:pt idx="16">
                  <c:v>0.44444444444444442</c:v>
                </c:pt>
                <c:pt idx="17">
                  <c:v>0.55555555555555558</c:v>
                </c:pt>
                <c:pt idx="18">
                  <c:v>0.44444444444444442</c:v>
                </c:pt>
                <c:pt idx="19">
                  <c:v>0.55555555555555558</c:v>
                </c:pt>
                <c:pt idx="20">
                  <c:v>0.22222222222222221</c:v>
                </c:pt>
                <c:pt idx="21">
                  <c:v>0.88888888888888884</c:v>
                </c:pt>
                <c:pt idx="22">
                  <c:v>0.44444444444444442</c:v>
                </c:pt>
                <c:pt idx="23">
                  <c:v>0.33333333333333331</c:v>
                </c:pt>
                <c:pt idx="24">
                  <c:v>0.55555555555555558</c:v>
                </c:pt>
                <c:pt idx="25">
                  <c:v>0.33333333333333331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0.55555555555555558</c:v>
                </c:pt>
                <c:pt idx="34">
                  <c:v>0.33333333333333331</c:v>
                </c:pt>
                <c:pt idx="35">
                  <c:v>0.66666666666666663</c:v>
                </c:pt>
                <c:pt idx="36">
                  <c:v>0.55555555555555558</c:v>
                </c:pt>
                <c:pt idx="37">
                  <c:v>0.66666666666666663</c:v>
                </c:pt>
                <c:pt idx="38">
                  <c:v>0.2</c:v>
                </c:pt>
                <c:pt idx="39">
                  <c:v>0.66666666666666663</c:v>
                </c:pt>
                <c:pt idx="40">
                  <c:v>0.55555555555555558</c:v>
                </c:pt>
                <c:pt idx="41">
                  <c:v>0.66666666666666663</c:v>
                </c:pt>
                <c:pt idx="42">
                  <c:v>0.22222222222222221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0.33333333333333331</c:v>
                </c:pt>
                <c:pt idx="49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C-6313-7B43-BCC3-DFF809FBF756}"/>
            </c:ext>
          </c:extLst>
        </c:ser>
        <c:ser>
          <c:idx val="1"/>
          <c:order val="1"/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xVal>
            <c:numRef>
              <c:f>Sheet2!$B$5:$B$6</c:f>
              <c:numCache>
                <c:formatCode>General</c:formatCode>
                <c:ptCount val="2"/>
                <c:pt idx="0">
                  <c:v>0</c:v>
                </c:pt>
                <c:pt idx="1">
                  <c:v>1</c:v>
                </c:pt>
              </c:numCache>
            </c:numRef>
          </c:xVal>
          <c:yVal>
            <c:numRef>
              <c:f>Sheet2!$C$5:$C$6</c:f>
              <c:numCache>
                <c:formatCode>General</c:formatCode>
                <c:ptCount val="2"/>
                <c:pt idx="0">
                  <c:v>0</c:v>
                </c:pt>
                <c:pt idx="1">
                  <c:v>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D-6313-7B43-BCC3-DFF809FBF756}"/>
            </c:ext>
          </c:extLst>
        </c:ser>
        <c:ser>
          <c:idx val="2"/>
          <c:order val="2"/>
          <c:spPr>
            <a:ln w="12700" cap="rnd">
              <a:solidFill>
                <a:srgbClr val="FF0000"/>
              </a:solidFill>
              <a:prstDash val="dash"/>
              <a:round/>
            </a:ln>
            <a:effectLst/>
          </c:spPr>
          <c:marker>
            <c:symbol val="none"/>
          </c:marker>
          <c:dLbls>
            <c:delete val="1"/>
          </c:dLbls>
          <c:xVal>
            <c:numRef>
              <c:f>Sheet3!$B$5:$B$6</c:f>
              <c:numCache>
                <c:formatCode>General</c:formatCode>
                <c:ptCount val="2"/>
                <c:pt idx="0">
                  <c:v>0.16500000000000001</c:v>
                </c:pt>
                <c:pt idx="1">
                  <c:v>1</c:v>
                </c:pt>
              </c:numCache>
            </c:numRef>
          </c:xVal>
          <c:yVal>
            <c:numRef>
              <c:f>Sheet3!$C$5:$C$6</c:f>
              <c:numCache>
                <c:formatCode>General</c:formatCode>
                <c:ptCount val="2"/>
                <c:pt idx="0">
                  <c:v>0</c:v>
                </c:pt>
                <c:pt idx="1">
                  <c:v>0.83499999999999996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E-6313-7B43-BCC3-DFF809FBF756}"/>
            </c:ext>
          </c:extLst>
        </c:ser>
        <c:ser>
          <c:idx val="3"/>
          <c:order val="3"/>
          <c:spPr>
            <a:ln w="12700" cap="rnd">
              <a:solidFill>
                <a:srgbClr val="FF0000"/>
              </a:solidFill>
              <a:prstDash val="dash"/>
              <a:round/>
            </a:ln>
            <a:effectLst/>
          </c:spPr>
          <c:marker>
            <c:symbol val="none"/>
          </c:marker>
          <c:dLbls>
            <c:delete val="1"/>
          </c:dLbls>
          <c:xVal>
            <c:numRef>
              <c:f>Sheet4!$B$5:$B$6</c:f>
              <c:numCache>
                <c:formatCode>General</c:formatCode>
                <c:ptCount val="2"/>
                <c:pt idx="0">
                  <c:v>0</c:v>
                </c:pt>
                <c:pt idx="1">
                  <c:v>0.83499999999999996</c:v>
                </c:pt>
              </c:numCache>
            </c:numRef>
          </c:xVal>
          <c:yVal>
            <c:numRef>
              <c:f>Sheet4!$C$5:$C$6</c:f>
              <c:numCache>
                <c:formatCode>General</c:formatCode>
                <c:ptCount val="2"/>
                <c:pt idx="0">
                  <c:v>0.16500000000000001</c:v>
                </c:pt>
                <c:pt idx="1">
                  <c:v>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F-6313-7B43-BCC3-DFF809FBF756}"/>
            </c:ext>
          </c:extLst>
        </c:ser>
        <c:dLbls>
          <c:dLblPos val="r"/>
          <c:showLegendKey val="0"/>
          <c:showVal val="1"/>
          <c:showCatName val="0"/>
          <c:showSerName val="0"/>
          <c:showPercent val="0"/>
          <c:showBubbleSize val="0"/>
        </c:dLbls>
        <c:axId val="-1306285376"/>
        <c:axId val="-1328833952"/>
      </c:scatterChart>
      <c:valAx>
        <c:axId val="-1306285376"/>
        <c:scaling>
          <c:orientation val="minMax"/>
          <c:max val="1"/>
          <c:min val="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rgbClr val="000000"/>
                    </a:solidFill>
                    <a:latin typeface="Arial" charset="0"/>
                    <a:ea typeface="Arial" charset="0"/>
                    <a:cs typeface="Arial" charset="0"/>
                  </a:defRPr>
                </a:pPr>
                <a:r>
                  <a:rPr lang="en-US" sz="1000" b="1" baseline="0" dirty="0">
                    <a:solidFill>
                      <a:srgbClr val="000000"/>
                    </a:solidFill>
                    <a:latin typeface="Arial" charset="0"/>
                    <a:ea typeface="Arial" charset="0"/>
                    <a:cs typeface="Arial" charset="0"/>
                  </a:rPr>
                  <a:t>2016 Attribute </a:t>
                </a:r>
                <a:r>
                  <a:rPr lang="en-US" sz="1000" b="1" dirty="0">
                    <a:solidFill>
                      <a:srgbClr val="000000"/>
                    </a:solidFill>
                    <a:latin typeface="Arial" charset="0"/>
                    <a:ea typeface="Arial" charset="0"/>
                    <a:cs typeface="Arial" charset="0"/>
                  </a:rPr>
                  <a:t>Rating (% 8-10)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0%" sourceLinked="0"/>
        <c:majorTickMark val="none"/>
        <c:minorTickMark val="none"/>
        <c:tickLblPos val="nextTo"/>
        <c:spPr>
          <a:noFill/>
          <a:ln>
            <a:solidFill>
              <a:srgbClr val="00000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pPr>
            <a:endParaRPr lang="en-US"/>
          </a:p>
        </c:txPr>
        <c:crossAx val="-1328833952"/>
        <c:crosses val="autoZero"/>
        <c:crossBetween val="midCat"/>
        <c:majorUnit val="0.1"/>
      </c:valAx>
      <c:valAx>
        <c:axId val="-1328833952"/>
        <c:scaling>
          <c:orientation val="minMax"/>
          <c:max val="1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rgbClr val="000000"/>
                    </a:solidFill>
                    <a:latin typeface="Arial" charset="0"/>
                    <a:ea typeface="Arial" charset="0"/>
                    <a:cs typeface="Arial" charset="0"/>
                  </a:defRPr>
                </a:pPr>
                <a:r>
                  <a:rPr lang="en-US" sz="1000" b="1" baseline="0" dirty="0">
                    <a:solidFill>
                      <a:srgbClr val="000000"/>
                    </a:solidFill>
                    <a:latin typeface="Arial" charset="0"/>
                    <a:ea typeface="Arial" charset="0"/>
                    <a:cs typeface="Arial" charset="0"/>
                  </a:rPr>
                  <a:t>2019 Attribute Rating (% 8-10)</a:t>
                </a:r>
                <a:endParaRPr lang="en-US" sz="1000" b="1" dirty="0">
                  <a:solidFill>
                    <a:srgbClr val="000000"/>
                  </a:solidFill>
                  <a:latin typeface="Arial" charset="0"/>
                  <a:ea typeface="Arial" charset="0"/>
                  <a:cs typeface="Arial" charset="0"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0%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pPr>
            <a:endParaRPr lang="en-US"/>
          </a:p>
        </c:txPr>
        <c:crossAx val="-1306285376"/>
        <c:crosses val="autoZero"/>
        <c:crossBetween val="midCat"/>
        <c:majorUnit val="0.1"/>
      </c:valAx>
      <c:spPr>
        <a:noFill/>
        <a:ln w="19050">
          <a:solidFill>
            <a:srgbClr val="000000"/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200"/>
            </a:pPr>
            <a:r>
              <a:rPr lang="en-US" sz="1200" dirty="0"/>
              <a:t>Perception Improvement</a:t>
            </a:r>
            <a:r>
              <a:rPr lang="en-US" sz="1200" baseline="0" dirty="0"/>
              <a:t> Analysis – Master’s CAMPUS</a:t>
            </a:r>
          </a:p>
          <a:p>
            <a:pPr>
              <a:defRPr sz="1200"/>
            </a:pPr>
            <a:r>
              <a:rPr lang="en-US" sz="1200" baseline="0" dirty="0"/>
              <a:t>College of Sciences</a:t>
            </a:r>
            <a:endParaRPr lang="en-US" sz="1200" dirty="0"/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9.1154280057098094E-2"/>
          <c:y val="8.5000000000000006E-2"/>
          <c:w val="0.88019443293272503"/>
          <c:h val="0.81175769506084505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 1</c:v>
                </c:pt>
              </c:strCache>
            </c:strRef>
          </c:tx>
          <c:spPr>
            <a:ln w="47625">
              <a:noFill/>
            </a:ln>
          </c:spPr>
          <c:marker>
            <c:symbol val="none"/>
          </c:marker>
          <c:dPt>
            <c:idx val="1"/>
            <c:bubble3D val="0"/>
            <c:extLst>
              <c:ext xmlns:c16="http://schemas.microsoft.com/office/drawing/2014/chart" uri="{C3380CC4-5D6E-409C-BE32-E72D297353CC}">
                <c16:uniqueId val="{00000000-5DD7-9C48-8A3E-831CD34B2266}"/>
              </c:ext>
            </c:extLst>
          </c:dPt>
          <c:dPt>
            <c:idx val="3"/>
            <c:bubble3D val="0"/>
            <c:extLst>
              <c:ext xmlns:c16="http://schemas.microsoft.com/office/drawing/2014/chart" uri="{C3380CC4-5D6E-409C-BE32-E72D297353CC}">
                <c16:uniqueId val="{00000001-5DD7-9C48-8A3E-831CD34B2266}"/>
              </c:ext>
            </c:extLst>
          </c:dPt>
          <c:dPt>
            <c:idx val="6"/>
            <c:bubble3D val="0"/>
            <c:extLst>
              <c:ext xmlns:c16="http://schemas.microsoft.com/office/drawing/2014/chart" uri="{C3380CC4-5D6E-409C-BE32-E72D297353CC}">
                <c16:uniqueId val="{00000002-5DD7-9C48-8A3E-831CD34B2266}"/>
              </c:ext>
            </c:extLst>
          </c:dPt>
          <c:dPt>
            <c:idx val="7"/>
            <c:bubble3D val="0"/>
            <c:extLst>
              <c:ext xmlns:c16="http://schemas.microsoft.com/office/drawing/2014/chart" uri="{C3380CC4-5D6E-409C-BE32-E72D297353CC}">
                <c16:uniqueId val="{00000003-5DD7-9C48-8A3E-831CD34B2266}"/>
              </c:ext>
            </c:extLst>
          </c:dPt>
          <c:dPt>
            <c:idx val="10"/>
            <c:bubble3D val="0"/>
            <c:extLst>
              <c:ext xmlns:c16="http://schemas.microsoft.com/office/drawing/2014/chart" uri="{C3380CC4-5D6E-409C-BE32-E72D297353CC}">
                <c16:uniqueId val="{00000004-5DD7-9C48-8A3E-831CD34B2266}"/>
              </c:ext>
            </c:extLst>
          </c:dPt>
          <c:dPt>
            <c:idx val="11"/>
            <c:bubble3D val="0"/>
            <c:extLst>
              <c:ext xmlns:c16="http://schemas.microsoft.com/office/drawing/2014/chart" uri="{C3380CC4-5D6E-409C-BE32-E72D297353CC}">
                <c16:uniqueId val="{00000005-5DD7-9C48-8A3E-831CD34B2266}"/>
              </c:ext>
            </c:extLst>
          </c:dPt>
          <c:dPt>
            <c:idx val="17"/>
            <c:bubble3D val="0"/>
            <c:extLst>
              <c:ext xmlns:c16="http://schemas.microsoft.com/office/drawing/2014/chart" uri="{C3380CC4-5D6E-409C-BE32-E72D297353CC}">
                <c16:uniqueId val="{00000006-5DD7-9C48-8A3E-831CD34B2266}"/>
              </c:ext>
            </c:extLst>
          </c:dPt>
          <c:dPt>
            <c:idx val="23"/>
            <c:bubble3D val="0"/>
            <c:extLst>
              <c:ext xmlns:c16="http://schemas.microsoft.com/office/drawing/2014/chart" uri="{C3380CC4-5D6E-409C-BE32-E72D297353CC}">
                <c16:uniqueId val="{00000007-5DD7-9C48-8A3E-831CD34B2266}"/>
              </c:ext>
            </c:extLst>
          </c:dPt>
          <c:dPt>
            <c:idx val="29"/>
            <c:bubble3D val="0"/>
            <c:extLst>
              <c:ext xmlns:c16="http://schemas.microsoft.com/office/drawing/2014/chart" uri="{C3380CC4-5D6E-409C-BE32-E72D297353CC}">
                <c16:uniqueId val="{00000008-5DD7-9C48-8A3E-831CD34B2266}"/>
              </c:ext>
            </c:extLst>
          </c:dPt>
          <c:dPt>
            <c:idx val="31"/>
            <c:bubble3D val="0"/>
            <c:extLst>
              <c:ext xmlns:c16="http://schemas.microsoft.com/office/drawing/2014/chart" uri="{C3380CC4-5D6E-409C-BE32-E72D297353CC}">
                <c16:uniqueId val="{00000009-5DD7-9C48-8A3E-831CD34B2266}"/>
              </c:ext>
            </c:extLst>
          </c:dPt>
          <c:dPt>
            <c:idx val="32"/>
            <c:bubble3D val="0"/>
            <c:extLst>
              <c:ext xmlns:c16="http://schemas.microsoft.com/office/drawing/2014/chart" uri="{C3380CC4-5D6E-409C-BE32-E72D297353CC}">
                <c16:uniqueId val="{0000000A-5DD7-9C48-8A3E-831CD34B2266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1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B-5DD7-9C48-8A3E-831CD34B2266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2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5DD7-9C48-8A3E-831CD34B2266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3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C-5DD7-9C48-8A3E-831CD34B2266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4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5DD7-9C48-8A3E-831CD34B2266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5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D-5DD7-9C48-8A3E-831CD34B2266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6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E-5DD7-9C48-8A3E-831CD34B2266}"/>
                </c:ext>
              </c:extLst>
            </c:dLbl>
            <c:dLbl>
              <c:idx val="6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7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5DD7-9C48-8A3E-831CD34B2266}"/>
                </c:ext>
              </c:extLst>
            </c:dLbl>
            <c:dLbl>
              <c:idx val="7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8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5DD7-9C48-8A3E-831CD34B2266}"/>
                </c:ext>
              </c:extLst>
            </c:dLbl>
            <c:dLbl>
              <c:idx val="8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9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F-5DD7-9C48-8A3E-831CD34B2266}"/>
                </c:ext>
              </c:extLst>
            </c:dLbl>
            <c:dLbl>
              <c:idx val="9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10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0-5DD7-9C48-8A3E-831CD34B2266}"/>
                </c:ext>
              </c:extLst>
            </c:dLbl>
            <c:dLbl>
              <c:idx val="10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11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4-5DD7-9C48-8A3E-831CD34B2266}"/>
                </c:ext>
              </c:extLst>
            </c:dLbl>
            <c:dLbl>
              <c:idx val="11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12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5DD7-9C48-8A3E-831CD34B2266}"/>
                </c:ext>
              </c:extLst>
            </c:dLbl>
            <c:dLbl>
              <c:idx val="12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13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1-5DD7-9C48-8A3E-831CD34B2266}"/>
                </c:ext>
              </c:extLst>
            </c:dLbl>
            <c:dLbl>
              <c:idx val="13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14</a:t>
                    </a:r>
                    <a:endParaRPr lang="en-US" b="1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2-5DD7-9C48-8A3E-831CD34B2266}"/>
                </c:ext>
              </c:extLst>
            </c:dLbl>
            <c:dLbl>
              <c:idx val="14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15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3-5DD7-9C48-8A3E-831CD34B2266}"/>
                </c:ext>
              </c:extLst>
            </c:dLbl>
            <c:dLbl>
              <c:idx val="15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16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4-5DD7-9C48-8A3E-831CD34B2266}"/>
                </c:ext>
              </c:extLst>
            </c:dLbl>
            <c:dLbl>
              <c:idx val="16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17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5-5DD7-9C48-8A3E-831CD34B2266}"/>
                </c:ext>
              </c:extLst>
            </c:dLbl>
            <c:dLbl>
              <c:idx val="17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18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6-5DD7-9C48-8A3E-831CD34B2266}"/>
                </c:ext>
              </c:extLst>
            </c:dLbl>
            <c:dLbl>
              <c:idx val="18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3366FF"/>
                        </a:solidFill>
                      </a:defRPr>
                    </a:pPr>
                    <a:r>
                      <a:rPr lang="en-US" sz="1200" b="1" baseline="0" dirty="0">
                        <a:solidFill>
                          <a:srgbClr val="3366FF"/>
                        </a:solidFill>
                      </a:rPr>
                      <a:t>19</a:t>
                    </a:r>
                    <a:endParaRPr lang="en-US" baseline="0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6-5DD7-9C48-8A3E-831CD34B2266}"/>
                </c:ext>
              </c:extLst>
            </c:dLbl>
            <c:dLbl>
              <c:idx val="19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20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7-5DD7-9C48-8A3E-831CD34B2266}"/>
                </c:ext>
              </c:extLst>
            </c:dLbl>
            <c:dLbl>
              <c:idx val="20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21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8-5DD7-9C48-8A3E-831CD34B2266}"/>
                </c:ext>
              </c:extLst>
            </c:dLbl>
            <c:dLbl>
              <c:idx val="21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22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9-5DD7-9C48-8A3E-831CD34B2266}"/>
                </c:ext>
              </c:extLst>
            </c:dLbl>
            <c:dLbl>
              <c:idx val="22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23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A-5DD7-9C48-8A3E-831CD34B2266}"/>
                </c:ext>
              </c:extLst>
            </c:dLbl>
            <c:dLbl>
              <c:idx val="23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24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7-5DD7-9C48-8A3E-831CD34B2266}"/>
                </c:ext>
              </c:extLst>
            </c:dLbl>
            <c:dLbl>
              <c:idx val="24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25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B-5DD7-9C48-8A3E-831CD34B2266}"/>
                </c:ext>
              </c:extLst>
            </c:dLbl>
            <c:dLbl>
              <c:idx val="25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26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C-5DD7-9C48-8A3E-831CD34B2266}"/>
                </c:ext>
              </c:extLst>
            </c:dLbl>
            <c:dLbl>
              <c:idx val="26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27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D-5DD7-9C48-8A3E-831CD34B2266}"/>
                </c:ext>
              </c:extLst>
            </c:dLbl>
            <c:dLbl>
              <c:idx val="27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28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E-5DD7-9C48-8A3E-831CD34B2266}"/>
                </c:ext>
              </c:extLst>
            </c:dLbl>
            <c:dLbl>
              <c:idx val="28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29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F-5DD7-9C48-8A3E-831CD34B2266}"/>
                </c:ext>
              </c:extLst>
            </c:dLbl>
            <c:dLbl>
              <c:idx val="29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30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8-5DD7-9C48-8A3E-831CD34B2266}"/>
                </c:ext>
              </c:extLst>
            </c:dLbl>
            <c:dLbl>
              <c:idx val="30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31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0-5DD7-9C48-8A3E-831CD34B2266}"/>
                </c:ext>
              </c:extLst>
            </c:dLbl>
            <c:dLbl>
              <c:idx val="31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3366FF"/>
                        </a:solidFill>
                      </a:defRPr>
                    </a:pPr>
                    <a:r>
                      <a:rPr lang="en-US" sz="1200" b="1" baseline="0" dirty="0">
                        <a:solidFill>
                          <a:srgbClr val="3366FF"/>
                        </a:solidFill>
                      </a:rPr>
                      <a:t>32</a:t>
                    </a:r>
                    <a:endParaRPr lang="en-US" baseline="0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9-5DD7-9C48-8A3E-831CD34B2266}"/>
                </c:ext>
              </c:extLst>
            </c:dLbl>
            <c:dLbl>
              <c:idx val="32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33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A-5DD7-9C48-8A3E-831CD34B2266}"/>
                </c:ext>
              </c:extLst>
            </c:dLbl>
            <c:dLbl>
              <c:idx val="33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008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008000"/>
                        </a:solidFill>
                      </a:rPr>
                      <a:t>34</a:t>
                    </a:r>
                    <a:endParaRPr lang="en-US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1-5DD7-9C48-8A3E-831CD34B2266}"/>
                </c:ext>
              </c:extLst>
            </c:dLbl>
            <c:dLbl>
              <c:idx val="34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008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008000"/>
                        </a:solidFill>
                      </a:rPr>
                      <a:t>35</a:t>
                    </a:r>
                    <a:endParaRPr lang="en-US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2-5DD7-9C48-8A3E-831CD34B2266}"/>
                </c:ext>
              </c:extLst>
            </c:dLbl>
            <c:dLbl>
              <c:idx val="35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008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008000"/>
                        </a:solidFill>
                      </a:rPr>
                      <a:t>36</a:t>
                    </a:r>
                    <a:endParaRPr lang="en-US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3-5DD7-9C48-8A3E-831CD34B2266}"/>
                </c:ext>
              </c:extLst>
            </c:dLbl>
            <c:dLbl>
              <c:idx val="36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008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008000"/>
                        </a:solidFill>
                      </a:rPr>
                      <a:t>37</a:t>
                    </a:r>
                    <a:endParaRPr lang="en-US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4-5DD7-9C48-8A3E-831CD34B2266}"/>
                </c:ext>
              </c:extLst>
            </c:dLbl>
            <c:dLbl>
              <c:idx val="37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008000"/>
                        </a:solidFill>
                      </a:defRPr>
                    </a:pPr>
                    <a:r>
                      <a:rPr lang="en-US" sz="1200" b="1" baseline="0" dirty="0">
                        <a:solidFill>
                          <a:srgbClr val="008000"/>
                        </a:solidFill>
                      </a:rPr>
                      <a:t>38</a:t>
                    </a:r>
                    <a:endParaRPr lang="en-US" baseline="0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5-5DD7-9C48-8A3E-831CD34B2266}"/>
                </c:ext>
              </c:extLst>
            </c:dLbl>
            <c:dLbl>
              <c:idx val="38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008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008000"/>
                        </a:solidFill>
                      </a:rPr>
                      <a:t>39</a:t>
                    </a:r>
                    <a:endParaRPr lang="en-US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6-5DD7-9C48-8A3E-831CD34B2266}"/>
                </c:ext>
              </c:extLst>
            </c:dLbl>
            <c:dLbl>
              <c:idx val="39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008000"/>
                        </a:solidFill>
                      </a:defRPr>
                    </a:pPr>
                    <a:r>
                      <a:rPr lang="en-US" sz="1200" b="1" baseline="0" dirty="0">
                        <a:solidFill>
                          <a:srgbClr val="008000"/>
                        </a:solidFill>
                      </a:rPr>
                      <a:t>40</a:t>
                    </a:r>
                    <a:endParaRPr lang="en-US" baseline="0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7-5DD7-9C48-8A3E-831CD34B2266}"/>
                </c:ext>
              </c:extLst>
            </c:dLbl>
            <c:dLbl>
              <c:idx val="40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008000"/>
                        </a:solidFill>
                      </a:defRPr>
                    </a:pPr>
                    <a:r>
                      <a:rPr lang="en-US" b="1" baseline="0" dirty="0">
                        <a:solidFill>
                          <a:srgbClr val="008000"/>
                        </a:solidFill>
                      </a:rPr>
                      <a:t>41</a:t>
                    </a:r>
                    <a:endParaRPr lang="en-US" baseline="0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8-5DD7-9C48-8A3E-831CD34B2266}"/>
                </c:ext>
              </c:extLst>
            </c:dLbl>
            <c:dLbl>
              <c:idx val="41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008000"/>
                        </a:solidFill>
                      </a:defRPr>
                    </a:pPr>
                    <a:r>
                      <a:rPr lang="en-US" b="1" baseline="0" dirty="0">
                        <a:solidFill>
                          <a:srgbClr val="008000"/>
                        </a:solidFill>
                      </a:rPr>
                      <a:t>42</a:t>
                    </a:r>
                    <a:endParaRPr lang="en-US" baseline="0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9-5DD7-9C48-8A3E-831CD34B2266}"/>
                </c:ext>
              </c:extLst>
            </c:dLbl>
            <c:dLbl>
              <c:idx val="42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6600"/>
                        </a:solidFill>
                      </a:defRPr>
                    </a:pPr>
                    <a:r>
                      <a:rPr lang="en-US" b="1" dirty="0">
                        <a:solidFill>
                          <a:srgbClr val="FF6600"/>
                        </a:solidFill>
                      </a:rPr>
                      <a:t>43</a:t>
                    </a:r>
                    <a:endParaRPr lang="en-US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A-5DD7-9C48-8A3E-831CD34B2266}"/>
                </c:ext>
              </c:extLst>
            </c:dLbl>
            <c:dLbl>
              <c:idx val="43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FF6600"/>
                        </a:solidFill>
                      </a:defRPr>
                    </a:pPr>
                    <a:r>
                      <a:rPr lang="en-US" b="1" baseline="0" dirty="0">
                        <a:solidFill>
                          <a:srgbClr val="FF6600"/>
                        </a:solidFill>
                      </a:rPr>
                      <a:t>44</a:t>
                    </a:r>
                    <a:endParaRPr lang="en-US" baseline="0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B-5DD7-9C48-8A3E-831CD34B2266}"/>
                </c:ext>
              </c:extLst>
            </c:dLbl>
            <c:dLbl>
              <c:idx val="44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6600"/>
                        </a:solidFill>
                      </a:defRPr>
                    </a:pPr>
                    <a:r>
                      <a:rPr lang="en-US" b="1" dirty="0">
                        <a:solidFill>
                          <a:srgbClr val="FF6600"/>
                        </a:solidFill>
                      </a:rPr>
                      <a:t>45</a:t>
                    </a:r>
                    <a:endParaRPr lang="en-US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C-5DD7-9C48-8A3E-831CD34B2266}"/>
                </c:ext>
              </c:extLst>
            </c:dLbl>
            <c:dLbl>
              <c:idx val="45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6600"/>
                        </a:solidFill>
                      </a:defRPr>
                    </a:pPr>
                    <a:r>
                      <a:rPr lang="en-US" b="1" dirty="0">
                        <a:solidFill>
                          <a:srgbClr val="FF6600"/>
                        </a:solidFill>
                      </a:rPr>
                      <a:t>46</a:t>
                    </a:r>
                    <a:endParaRPr lang="en-US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D-5DD7-9C48-8A3E-831CD34B2266}"/>
                </c:ext>
              </c:extLst>
            </c:dLbl>
            <c:dLbl>
              <c:idx val="46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6600"/>
                        </a:solidFill>
                      </a:defRPr>
                    </a:pPr>
                    <a:r>
                      <a:rPr lang="en-US" b="1" dirty="0">
                        <a:solidFill>
                          <a:srgbClr val="FF6600"/>
                        </a:solidFill>
                      </a:rPr>
                      <a:t>47</a:t>
                    </a:r>
                    <a:endParaRPr lang="en-US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E-5DD7-9C48-8A3E-831CD34B2266}"/>
                </c:ext>
              </c:extLst>
            </c:dLbl>
            <c:dLbl>
              <c:idx val="47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6600"/>
                        </a:solidFill>
                      </a:defRPr>
                    </a:pPr>
                    <a:r>
                      <a:rPr lang="en-US" b="1" dirty="0">
                        <a:solidFill>
                          <a:srgbClr val="FF6600"/>
                        </a:solidFill>
                      </a:rPr>
                      <a:t>48</a:t>
                    </a:r>
                    <a:endParaRPr lang="en-US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F-5DD7-9C48-8A3E-831CD34B2266}"/>
                </c:ext>
              </c:extLst>
            </c:dLbl>
            <c:dLbl>
              <c:idx val="48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FF6600"/>
                        </a:solidFill>
                      </a:defRPr>
                    </a:pPr>
                    <a:r>
                      <a:rPr lang="en-US" baseline="0" dirty="0">
                        <a:solidFill>
                          <a:srgbClr val="FF6600"/>
                        </a:solidFill>
                      </a:rPr>
                      <a:t>49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9BF7-4D44-B015-D3918E5E9548}"/>
                </c:ext>
              </c:extLst>
            </c:dLbl>
            <c:dLbl>
              <c:idx val="49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FF6600"/>
                        </a:solidFill>
                      </a:defRPr>
                    </a:pPr>
                    <a:r>
                      <a:rPr lang="en-US" dirty="0"/>
                      <a:t>50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9BF7-4D44-B015-D3918E5E954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/>
                </a:pPr>
                <a:endParaRPr lang="en-US"/>
              </a:p>
            </c:txPr>
            <c:dLblPos val="ctr"/>
            <c:showLegendKey val="0"/>
            <c:showVal val="0"/>
            <c:showCatName val="1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Sheet1!$A$2:$A$51</c:f>
              <c:numCache>
                <c:formatCode>0%</c:formatCode>
                <c:ptCount val="50"/>
                <c:pt idx="0">
                  <c:v>0.6428571428571429</c:v>
                </c:pt>
                <c:pt idx="1">
                  <c:v>0.8571428571428571</c:v>
                </c:pt>
                <c:pt idx="2">
                  <c:v>0.7142857142857143</c:v>
                </c:pt>
                <c:pt idx="3">
                  <c:v>0.42857142857142855</c:v>
                </c:pt>
                <c:pt idx="4">
                  <c:v>0.5714285714285714</c:v>
                </c:pt>
                <c:pt idx="5">
                  <c:v>0.6428571428571429</c:v>
                </c:pt>
                <c:pt idx="6">
                  <c:v>0.5</c:v>
                </c:pt>
                <c:pt idx="7">
                  <c:v>0.42857142857142855</c:v>
                </c:pt>
                <c:pt idx="8">
                  <c:v>0.6428571428571429</c:v>
                </c:pt>
                <c:pt idx="9">
                  <c:v>0.5</c:v>
                </c:pt>
                <c:pt idx="10">
                  <c:v>0.75</c:v>
                </c:pt>
                <c:pt idx="11">
                  <c:v>0.5</c:v>
                </c:pt>
                <c:pt idx="12">
                  <c:v>0.5</c:v>
                </c:pt>
                <c:pt idx="13">
                  <c:v>1</c:v>
                </c:pt>
                <c:pt idx="14">
                  <c:v>1</c:v>
                </c:pt>
                <c:pt idx="15">
                  <c:v>0.75</c:v>
                </c:pt>
                <c:pt idx="16">
                  <c:v>0.75</c:v>
                </c:pt>
                <c:pt idx="17">
                  <c:v>0.5</c:v>
                </c:pt>
                <c:pt idx="18">
                  <c:v>1</c:v>
                </c:pt>
                <c:pt idx="19">
                  <c:v>0.75</c:v>
                </c:pt>
                <c:pt idx="20">
                  <c:v>0.75</c:v>
                </c:pt>
                <c:pt idx="21">
                  <c:v>1</c:v>
                </c:pt>
                <c:pt idx="22">
                  <c:v>1</c:v>
                </c:pt>
                <c:pt idx="23">
                  <c:v>1</c:v>
                </c:pt>
                <c:pt idx="24">
                  <c:v>1</c:v>
                </c:pt>
                <c:pt idx="25">
                  <c:v>0.5</c:v>
                </c:pt>
                <c:pt idx="26">
                  <c:v>0.75</c:v>
                </c:pt>
                <c:pt idx="27">
                  <c:v>0.5</c:v>
                </c:pt>
                <c:pt idx="28">
                  <c:v>1</c:v>
                </c:pt>
                <c:pt idx="29">
                  <c:v>0.5</c:v>
                </c:pt>
                <c:pt idx="30">
                  <c:v>0.4</c:v>
                </c:pt>
                <c:pt idx="31">
                  <c:v>0.3</c:v>
                </c:pt>
                <c:pt idx="32">
                  <c:v>0.4</c:v>
                </c:pt>
                <c:pt idx="33">
                  <c:v>0.5</c:v>
                </c:pt>
                <c:pt idx="34">
                  <c:v>0.42857142857142855</c:v>
                </c:pt>
                <c:pt idx="35">
                  <c:v>0.42857142857142855</c:v>
                </c:pt>
                <c:pt idx="36">
                  <c:v>0.7142857142857143</c:v>
                </c:pt>
                <c:pt idx="37">
                  <c:v>0.7142857142857143</c:v>
                </c:pt>
                <c:pt idx="38">
                  <c:v>0.66666666666666663</c:v>
                </c:pt>
                <c:pt idx="39">
                  <c:v>0</c:v>
                </c:pt>
                <c:pt idx="40">
                  <c:v>1</c:v>
                </c:pt>
                <c:pt idx="41">
                  <c:v>0</c:v>
                </c:pt>
                <c:pt idx="42">
                  <c:v>0.7857142857142857</c:v>
                </c:pt>
                <c:pt idx="43">
                  <c:v>0.35714285714285715</c:v>
                </c:pt>
                <c:pt idx="44">
                  <c:v>0.46153846153846156</c:v>
                </c:pt>
                <c:pt idx="45">
                  <c:v>0.46153846153846156</c:v>
                </c:pt>
                <c:pt idx="46">
                  <c:v>0.38461538461538464</c:v>
                </c:pt>
                <c:pt idx="47">
                  <c:v>0.36363636363636365</c:v>
                </c:pt>
                <c:pt idx="48">
                  <c:v>0.58333333333333337</c:v>
                </c:pt>
                <c:pt idx="49">
                  <c:v>0.3</c:v>
                </c:pt>
              </c:numCache>
            </c:numRef>
          </c:xVal>
          <c:yVal>
            <c:numRef>
              <c:f>Sheet1!$B$2:$B$51</c:f>
              <c:numCache>
                <c:formatCode>0.0000</c:formatCode>
                <c:ptCount val="50"/>
                <c:pt idx="0">
                  <c:v>0.56459095807263127</c:v>
                </c:pt>
                <c:pt idx="1">
                  <c:v>0.53455703155440615</c:v>
                </c:pt>
                <c:pt idx="2">
                  <c:v>0.71432066946515971</c:v>
                </c:pt>
                <c:pt idx="3">
                  <c:v>0.56383468493221356</c:v>
                </c:pt>
                <c:pt idx="4">
                  <c:v>0.49450544538638552</c:v>
                </c:pt>
                <c:pt idx="5">
                  <c:v>0.62306226873953185</c:v>
                </c:pt>
                <c:pt idx="6">
                  <c:v>0.54357976730162327</c:v>
                </c:pt>
                <c:pt idx="7">
                  <c:v>0.52716620084137056</c:v>
                </c:pt>
                <c:pt idx="8">
                  <c:v>0.65347122146439052</c:v>
                </c:pt>
                <c:pt idx="9">
                  <c:v>0.60664761715138893</c:v>
                </c:pt>
                <c:pt idx="10">
                  <c:v>0.52172854195136165</c:v>
                </c:pt>
                <c:pt idx="11">
                  <c:v>0.54796323931928681</c:v>
                </c:pt>
                <c:pt idx="12">
                  <c:v>0.4924734070980149</c:v>
                </c:pt>
                <c:pt idx="13">
                  <c:v>0.5164150120251928</c:v>
                </c:pt>
                <c:pt idx="14">
                  <c:v>0.51323059198054433</c:v>
                </c:pt>
                <c:pt idx="15">
                  <c:v>0.48326694915838792</c:v>
                </c:pt>
                <c:pt idx="16">
                  <c:v>0.57254449418968689</c:v>
                </c:pt>
                <c:pt idx="17">
                  <c:v>0.56478035828640039</c:v>
                </c:pt>
                <c:pt idx="18">
                  <c:v>0.51589030830974036</c:v>
                </c:pt>
                <c:pt idx="19">
                  <c:v>0.55149998756035357</c:v>
                </c:pt>
                <c:pt idx="20">
                  <c:v>0.56507089831733592</c:v>
                </c:pt>
                <c:pt idx="21">
                  <c:v>0.40894925977317148</c:v>
                </c:pt>
                <c:pt idx="22">
                  <c:v>0.430333261737811</c:v>
                </c:pt>
                <c:pt idx="23">
                  <c:v>0.46040794470207391</c:v>
                </c:pt>
                <c:pt idx="24">
                  <c:v>0.50955702579587192</c:v>
                </c:pt>
                <c:pt idx="25">
                  <c:v>0.39807886466594172</c:v>
                </c:pt>
                <c:pt idx="26">
                  <c:v>0.43501747675101382</c:v>
                </c:pt>
                <c:pt idx="27">
                  <c:v>0.44667505516494133</c:v>
                </c:pt>
                <c:pt idx="28">
                  <c:v>0.42970796876744533</c:v>
                </c:pt>
                <c:pt idx="29">
                  <c:v>0.57360982322999221</c:v>
                </c:pt>
                <c:pt idx="30">
                  <c:v>0.58671949390063205</c:v>
                </c:pt>
                <c:pt idx="31">
                  <c:v>0.54564577734578479</c:v>
                </c:pt>
                <c:pt idx="32">
                  <c:v>0.60250603952021953</c:v>
                </c:pt>
                <c:pt idx="33">
                  <c:v>0.63938224134360122</c:v>
                </c:pt>
                <c:pt idx="34">
                  <c:v>0.46208005639770872</c:v>
                </c:pt>
                <c:pt idx="35">
                  <c:v>0.68550838304008699</c:v>
                </c:pt>
                <c:pt idx="36">
                  <c:v>0.55551637505666351</c:v>
                </c:pt>
                <c:pt idx="37">
                  <c:v>0.58939231216006427</c:v>
                </c:pt>
                <c:pt idx="38">
                  <c:v>0.56770664991787489</c:v>
                </c:pt>
                <c:pt idx="39">
                  <c:v>0.60818088467933107</c:v>
                </c:pt>
                <c:pt idx="40">
                  <c:v>0.66567542193096851</c:v>
                </c:pt>
                <c:pt idx="41">
                  <c:v>0.57796676626096566</c:v>
                </c:pt>
                <c:pt idx="42">
                  <c:v>0.32184373619774925</c:v>
                </c:pt>
                <c:pt idx="43">
                  <c:v>0.46674351469402131</c:v>
                </c:pt>
                <c:pt idx="44">
                  <c:v>0.44541190321318674</c:v>
                </c:pt>
                <c:pt idx="45">
                  <c:v>0.37064644000188557</c:v>
                </c:pt>
                <c:pt idx="46">
                  <c:v>0.43680234064497409</c:v>
                </c:pt>
                <c:pt idx="47">
                  <c:v>0.308292803286765</c:v>
                </c:pt>
                <c:pt idx="48">
                  <c:v>0.4107784954484035</c:v>
                </c:pt>
                <c:pt idx="49">
                  <c:v>0.30998509179179728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30-5DD7-9C48-8A3E-831CD34B226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42477608"/>
        <c:axId val="-2042472008"/>
      </c:scatterChart>
      <c:valAx>
        <c:axId val="-2042477608"/>
        <c:scaling>
          <c:orientation val="minMax"/>
          <c:max val="1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 sz="1000"/>
                </a:pPr>
                <a:r>
                  <a:rPr lang="en-US" sz="1000" dirty="0"/>
                  <a:t>Perception Rating (8-10)</a:t>
                </a:r>
              </a:p>
            </c:rich>
          </c:tx>
          <c:overlay val="0"/>
        </c:title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-2042472008"/>
        <c:crosses val="autoZero"/>
        <c:crossBetween val="midCat"/>
      </c:valAx>
      <c:valAx>
        <c:axId val="-2042472008"/>
        <c:scaling>
          <c:orientation val="minMax"/>
          <c:max val="0.8"/>
          <c:min val="0.1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000"/>
                </a:pPr>
                <a:r>
                  <a:rPr lang="en-US" sz="1000" dirty="0"/>
                  <a:t>Impact on Quality of</a:t>
                </a:r>
                <a:r>
                  <a:rPr lang="en-US" sz="1000" baseline="0" dirty="0"/>
                  <a:t> Overall Experience</a:t>
                </a:r>
                <a:endParaRPr lang="en-US" sz="1000" dirty="0"/>
              </a:p>
            </c:rich>
          </c:tx>
          <c:overlay val="0"/>
        </c:title>
        <c:numFmt formatCode="0.0000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-2042477608"/>
        <c:crosses val="autoZero"/>
        <c:crossBetween val="midCat"/>
      </c:valAx>
      <c:spPr>
        <a:noFill/>
        <a:ln w="25400">
          <a:solidFill>
            <a:schemeClr val="tx1"/>
          </a:solidFill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  <c:userShapes r:id="rId3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200"/>
            </a:pPr>
            <a:r>
              <a:rPr lang="en-US" sz="1200" dirty="0"/>
              <a:t>Perception Improvement</a:t>
            </a:r>
            <a:r>
              <a:rPr lang="en-US" sz="1200" baseline="0" dirty="0"/>
              <a:t> Analysis – Master’s ONLINE</a:t>
            </a:r>
            <a:endParaRPr lang="en-US" sz="1200" dirty="0"/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9.1154280057098094E-2"/>
          <c:y val="8.5000000000000006E-2"/>
          <c:w val="0.88019443293272503"/>
          <c:h val="0.81175769506084505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 1</c:v>
                </c:pt>
              </c:strCache>
            </c:strRef>
          </c:tx>
          <c:spPr>
            <a:ln w="47625">
              <a:noFill/>
            </a:ln>
          </c:spPr>
          <c:marker>
            <c:symbol val="none"/>
          </c:marker>
          <c:dPt>
            <c:idx val="1"/>
            <c:bubble3D val="0"/>
            <c:extLst>
              <c:ext xmlns:c16="http://schemas.microsoft.com/office/drawing/2014/chart" uri="{C3380CC4-5D6E-409C-BE32-E72D297353CC}">
                <c16:uniqueId val="{00000000-5DD7-9C48-8A3E-831CD34B2266}"/>
              </c:ext>
            </c:extLst>
          </c:dPt>
          <c:dPt>
            <c:idx val="3"/>
            <c:bubble3D val="0"/>
            <c:extLst>
              <c:ext xmlns:c16="http://schemas.microsoft.com/office/drawing/2014/chart" uri="{C3380CC4-5D6E-409C-BE32-E72D297353CC}">
                <c16:uniqueId val="{00000001-5DD7-9C48-8A3E-831CD34B2266}"/>
              </c:ext>
            </c:extLst>
          </c:dPt>
          <c:dPt>
            <c:idx val="6"/>
            <c:bubble3D val="0"/>
            <c:extLst>
              <c:ext xmlns:c16="http://schemas.microsoft.com/office/drawing/2014/chart" uri="{C3380CC4-5D6E-409C-BE32-E72D297353CC}">
                <c16:uniqueId val="{00000002-5DD7-9C48-8A3E-831CD34B2266}"/>
              </c:ext>
            </c:extLst>
          </c:dPt>
          <c:dPt>
            <c:idx val="7"/>
            <c:bubble3D val="0"/>
            <c:extLst>
              <c:ext xmlns:c16="http://schemas.microsoft.com/office/drawing/2014/chart" uri="{C3380CC4-5D6E-409C-BE32-E72D297353CC}">
                <c16:uniqueId val="{00000003-5DD7-9C48-8A3E-831CD34B2266}"/>
              </c:ext>
            </c:extLst>
          </c:dPt>
          <c:dPt>
            <c:idx val="10"/>
            <c:bubble3D val="0"/>
            <c:extLst>
              <c:ext xmlns:c16="http://schemas.microsoft.com/office/drawing/2014/chart" uri="{C3380CC4-5D6E-409C-BE32-E72D297353CC}">
                <c16:uniqueId val="{00000004-5DD7-9C48-8A3E-831CD34B2266}"/>
              </c:ext>
            </c:extLst>
          </c:dPt>
          <c:dPt>
            <c:idx val="11"/>
            <c:bubble3D val="0"/>
            <c:extLst>
              <c:ext xmlns:c16="http://schemas.microsoft.com/office/drawing/2014/chart" uri="{C3380CC4-5D6E-409C-BE32-E72D297353CC}">
                <c16:uniqueId val="{00000005-5DD7-9C48-8A3E-831CD34B2266}"/>
              </c:ext>
            </c:extLst>
          </c:dPt>
          <c:dPt>
            <c:idx val="17"/>
            <c:bubble3D val="0"/>
            <c:extLst>
              <c:ext xmlns:c16="http://schemas.microsoft.com/office/drawing/2014/chart" uri="{C3380CC4-5D6E-409C-BE32-E72D297353CC}">
                <c16:uniqueId val="{00000006-5DD7-9C48-8A3E-831CD34B2266}"/>
              </c:ext>
            </c:extLst>
          </c:dPt>
          <c:dPt>
            <c:idx val="23"/>
            <c:bubble3D val="0"/>
            <c:extLst>
              <c:ext xmlns:c16="http://schemas.microsoft.com/office/drawing/2014/chart" uri="{C3380CC4-5D6E-409C-BE32-E72D297353CC}">
                <c16:uniqueId val="{00000007-5DD7-9C48-8A3E-831CD34B2266}"/>
              </c:ext>
            </c:extLst>
          </c:dPt>
          <c:dPt>
            <c:idx val="29"/>
            <c:bubble3D val="0"/>
            <c:extLst>
              <c:ext xmlns:c16="http://schemas.microsoft.com/office/drawing/2014/chart" uri="{C3380CC4-5D6E-409C-BE32-E72D297353CC}">
                <c16:uniqueId val="{00000008-5DD7-9C48-8A3E-831CD34B2266}"/>
              </c:ext>
            </c:extLst>
          </c:dPt>
          <c:dPt>
            <c:idx val="31"/>
            <c:bubble3D val="0"/>
            <c:extLst>
              <c:ext xmlns:c16="http://schemas.microsoft.com/office/drawing/2014/chart" uri="{C3380CC4-5D6E-409C-BE32-E72D297353CC}">
                <c16:uniqueId val="{00000009-5DD7-9C48-8A3E-831CD34B2266}"/>
              </c:ext>
            </c:extLst>
          </c:dPt>
          <c:dPt>
            <c:idx val="32"/>
            <c:bubble3D val="0"/>
            <c:extLst>
              <c:ext xmlns:c16="http://schemas.microsoft.com/office/drawing/2014/chart" uri="{C3380CC4-5D6E-409C-BE32-E72D297353CC}">
                <c16:uniqueId val="{0000000A-5DD7-9C48-8A3E-831CD34B2266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1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B-5DD7-9C48-8A3E-831CD34B2266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2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5DD7-9C48-8A3E-831CD34B2266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3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C-5DD7-9C48-8A3E-831CD34B2266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4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5DD7-9C48-8A3E-831CD34B2266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5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D-5DD7-9C48-8A3E-831CD34B2266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6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E-5DD7-9C48-8A3E-831CD34B2266}"/>
                </c:ext>
              </c:extLst>
            </c:dLbl>
            <c:dLbl>
              <c:idx val="6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7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5DD7-9C48-8A3E-831CD34B2266}"/>
                </c:ext>
              </c:extLst>
            </c:dLbl>
            <c:dLbl>
              <c:idx val="7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8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5DD7-9C48-8A3E-831CD34B2266}"/>
                </c:ext>
              </c:extLst>
            </c:dLbl>
            <c:dLbl>
              <c:idx val="8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9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F-5DD7-9C48-8A3E-831CD34B2266}"/>
                </c:ext>
              </c:extLst>
            </c:dLbl>
            <c:dLbl>
              <c:idx val="9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10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0-5DD7-9C48-8A3E-831CD34B2266}"/>
                </c:ext>
              </c:extLst>
            </c:dLbl>
            <c:dLbl>
              <c:idx val="10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11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4-5DD7-9C48-8A3E-831CD34B2266}"/>
                </c:ext>
              </c:extLst>
            </c:dLbl>
            <c:dLbl>
              <c:idx val="11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12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5DD7-9C48-8A3E-831CD34B2266}"/>
                </c:ext>
              </c:extLst>
            </c:dLbl>
            <c:dLbl>
              <c:idx val="12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13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1-5DD7-9C48-8A3E-831CD34B2266}"/>
                </c:ext>
              </c:extLst>
            </c:dLbl>
            <c:dLbl>
              <c:idx val="13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14</a:t>
                    </a:r>
                    <a:endParaRPr lang="en-US" b="1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2-5DD7-9C48-8A3E-831CD34B2266}"/>
                </c:ext>
              </c:extLst>
            </c:dLbl>
            <c:dLbl>
              <c:idx val="14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15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3-5DD7-9C48-8A3E-831CD34B2266}"/>
                </c:ext>
              </c:extLst>
            </c:dLbl>
            <c:dLbl>
              <c:idx val="15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16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4-5DD7-9C48-8A3E-831CD34B2266}"/>
                </c:ext>
              </c:extLst>
            </c:dLbl>
            <c:dLbl>
              <c:idx val="16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17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5-5DD7-9C48-8A3E-831CD34B2266}"/>
                </c:ext>
              </c:extLst>
            </c:dLbl>
            <c:dLbl>
              <c:idx val="17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18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6-5DD7-9C48-8A3E-831CD34B2266}"/>
                </c:ext>
              </c:extLst>
            </c:dLbl>
            <c:dLbl>
              <c:idx val="18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3366FF"/>
                        </a:solidFill>
                      </a:defRPr>
                    </a:pPr>
                    <a:r>
                      <a:rPr lang="en-US" sz="1200" b="1" baseline="0" dirty="0">
                        <a:solidFill>
                          <a:srgbClr val="3366FF"/>
                        </a:solidFill>
                      </a:rPr>
                      <a:t>19</a:t>
                    </a:r>
                    <a:endParaRPr lang="en-US" baseline="0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6-5DD7-9C48-8A3E-831CD34B2266}"/>
                </c:ext>
              </c:extLst>
            </c:dLbl>
            <c:dLbl>
              <c:idx val="19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20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7-5DD7-9C48-8A3E-831CD34B2266}"/>
                </c:ext>
              </c:extLst>
            </c:dLbl>
            <c:dLbl>
              <c:idx val="20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21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8-5DD7-9C48-8A3E-831CD34B2266}"/>
                </c:ext>
              </c:extLst>
            </c:dLbl>
            <c:dLbl>
              <c:idx val="21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22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9-5DD7-9C48-8A3E-831CD34B2266}"/>
                </c:ext>
              </c:extLst>
            </c:dLbl>
            <c:dLbl>
              <c:idx val="22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23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A-5DD7-9C48-8A3E-831CD34B2266}"/>
                </c:ext>
              </c:extLst>
            </c:dLbl>
            <c:dLbl>
              <c:idx val="23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24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7-5DD7-9C48-8A3E-831CD34B2266}"/>
                </c:ext>
              </c:extLst>
            </c:dLbl>
            <c:dLbl>
              <c:idx val="24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25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B-5DD7-9C48-8A3E-831CD34B2266}"/>
                </c:ext>
              </c:extLst>
            </c:dLbl>
            <c:dLbl>
              <c:idx val="25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26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C-5DD7-9C48-8A3E-831CD34B2266}"/>
                </c:ext>
              </c:extLst>
            </c:dLbl>
            <c:dLbl>
              <c:idx val="26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27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D-5DD7-9C48-8A3E-831CD34B2266}"/>
                </c:ext>
              </c:extLst>
            </c:dLbl>
            <c:dLbl>
              <c:idx val="27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28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E-5DD7-9C48-8A3E-831CD34B2266}"/>
                </c:ext>
              </c:extLst>
            </c:dLbl>
            <c:dLbl>
              <c:idx val="28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29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F-5DD7-9C48-8A3E-831CD34B2266}"/>
                </c:ext>
              </c:extLst>
            </c:dLbl>
            <c:dLbl>
              <c:idx val="29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30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8-5DD7-9C48-8A3E-831CD34B2266}"/>
                </c:ext>
              </c:extLst>
            </c:dLbl>
            <c:dLbl>
              <c:idx val="30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31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0-5DD7-9C48-8A3E-831CD34B2266}"/>
                </c:ext>
              </c:extLst>
            </c:dLbl>
            <c:dLbl>
              <c:idx val="31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3366FF"/>
                        </a:solidFill>
                      </a:defRPr>
                    </a:pPr>
                    <a:r>
                      <a:rPr lang="en-US" sz="1200" b="1" baseline="0" dirty="0">
                        <a:solidFill>
                          <a:srgbClr val="3366FF"/>
                        </a:solidFill>
                      </a:rPr>
                      <a:t>32</a:t>
                    </a:r>
                    <a:endParaRPr lang="en-US" baseline="0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9-5DD7-9C48-8A3E-831CD34B2266}"/>
                </c:ext>
              </c:extLst>
            </c:dLbl>
            <c:dLbl>
              <c:idx val="32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33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A-5DD7-9C48-8A3E-831CD34B2266}"/>
                </c:ext>
              </c:extLst>
            </c:dLbl>
            <c:dLbl>
              <c:idx val="33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008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008000"/>
                        </a:solidFill>
                      </a:rPr>
                      <a:t>34</a:t>
                    </a:r>
                    <a:endParaRPr lang="en-US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1-5DD7-9C48-8A3E-831CD34B2266}"/>
                </c:ext>
              </c:extLst>
            </c:dLbl>
            <c:dLbl>
              <c:idx val="34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008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008000"/>
                        </a:solidFill>
                      </a:rPr>
                      <a:t>35</a:t>
                    </a:r>
                    <a:endParaRPr lang="en-US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2-5DD7-9C48-8A3E-831CD34B2266}"/>
                </c:ext>
              </c:extLst>
            </c:dLbl>
            <c:dLbl>
              <c:idx val="35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008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008000"/>
                        </a:solidFill>
                      </a:rPr>
                      <a:t>36</a:t>
                    </a:r>
                    <a:endParaRPr lang="en-US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3-5DD7-9C48-8A3E-831CD34B2266}"/>
                </c:ext>
              </c:extLst>
            </c:dLbl>
            <c:dLbl>
              <c:idx val="36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008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008000"/>
                        </a:solidFill>
                      </a:rPr>
                      <a:t>37</a:t>
                    </a:r>
                    <a:endParaRPr lang="en-US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4-5DD7-9C48-8A3E-831CD34B2266}"/>
                </c:ext>
              </c:extLst>
            </c:dLbl>
            <c:dLbl>
              <c:idx val="37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008000"/>
                        </a:solidFill>
                      </a:defRPr>
                    </a:pPr>
                    <a:r>
                      <a:rPr lang="en-US" sz="1200" b="1" baseline="0" dirty="0">
                        <a:solidFill>
                          <a:srgbClr val="008000"/>
                        </a:solidFill>
                      </a:rPr>
                      <a:t>38</a:t>
                    </a:r>
                    <a:endParaRPr lang="en-US" baseline="0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5-5DD7-9C48-8A3E-831CD34B2266}"/>
                </c:ext>
              </c:extLst>
            </c:dLbl>
            <c:dLbl>
              <c:idx val="38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008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008000"/>
                        </a:solidFill>
                      </a:rPr>
                      <a:t>39</a:t>
                    </a:r>
                    <a:endParaRPr lang="en-US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6-5DD7-9C48-8A3E-831CD34B2266}"/>
                </c:ext>
              </c:extLst>
            </c:dLbl>
            <c:dLbl>
              <c:idx val="39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008000"/>
                        </a:solidFill>
                      </a:defRPr>
                    </a:pPr>
                    <a:r>
                      <a:rPr lang="en-US" sz="1200" b="1" baseline="0" dirty="0">
                        <a:solidFill>
                          <a:srgbClr val="008000"/>
                        </a:solidFill>
                      </a:rPr>
                      <a:t>40</a:t>
                    </a:r>
                    <a:endParaRPr lang="en-US" baseline="0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7-5DD7-9C48-8A3E-831CD34B2266}"/>
                </c:ext>
              </c:extLst>
            </c:dLbl>
            <c:dLbl>
              <c:idx val="40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008000"/>
                        </a:solidFill>
                      </a:defRPr>
                    </a:pPr>
                    <a:r>
                      <a:rPr lang="en-US" b="1" baseline="0" dirty="0">
                        <a:solidFill>
                          <a:srgbClr val="008000"/>
                        </a:solidFill>
                      </a:rPr>
                      <a:t>41</a:t>
                    </a:r>
                    <a:endParaRPr lang="en-US" baseline="0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8-5DD7-9C48-8A3E-831CD34B2266}"/>
                </c:ext>
              </c:extLst>
            </c:dLbl>
            <c:dLbl>
              <c:idx val="41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008000"/>
                        </a:solidFill>
                      </a:defRPr>
                    </a:pPr>
                    <a:r>
                      <a:rPr lang="en-US" b="1" baseline="0" dirty="0">
                        <a:solidFill>
                          <a:srgbClr val="008000"/>
                        </a:solidFill>
                      </a:rPr>
                      <a:t>42</a:t>
                    </a:r>
                    <a:endParaRPr lang="en-US" baseline="0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9-5DD7-9C48-8A3E-831CD34B2266}"/>
                </c:ext>
              </c:extLst>
            </c:dLbl>
            <c:dLbl>
              <c:idx val="42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6600"/>
                        </a:solidFill>
                      </a:defRPr>
                    </a:pPr>
                    <a:r>
                      <a:rPr lang="en-US" b="1" dirty="0">
                        <a:solidFill>
                          <a:srgbClr val="FF6600"/>
                        </a:solidFill>
                      </a:rPr>
                      <a:t>43</a:t>
                    </a:r>
                    <a:endParaRPr lang="en-US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A-5DD7-9C48-8A3E-831CD34B2266}"/>
                </c:ext>
              </c:extLst>
            </c:dLbl>
            <c:dLbl>
              <c:idx val="43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FF6600"/>
                        </a:solidFill>
                      </a:defRPr>
                    </a:pPr>
                    <a:r>
                      <a:rPr lang="en-US" b="1" baseline="0" dirty="0">
                        <a:solidFill>
                          <a:srgbClr val="FF6600"/>
                        </a:solidFill>
                      </a:rPr>
                      <a:t>44</a:t>
                    </a:r>
                    <a:endParaRPr lang="en-US" baseline="0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B-5DD7-9C48-8A3E-831CD34B2266}"/>
                </c:ext>
              </c:extLst>
            </c:dLbl>
            <c:dLbl>
              <c:idx val="44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6600"/>
                        </a:solidFill>
                      </a:defRPr>
                    </a:pPr>
                    <a:r>
                      <a:rPr lang="en-US" b="1" dirty="0">
                        <a:solidFill>
                          <a:srgbClr val="FF6600"/>
                        </a:solidFill>
                      </a:rPr>
                      <a:t>45</a:t>
                    </a:r>
                    <a:endParaRPr lang="en-US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C-5DD7-9C48-8A3E-831CD34B2266}"/>
                </c:ext>
              </c:extLst>
            </c:dLbl>
            <c:dLbl>
              <c:idx val="45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6600"/>
                        </a:solidFill>
                      </a:defRPr>
                    </a:pPr>
                    <a:r>
                      <a:rPr lang="en-US" b="1" dirty="0">
                        <a:solidFill>
                          <a:srgbClr val="FF6600"/>
                        </a:solidFill>
                      </a:rPr>
                      <a:t>46</a:t>
                    </a:r>
                    <a:endParaRPr lang="en-US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D-5DD7-9C48-8A3E-831CD34B2266}"/>
                </c:ext>
              </c:extLst>
            </c:dLbl>
            <c:dLbl>
              <c:idx val="46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6600"/>
                        </a:solidFill>
                      </a:defRPr>
                    </a:pPr>
                    <a:r>
                      <a:rPr lang="en-US" b="1" dirty="0">
                        <a:solidFill>
                          <a:srgbClr val="FF6600"/>
                        </a:solidFill>
                      </a:rPr>
                      <a:t>47</a:t>
                    </a:r>
                    <a:endParaRPr lang="en-US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E-5DD7-9C48-8A3E-831CD34B2266}"/>
                </c:ext>
              </c:extLst>
            </c:dLbl>
            <c:dLbl>
              <c:idx val="47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6600"/>
                        </a:solidFill>
                      </a:defRPr>
                    </a:pPr>
                    <a:r>
                      <a:rPr lang="en-US" b="1" dirty="0">
                        <a:solidFill>
                          <a:srgbClr val="FF6600"/>
                        </a:solidFill>
                      </a:rPr>
                      <a:t>48</a:t>
                    </a:r>
                    <a:endParaRPr lang="en-US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F-5DD7-9C48-8A3E-831CD34B2266}"/>
                </c:ext>
              </c:extLst>
            </c:dLbl>
            <c:dLbl>
              <c:idx val="48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FF6600"/>
                        </a:solidFill>
                      </a:defRPr>
                    </a:pPr>
                    <a:r>
                      <a:rPr lang="en-US" baseline="0" dirty="0">
                        <a:solidFill>
                          <a:srgbClr val="FF6600"/>
                        </a:solidFill>
                      </a:rPr>
                      <a:t>49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9BF7-4D44-B015-D3918E5E9548}"/>
                </c:ext>
              </c:extLst>
            </c:dLbl>
            <c:dLbl>
              <c:idx val="49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FF6600"/>
                        </a:solidFill>
                      </a:defRPr>
                    </a:pPr>
                    <a:r>
                      <a:rPr lang="en-US" dirty="0"/>
                      <a:t>50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9BF7-4D44-B015-D3918E5E954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/>
                </a:pPr>
                <a:endParaRPr lang="en-US"/>
              </a:p>
            </c:txPr>
            <c:dLblPos val="ctr"/>
            <c:showLegendKey val="0"/>
            <c:showVal val="0"/>
            <c:showCatName val="1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Sheet1!$A$2:$A$51</c:f>
              <c:numCache>
                <c:formatCode>0%</c:formatCode>
                <c:ptCount val="50"/>
                <c:pt idx="0">
                  <c:v>0.57670979667282807</c:v>
                </c:pt>
                <c:pt idx="1">
                  <c:v>0.73382624768946392</c:v>
                </c:pt>
                <c:pt idx="2">
                  <c:v>0.65491651205936918</c:v>
                </c:pt>
                <c:pt idx="3">
                  <c:v>0.45825602968460111</c:v>
                </c:pt>
                <c:pt idx="4">
                  <c:v>0.3996282527881041</c:v>
                </c:pt>
                <c:pt idx="5">
                  <c:v>0.51571164510166356</c:v>
                </c:pt>
                <c:pt idx="6">
                  <c:v>0</c:v>
                </c:pt>
                <c:pt idx="7">
                  <c:v>0.38148148148148148</c:v>
                </c:pt>
                <c:pt idx="8">
                  <c:v>0.55904059040590404</c:v>
                </c:pt>
                <c:pt idx="9">
                  <c:v>0.38077634011090572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0.38786764705882354</c:v>
                </c:pt>
                <c:pt idx="30">
                  <c:v>0.37867647058823528</c:v>
                </c:pt>
                <c:pt idx="31">
                  <c:v>0.27205882352941174</c:v>
                </c:pt>
                <c:pt idx="32">
                  <c:v>0.52757352941176472</c:v>
                </c:pt>
                <c:pt idx="33">
                  <c:v>0.7034990791896869</c:v>
                </c:pt>
                <c:pt idx="34">
                  <c:v>0.52398523985239853</c:v>
                </c:pt>
                <c:pt idx="35">
                  <c:v>0.67771639042357279</c:v>
                </c:pt>
                <c:pt idx="36">
                  <c:v>0.80036968576709799</c:v>
                </c:pt>
                <c:pt idx="37">
                  <c:v>0.6141414141414141</c:v>
                </c:pt>
                <c:pt idx="38">
                  <c:v>0.42297650130548303</c:v>
                </c:pt>
                <c:pt idx="39">
                  <c:v>0.40384615384615385</c:v>
                </c:pt>
                <c:pt idx="40">
                  <c:v>0.41935483870967744</c:v>
                </c:pt>
                <c:pt idx="41">
                  <c:v>0.41509433962264153</c:v>
                </c:pt>
                <c:pt idx="42">
                  <c:v>0.90548204158790169</c:v>
                </c:pt>
                <c:pt idx="43">
                  <c:v>0.50653594771241828</c:v>
                </c:pt>
                <c:pt idx="44">
                  <c:v>0.42553191489361702</c:v>
                </c:pt>
                <c:pt idx="45">
                  <c:v>0.5535714285714286</c:v>
                </c:pt>
                <c:pt idx="46">
                  <c:v>0.40099009900990101</c:v>
                </c:pt>
                <c:pt idx="47">
                  <c:v>0.52631578947368418</c:v>
                </c:pt>
                <c:pt idx="48">
                  <c:v>0.87470997679814388</c:v>
                </c:pt>
                <c:pt idx="49">
                  <c:v>0.6912751677852349</c:v>
                </c:pt>
              </c:numCache>
            </c:numRef>
          </c:xVal>
          <c:yVal>
            <c:numRef>
              <c:f>Sheet1!$B$2:$B$51</c:f>
              <c:numCache>
                <c:formatCode>0.0000</c:formatCode>
                <c:ptCount val="50"/>
                <c:pt idx="0">
                  <c:v>0.50742073151799783</c:v>
                </c:pt>
                <c:pt idx="1">
                  <c:v>0.50160660297146498</c:v>
                </c:pt>
                <c:pt idx="2">
                  <c:v>0.72363824846692437</c:v>
                </c:pt>
                <c:pt idx="3">
                  <c:v>0.52636975193246793</c:v>
                </c:pt>
                <c:pt idx="4">
                  <c:v>0.44651152489622342</c:v>
                </c:pt>
                <c:pt idx="5">
                  <c:v>0.59397030675774076</c:v>
                </c:pt>
                <c:pt idx="6">
                  <c:v>0</c:v>
                </c:pt>
                <c:pt idx="7">
                  <c:v>0.54968041923057021</c:v>
                </c:pt>
                <c:pt idx="8">
                  <c:v>0.64566376144814219</c:v>
                </c:pt>
                <c:pt idx="9">
                  <c:v>0.57031896711800878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0.54579606062769814</c:v>
                </c:pt>
                <c:pt idx="30">
                  <c:v>0.46075598966539066</c:v>
                </c:pt>
                <c:pt idx="31">
                  <c:v>0.50418019425133109</c:v>
                </c:pt>
                <c:pt idx="32">
                  <c:v>0.56495952757558321</c:v>
                </c:pt>
                <c:pt idx="33">
                  <c:v>0.60290078206256348</c:v>
                </c:pt>
                <c:pt idx="34">
                  <c:v>0.45039214350344181</c:v>
                </c:pt>
                <c:pt idx="35">
                  <c:v>0.77682538949241664</c:v>
                </c:pt>
                <c:pt idx="36">
                  <c:v>0.46775875297105185</c:v>
                </c:pt>
                <c:pt idx="37">
                  <c:v>0.50111491770542405</c:v>
                </c:pt>
                <c:pt idx="38">
                  <c:v>0.58384287660618461</c:v>
                </c:pt>
                <c:pt idx="39">
                  <c:v>0.3559796860977702</c:v>
                </c:pt>
                <c:pt idx="40">
                  <c:v>0.37180180390150758</c:v>
                </c:pt>
                <c:pt idx="41">
                  <c:v>0.41011698302828492</c:v>
                </c:pt>
                <c:pt idx="42">
                  <c:v>0.23333094012940278</c:v>
                </c:pt>
                <c:pt idx="43">
                  <c:v>0.37512775179972052</c:v>
                </c:pt>
                <c:pt idx="44">
                  <c:v>0.42194653419702655</c:v>
                </c:pt>
                <c:pt idx="45">
                  <c:v>0.32710758981656279</c:v>
                </c:pt>
                <c:pt idx="46">
                  <c:v>0.3512341698336966</c:v>
                </c:pt>
                <c:pt idx="47">
                  <c:v>0.19017890003220592</c:v>
                </c:pt>
                <c:pt idx="48">
                  <c:v>0.16225045983097325</c:v>
                </c:pt>
                <c:pt idx="49">
                  <c:v>0.24589376501464183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30-5DD7-9C48-8A3E-831CD34B226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42477608"/>
        <c:axId val="-2042472008"/>
      </c:scatterChart>
      <c:valAx>
        <c:axId val="-2042477608"/>
        <c:scaling>
          <c:orientation val="minMax"/>
          <c:max val="1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 sz="1000"/>
                </a:pPr>
                <a:r>
                  <a:rPr lang="en-US" sz="1000" dirty="0"/>
                  <a:t>Perception Rating (8-10)</a:t>
                </a:r>
              </a:p>
            </c:rich>
          </c:tx>
          <c:overlay val="0"/>
        </c:title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-2042472008"/>
        <c:crosses val="autoZero"/>
        <c:crossBetween val="midCat"/>
      </c:valAx>
      <c:valAx>
        <c:axId val="-2042472008"/>
        <c:scaling>
          <c:orientation val="minMax"/>
          <c:max val="0.8"/>
          <c:min val="0.1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000"/>
                </a:pPr>
                <a:r>
                  <a:rPr lang="en-US" sz="1000" dirty="0"/>
                  <a:t>Impact on Quality of</a:t>
                </a:r>
                <a:r>
                  <a:rPr lang="en-US" sz="1000" baseline="0" dirty="0"/>
                  <a:t> Overall Experience</a:t>
                </a:r>
                <a:endParaRPr lang="en-US" sz="1000" dirty="0"/>
              </a:p>
            </c:rich>
          </c:tx>
          <c:overlay val="0"/>
        </c:title>
        <c:numFmt formatCode="0.0000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-2042477608"/>
        <c:crosses val="autoZero"/>
        <c:crossBetween val="midCat"/>
      </c:valAx>
      <c:spPr>
        <a:noFill/>
        <a:ln w="25400">
          <a:solidFill>
            <a:schemeClr val="tx1"/>
          </a:solidFill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  <c:userShapes r:id="rId3"/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spc="0" baseline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pPr>
            <a:r>
              <a:rPr lang="en-US" sz="1200" b="1" baseline="0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Comparison of Attribute Evaluations</a:t>
            </a:r>
          </a:p>
          <a:p>
            <a:pPr>
              <a:defRPr sz="1200" b="1" i="0" u="none" strike="noStrike" kern="1200" spc="0" baseline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pPr>
            <a:r>
              <a:rPr lang="en-US" sz="1200" b="1" baseline="0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2019 versus 2016</a:t>
            </a:r>
          </a:p>
          <a:p>
            <a:pPr>
              <a:defRPr sz="1200" b="1" i="0" u="none" strike="noStrike" kern="1200" spc="0" baseline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pPr>
            <a:r>
              <a:rPr lang="en-US" sz="1200" b="1" baseline="0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- College of Sciences, Master’s CAMPUS -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2019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none"/>
          </c:marker>
          <c:dPt>
            <c:idx val="4"/>
            <c:bubble3D val="0"/>
            <c:extLst>
              <c:ext xmlns:c16="http://schemas.microsoft.com/office/drawing/2014/chart" uri="{C3380CC4-5D6E-409C-BE32-E72D297353CC}">
                <c16:uniqueId val="{00000000-6313-7B43-BCC3-DFF809FBF756}"/>
              </c:ext>
            </c:extLst>
          </c:dPt>
          <c:dPt>
            <c:idx val="5"/>
            <c:bubble3D val="0"/>
            <c:extLst>
              <c:ext xmlns:c16="http://schemas.microsoft.com/office/drawing/2014/chart" uri="{C3380CC4-5D6E-409C-BE32-E72D297353CC}">
                <c16:uniqueId val="{00000001-6313-7B43-BCC3-DFF809FBF756}"/>
              </c:ext>
            </c:extLst>
          </c:dPt>
          <c:dPt>
            <c:idx val="6"/>
            <c:bubble3D val="0"/>
            <c:extLst>
              <c:ext xmlns:c16="http://schemas.microsoft.com/office/drawing/2014/chart" uri="{C3380CC4-5D6E-409C-BE32-E72D297353CC}">
                <c16:uniqueId val="{00000002-6313-7B43-BCC3-DFF809FBF756}"/>
              </c:ext>
            </c:extLst>
          </c:dPt>
          <c:dPt>
            <c:idx val="7"/>
            <c:bubble3D val="0"/>
            <c:extLst>
              <c:ext xmlns:c16="http://schemas.microsoft.com/office/drawing/2014/chart" uri="{C3380CC4-5D6E-409C-BE32-E72D297353CC}">
                <c16:uniqueId val="{00000003-6313-7B43-BCC3-DFF809FBF756}"/>
              </c:ext>
            </c:extLst>
          </c:dPt>
          <c:dPt>
            <c:idx val="8"/>
            <c:bubble3D val="0"/>
            <c:extLst>
              <c:ext xmlns:c16="http://schemas.microsoft.com/office/drawing/2014/chart" uri="{C3380CC4-5D6E-409C-BE32-E72D297353CC}">
                <c16:uniqueId val="{00000004-6313-7B43-BCC3-DFF809FBF756}"/>
              </c:ext>
            </c:extLst>
          </c:dPt>
          <c:dPt>
            <c:idx val="9"/>
            <c:bubble3D val="0"/>
            <c:extLst>
              <c:ext xmlns:c16="http://schemas.microsoft.com/office/drawing/2014/chart" uri="{C3380CC4-5D6E-409C-BE32-E72D297353CC}">
                <c16:uniqueId val="{00000005-6313-7B43-BCC3-DFF809FBF756}"/>
              </c:ext>
            </c:extLst>
          </c:dPt>
          <c:dPt>
            <c:idx val="10"/>
            <c:bubble3D val="0"/>
            <c:extLst>
              <c:ext xmlns:c16="http://schemas.microsoft.com/office/drawing/2014/chart" uri="{C3380CC4-5D6E-409C-BE32-E72D297353CC}">
                <c16:uniqueId val="{00000006-6313-7B43-BCC3-DFF809FBF756}"/>
              </c:ext>
            </c:extLst>
          </c:dPt>
          <c:dPt>
            <c:idx val="11"/>
            <c:bubble3D val="0"/>
            <c:extLst>
              <c:ext xmlns:c16="http://schemas.microsoft.com/office/drawing/2014/chart" uri="{C3380CC4-5D6E-409C-BE32-E72D297353CC}">
                <c16:uniqueId val="{00000007-6313-7B43-BCC3-DFF809FBF756}"/>
              </c:ext>
            </c:extLst>
          </c:dPt>
          <c:dLbls>
            <c:dLbl>
              <c:idx val="0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1</a:t>
                    </a:r>
                    <a:endParaRPr lang="en-US" sz="800" dirty="0">
                      <a:solidFill>
                        <a:srgbClr val="FF0000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8-6313-7B43-BCC3-DFF809FBF756}"/>
                </c:ext>
              </c:extLst>
            </c:dLbl>
            <c:dLbl>
              <c:idx val="1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2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9-6313-7B43-BCC3-DFF809FBF756}"/>
                </c:ext>
              </c:extLst>
            </c:dLbl>
            <c:dLbl>
              <c:idx val="2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3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A-6313-7B43-BCC3-DFF809FBF756}"/>
                </c:ext>
              </c:extLst>
            </c:dLbl>
            <c:dLbl>
              <c:idx val="3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4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B-6313-7B43-BCC3-DFF809FBF756}"/>
                </c:ext>
              </c:extLst>
            </c:dLbl>
            <c:dLbl>
              <c:idx val="4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5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6313-7B43-BCC3-DFF809FBF756}"/>
                </c:ext>
              </c:extLst>
            </c:dLbl>
            <c:dLbl>
              <c:idx val="5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6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6313-7B43-BCC3-DFF809FBF756}"/>
                </c:ext>
              </c:extLst>
            </c:dLbl>
            <c:dLbl>
              <c:idx val="6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7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6313-7B43-BCC3-DFF809FBF756}"/>
                </c:ext>
              </c:extLst>
            </c:dLbl>
            <c:dLbl>
              <c:idx val="7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8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6313-7B43-BCC3-DFF809FBF756}"/>
                </c:ext>
              </c:extLst>
            </c:dLbl>
            <c:dLbl>
              <c:idx val="8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4-6313-7B43-BCC3-DFF809FBF756}"/>
                </c:ext>
              </c:extLst>
            </c:dLbl>
            <c:dLbl>
              <c:idx val="9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10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6313-7B43-BCC3-DFF809FBF756}"/>
                </c:ext>
              </c:extLst>
            </c:dLbl>
            <c:dLbl>
              <c:idx val="10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11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6-6313-7B43-BCC3-DFF809FBF756}"/>
                </c:ext>
              </c:extLst>
            </c:dLbl>
            <c:dLbl>
              <c:idx val="11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12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7-6313-7B43-BCC3-DFF809FBF756}"/>
                </c:ext>
              </c:extLst>
            </c:dLbl>
            <c:dLbl>
              <c:idx val="12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13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0-6313-7B43-BCC3-DFF809FBF756}"/>
                </c:ext>
              </c:extLst>
            </c:dLbl>
            <c:dLbl>
              <c:idx val="13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14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1-6313-7B43-BCC3-DFF809FBF756}"/>
                </c:ext>
              </c:extLst>
            </c:dLbl>
            <c:dLbl>
              <c:idx val="14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15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2-6313-7B43-BCC3-DFF809FBF756}"/>
                </c:ext>
              </c:extLst>
            </c:dLbl>
            <c:dLbl>
              <c:idx val="15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16</a:t>
                    </a:r>
                    <a:endParaRPr lang="en-US" sz="800" dirty="0">
                      <a:solidFill>
                        <a:srgbClr val="3366FF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3-6313-7B43-BCC3-DFF809FBF756}"/>
                </c:ext>
              </c:extLst>
            </c:dLbl>
            <c:dLbl>
              <c:idx val="16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17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4-6313-7B43-BCC3-DFF809FBF756}"/>
                </c:ext>
              </c:extLst>
            </c:dLbl>
            <c:dLbl>
              <c:idx val="17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18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5-6313-7B43-BCC3-DFF809FBF756}"/>
                </c:ext>
              </c:extLst>
            </c:dLbl>
            <c:dLbl>
              <c:idx val="18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19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6-6313-7B43-BCC3-DFF809FBF756}"/>
                </c:ext>
              </c:extLst>
            </c:dLbl>
            <c:dLbl>
              <c:idx val="19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20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7-6313-7B43-BCC3-DFF809FBF756}"/>
                </c:ext>
              </c:extLst>
            </c:dLbl>
            <c:dLbl>
              <c:idx val="20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21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8-6313-7B43-BCC3-DFF809FBF756}"/>
                </c:ext>
              </c:extLst>
            </c:dLbl>
            <c:dLbl>
              <c:idx val="21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22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9-6313-7B43-BCC3-DFF809FBF756}"/>
                </c:ext>
              </c:extLst>
            </c:dLbl>
            <c:dLbl>
              <c:idx val="22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23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A-6313-7B43-BCC3-DFF809FBF756}"/>
                </c:ext>
              </c:extLst>
            </c:dLbl>
            <c:dLbl>
              <c:idx val="23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24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B-6313-7B43-BCC3-DFF809FBF756}"/>
                </c:ext>
              </c:extLst>
            </c:dLbl>
            <c:dLbl>
              <c:idx val="24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25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C-6313-7B43-BCC3-DFF809FBF756}"/>
                </c:ext>
              </c:extLst>
            </c:dLbl>
            <c:dLbl>
              <c:idx val="25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26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D-6313-7B43-BCC3-DFF809FBF756}"/>
                </c:ext>
              </c:extLst>
            </c:dLbl>
            <c:dLbl>
              <c:idx val="2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E-6313-7B43-BCC3-DFF809FBF756}"/>
                </c:ext>
              </c:extLst>
            </c:dLbl>
            <c:dLbl>
              <c:idx val="2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F-6313-7B43-BCC3-DFF809FBF756}"/>
                </c:ext>
              </c:extLst>
            </c:dLbl>
            <c:dLbl>
              <c:idx val="28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0-6313-7B43-BCC3-DFF809FBF756}"/>
                </c:ext>
              </c:extLst>
            </c:dLbl>
            <c:dLbl>
              <c:idx val="29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30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1-6313-7B43-BCC3-DFF809FBF756}"/>
                </c:ext>
              </c:extLst>
            </c:dLbl>
            <c:dLbl>
              <c:idx val="30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31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2-6313-7B43-BCC3-DFF809FBF756}"/>
                </c:ext>
              </c:extLst>
            </c:dLbl>
            <c:dLbl>
              <c:idx val="31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32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3-6313-7B43-BCC3-DFF809FBF756}"/>
                </c:ext>
              </c:extLst>
            </c:dLbl>
            <c:dLbl>
              <c:idx val="32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33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4-6313-7B43-BCC3-DFF809FBF756}"/>
                </c:ext>
              </c:extLst>
            </c:dLbl>
            <c:dLbl>
              <c:idx val="33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34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5-6313-7B43-BCC3-DFF809FBF756}"/>
                </c:ext>
              </c:extLst>
            </c:dLbl>
            <c:dLbl>
              <c:idx val="34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35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6-6313-7B43-BCC3-DFF809FBF756}"/>
                </c:ext>
              </c:extLst>
            </c:dLbl>
            <c:dLbl>
              <c:idx val="35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36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7-6313-7B43-BCC3-DFF809FBF756}"/>
                </c:ext>
              </c:extLst>
            </c:dLbl>
            <c:dLbl>
              <c:idx val="36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37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8-6313-7B43-BCC3-DFF809FBF756}"/>
                </c:ext>
              </c:extLst>
            </c:dLbl>
            <c:dLbl>
              <c:idx val="37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38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9-6313-7B43-BCC3-DFF809FBF756}"/>
                </c:ext>
              </c:extLst>
            </c:dLbl>
            <c:dLbl>
              <c:idx val="38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39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A-6313-7B43-BCC3-DFF809FBF756}"/>
                </c:ext>
              </c:extLst>
            </c:dLbl>
            <c:dLbl>
              <c:idx val="39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40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B-6313-7B43-BCC3-DFF809FBF756}"/>
                </c:ext>
              </c:extLst>
            </c:dLbl>
            <c:dLbl>
              <c:idx val="40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41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C-6313-7B43-BCC3-DFF809FBF756}"/>
                </c:ext>
              </c:extLst>
            </c:dLbl>
            <c:dLbl>
              <c:idx val="41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42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D-6313-7B43-BCC3-DFF809FBF756}"/>
                </c:ext>
              </c:extLst>
            </c:dLbl>
            <c:dLbl>
              <c:idx val="42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43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E-6313-7B43-BCC3-DFF809FBF756}"/>
                </c:ext>
              </c:extLst>
            </c:dLbl>
            <c:dLbl>
              <c:idx val="43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44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F-6313-7B43-BCC3-DFF809FBF756}"/>
                </c:ext>
              </c:extLst>
            </c:dLbl>
            <c:dLbl>
              <c:idx val="44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45</a:t>
                    </a:r>
                    <a:endParaRPr lang="en-US" sz="800" dirty="0">
                      <a:solidFill>
                        <a:srgbClr val="FF6600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30-6313-7B43-BCC3-DFF809FBF756}"/>
                </c:ext>
              </c:extLst>
            </c:dLbl>
            <c:dLbl>
              <c:idx val="45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46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31-6313-7B43-BCC3-DFF809FBF756}"/>
                </c:ext>
              </c:extLst>
            </c:dLbl>
            <c:dLbl>
              <c:idx val="46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47</a:t>
                    </a:r>
                    <a:endParaRPr lang="en-US" sz="800" dirty="0">
                      <a:solidFill>
                        <a:srgbClr val="FF6600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32-6313-7B43-BCC3-DFF809FBF756}"/>
                </c:ext>
              </c:extLst>
            </c:dLbl>
            <c:dLbl>
              <c:idx val="47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48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33-6313-7B43-BCC3-DFF809FBF756}"/>
                </c:ext>
              </c:extLst>
            </c:dLbl>
            <c:dLbl>
              <c:idx val="48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34-6313-7B43-BCC3-DFF809FBF756}"/>
                </c:ext>
              </c:extLst>
            </c:dLbl>
            <c:dLbl>
              <c:idx val="49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50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35-6313-7B43-BCC3-DFF809FBF75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800" b="1"/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xVal>
            <c:numRef>
              <c:f>Sheet1!$A$2:$A$51</c:f>
              <c:numCache>
                <c:formatCode>0%</c:formatCode>
                <c:ptCount val="50"/>
                <c:pt idx="0">
                  <c:v>0.5423728813559322</c:v>
                </c:pt>
                <c:pt idx="1">
                  <c:v>0.74576271186440679</c:v>
                </c:pt>
                <c:pt idx="2">
                  <c:v>0.71186440677966101</c:v>
                </c:pt>
                <c:pt idx="3">
                  <c:v>0.4576271186440678</c:v>
                </c:pt>
                <c:pt idx="4">
                  <c:v>0.42372881355932202</c:v>
                </c:pt>
                <c:pt idx="5">
                  <c:v>0.4576271186440678</c:v>
                </c:pt>
                <c:pt idx="6">
                  <c:v>0.50847457627118642</c:v>
                </c:pt>
                <c:pt idx="7">
                  <c:v>0.4576271186440678</c:v>
                </c:pt>
                <c:pt idx="8">
                  <c:v>0.61016949152542377</c:v>
                </c:pt>
                <c:pt idx="9">
                  <c:v>0.52542372881355937</c:v>
                </c:pt>
                <c:pt idx="10">
                  <c:v>0.8</c:v>
                </c:pt>
                <c:pt idx="11">
                  <c:v>0.66666666666666663</c:v>
                </c:pt>
                <c:pt idx="12">
                  <c:v>0.42857142857142855</c:v>
                </c:pt>
                <c:pt idx="13">
                  <c:v>0.81818181818181823</c:v>
                </c:pt>
                <c:pt idx="14">
                  <c:v>0.88888888888888884</c:v>
                </c:pt>
                <c:pt idx="15">
                  <c:v>1</c:v>
                </c:pt>
                <c:pt idx="16">
                  <c:v>0.875</c:v>
                </c:pt>
                <c:pt idx="17">
                  <c:v>0.875</c:v>
                </c:pt>
                <c:pt idx="18">
                  <c:v>0.81818181818181823</c:v>
                </c:pt>
                <c:pt idx="19">
                  <c:v>0.8571428571428571</c:v>
                </c:pt>
                <c:pt idx="20">
                  <c:v>0.5</c:v>
                </c:pt>
                <c:pt idx="21">
                  <c:v>1</c:v>
                </c:pt>
                <c:pt idx="22">
                  <c:v>0.90909090909090906</c:v>
                </c:pt>
                <c:pt idx="23">
                  <c:v>0.81818181818181823</c:v>
                </c:pt>
                <c:pt idx="24">
                  <c:v>1</c:v>
                </c:pt>
                <c:pt idx="25">
                  <c:v>0.90909090909090906</c:v>
                </c:pt>
                <c:pt idx="29">
                  <c:v>0.2857142857142857</c:v>
                </c:pt>
                <c:pt idx="30">
                  <c:v>0.52631578947368418</c:v>
                </c:pt>
                <c:pt idx="31">
                  <c:v>0.4358974358974359</c:v>
                </c:pt>
                <c:pt idx="32">
                  <c:v>0.67441860465116277</c:v>
                </c:pt>
                <c:pt idx="33">
                  <c:v>0.57627118644067798</c:v>
                </c:pt>
                <c:pt idx="34">
                  <c:v>0.71186440677966101</c:v>
                </c:pt>
                <c:pt idx="35">
                  <c:v>0.55932203389830504</c:v>
                </c:pt>
                <c:pt idx="36">
                  <c:v>0.69491525423728817</c:v>
                </c:pt>
                <c:pt idx="37">
                  <c:v>0.77192982456140347</c:v>
                </c:pt>
                <c:pt idx="38">
                  <c:v>0.53191489361702127</c:v>
                </c:pt>
                <c:pt idx="39">
                  <c:v>0.22222222222222221</c:v>
                </c:pt>
                <c:pt idx="40">
                  <c:v>0.3</c:v>
                </c:pt>
                <c:pt idx="41">
                  <c:v>0.2857142857142857</c:v>
                </c:pt>
                <c:pt idx="42">
                  <c:v>0.625</c:v>
                </c:pt>
                <c:pt idx="43">
                  <c:v>0.23076923076923078</c:v>
                </c:pt>
                <c:pt idx="44">
                  <c:v>0.23076923076923078</c:v>
                </c:pt>
                <c:pt idx="45">
                  <c:v>0.29090909090909089</c:v>
                </c:pt>
                <c:pt idx="46">
                  <c:v>0.26</c:v>
                </c:pt>
                <c:pt idx="47">
                  <c:v>0.2</c:v>
                </c:pt>
                <c:pt idx="48">
                  <c:v>0.6</c:v>
                </c:pt>
                <c:pt idx="49">
                  <c:v>0.10909090909090909</c:v>
                </c:pt>
              </c:numCache>
            </c:numRef>
          </c:xVal>
          <c:yVal>
            <c:numRef>
              <c:f>Sheet1!$B$2:$B$51</c:f>
              <c:numCache>
                <c:formatCode>0%</c:formatCode>
                <c:ptCount val="50"/>
                <c:pt idx="0">
                  <c:v>0.6428571428571429</c:v>
                </c:pt>
                <c:pt idx="1">
                  <c:v>0.8571428571428571</c:v>
                </c:pt>
                <c:pt idx="2">
                  <c:v>0.7142857142857143</c:v>
                </c:pt>
                <c:pt idx="3">
                  <c:v>0.42857142857142855</c:v>
                </c:pt>
                <c:pt idx="4">
                  <c:v>0.5714285714285714</c:v>
                </c:pt>
                <c:pt idx="5">
                  <c:v>0.6428571428571429</c:v>
                </c:pt>
                <c:pt idx="6">
                  <c:v>0.5</c:v>
                </c:pt>
                <c:pt idx="7">
                  <c:v>0.42857142857142855</c:v>
                </c:pt>
                <c:pt idx="8">
                  <c:v>0.6428571428571429</c:v>
                </c:pt>
                <c:pt idx="9">
                  <c:v>0.5</c:v>
                </c:pt>
                <c:pt idx="10">
                  <c:v>0.75</c:v>
                </c:pt>
                <c:pt idx="11">
                  <c:v>0.5</c:v>
                </c:pt>
                <c:pt idx="12">
                  <c:v>0.5</c:v>
                </c:pt>
                <c:pt idx="13">
                  <c:v>1</c:v>
                </c:pt>
                <c:pt idx="14">
                  <c:v>1</c:v>
                </c:pt>
                <c:pt idx="15">
                  <c:v>0.75</c:v>
                </c:pt>
                <c:pt idx="16">
                  <c:v>0.75</c:v>
                </c:pt>
                <c:pt idx="17">
                  <c:v>0.5</c:v>
                </c:pt>
                <c:pt idx="18">
                  <c:v>1</c:v>
                </c:pt>
                <c:pt idx="19">
                  <c:v>0.75</c:v>
                </c:pt>
                <c:pt idx="20">
                  <c:v>0.75</c:v>
                </c:pt>
                <c:pt idx="21">
                  <c:v>1</c:v>
                </c:pt>
                <c:pt idx="22">
                  <c:v>1</c:v>
                </c:pt>
                <c:pt idx="23">
                  <c:v>1</c:v>
                </c:pt>
                <c:pt idx="24">
                  <c:v>1</c:v>
                </c:pt>
                <c:pt idx="25">
                  <c:v>0.5</c:v>
                </c:pt>
                <c:pt idx="29">
                  <c:v>0.5</c:v>
                </c:pt>
                <c:pt idx="30">
                  <c:v>0.4</c:v>
                </c:pt>
                <c:pt idx="31">
                  <c:v>0.3</c:v>
                </c:pt>
                <c:pt idx="32">
                  <c:v>0.4</c:v>
                </c:pt>
                <c:pt idx="33">
                  <c:v>0.5</c:v>
                </c:pt>
                <c:pt idx="34">
                  <c:v>0.42857142857142855</c:v>
                </c:pt>
                <c:pt idx="35">
                  <c:v>0.42857142857142855</c:v>
                </c:pt>
                <c:pt idx="36">
                  <c:v>0.7142857142857143</c:v>
                </c:pt>
                <c:pt idx="37">
                  <c:v>0.7142857142857143</c:v>
                </c:pt>
                <c:pt idx="38">
                  <c:v>0.66666666666666663</c:v>
                </c:pt>
                <c:pt idx="39">
                  <c:v>0</c:v>
                </c:pt>
                <c:pt idx="40">
                  <c:v>1</c:v>
                </c:pt>
                <c:pt idx="41">
                  <c:v>0</c:v>
                </c:pt>
                <c:pt idx="42">
                  <c:v>0.7857142857142857</c:v>
                </c:pt>
                <c:pt idx="43">
                  <c:v>0.35714285714285715</c:v>
                </c:pt>
                <c:pt idx="44">
                  <c:v>0.46153846153846156</c:v>
                </c:pt>
                <c:pt idx="45">
                  <c:v>0.46153846153846156</c:v>
                </c:pt>
                <c:pt idx="46">
                  <c:v>0.38461538461538464</c:v>
                </c:pt>
                <c:pt idx="47">
                  <c:v>0.36363636363636365</c:v>
                </c:pt>
                <c:pt idx="48">
                  <c:v>0.58333333333333337</c:v>
                </c:pt>
                <c:pt idx="49">
                  <c:v>0.3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C-6313-7B43-BCC3-DFF809FBF756}"/>
            </c:ext>
          </c:extLst>
        </c:ser>
        <c:ser>
          <c:idx val="1"/>
          <c:order val="1"/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xVal>
            <c:numRef>
              <c:f>Sheet2!$B$5:$B$6</c:f>
              <c:numCache>
                <c:formatCode>General</c:formatCode>
                <c:ptCount val="2"/>
                <c:pt idx="0">
                  <c:v>0</c:v>
                </c:pt>
                <c:pt idx="1">
                  <c:v>1</c:v>
                </c:pt>
              </c:numCache>
            </c:numRef>
          </c:xVal>
          <c:yVal>
            <c:numRef>
              <c:f>Sheet2!$C$5:$C$6</c:f>
              <c:numCache>
                <c:formatCode>General</c:formatCode>
                <c:ptCount val="2"/>
                <c:pt idx="0">
                  <c:v>0</c:v>
                </c:pt>
                <c:pt idx="1">
                  <c:v>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D-6313-7B43-BCC3-DFF809FBF756}"/>
            </c:ext>
          </c:extLst>
        </c:ser>
        <c:ser>
          <c:idx val="2"/>
          <c:order val="2"/>
          <c:spPr>
            <a:ln w="12700" cap="rnd">
              <a:solidFill>
                <a:srgbClr val="FF0000"/>
              </a:solidFill>
              <a:prstDash val="dash"/>
              <a:round/>
            </a:ln>
            <a:effectLst/>
          </c:spPr>
          <c:marker>
            <c:symbol val="none"/>
          </c:marker>
          <c:dLbls>
            <c:delete val="1"/>
          </c:dLbls>
          <c:xVal>
            <c:numRef>
              <c:f>Sheet3!$B$5:$B$6</c:f>
              <c:numCache>
                <c:formatCode>General</c:formatCode>
                <c:ptCount val="2"/>
                <c:pt idx="0">
                  <c:v>0.125</c:v>
                </c:pt>
                <c:pt idx="1">
                  <c:v>1</c:v>
                </c:pt>
              </c:numCache>
            </c:numRef>
          </c:xVal>
          <c:yVal>
            <c:numRef>
              <c:f>Sheet3!$C$5:$C$6</c:f>
              <c:numCache>
                <c:formatCode>General</c:formatCode>
                <c:ptCount val="2"/>
                <c:pt idx="0">
                  <c:v>0</c:v>
                </c:pt>
                <c:pt idx="1">
                  <c:v>0.875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E-6313-7B43-BCC3-DFF809FBF756}"/>
            </c:ext>
          </c:extLst>
        </c:ser>
        <c:ser>
          <c:idx val="3"/>
          <c:order val="3"/>
          <c:spPr>
            <a:ln w="12700" cap="rnd">
              <a:solidFill>
                <a:srgbClr val="FF0000"/>
              </a:solidFill>
              <a:prstDash val="dash"/>
              <a:round/>
            </a:ln>
            <a:effectLst/>
          </c:spPr>
          <c:marker>
            <c:symbol val="none"/>
          </c:marker>
          <c:dLbls>
            <c:delete val="1"/>
          </c:dLbls>
          <c:xVal>
            <c:numRef>
              <c:f>Sheet4!$B$5:$B$6</c:f>
              <c:numCache>
                <c:formatCode>General</c:formatCode>
                <c:ptCount val="2"/>
                <c:pt idx="0">
                  <c:v>0</c:v>
                </c:pt>
                <c:pt idx="1">
                  <c:v>0.875</c:v>
                </c:pt>
              </c:numCache>
            </c:numRef>
          </c:xVal>
          <c:yVal>
            <c:numRef>
              <c:f>Sheet4!$C$5:$C$6</c:f>
              <c:numCache>
                <c:formatCode>General</c:formatCode>
                <c:ptCount val="2"/>
                <c:pt idx="0">
                  <c:v>0.125</c:v>
                </c:pt>
                <c:pt idx="1">
                  <c:v>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F-6313-7B43-BCC3-DFF809FBF756}"/>
            </c:ext>
          </c:extLst>
        </c:ser>
        <c:dLbls>
          <c:dLblPos val="r"/>
          <c:showLegendKey val="0"/>
          <c:showVal val="1"/>
          <c:showCatName val="0"/>
          <c:showSerName val="0"/>
          <c:showPercent val="0"/>
          <c:showBubbleSize val="0"/>
        </c:dLbls>
        <c:axId val="-1306285376"/>
        <c:axId val="-1328833952"/>
      </c:scatterChart>
      <c:valAx>
        <c:axId val="-1306285376"/>
        <c:scaling>
          <c:orientation val="minMax"/>
          <c:max val="1"/>
          <c:min val="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rgbClr val="000000"/>
                    </a:solidFill>
                    <a:latin typeface="Arial" charset="0"/>
                    <a:ea typeface="Arial" charset="0"/>
                    <a:cs typeface="Arial" charset="0"/>
                  </a:defRPr>
                </a:pPr>
                <a:r>
                  <a:rPr lang="en-US" sz="1000" b="1" baseline="0" dirty="0">
                    <a:solidFill>
                      <a:srgbClr val="000000"/>
                    </a:solidFill>
                    <a:latin typeface="Arial" charset="0"/>
                    <a:ea typeface="Arial" charset="0"/>
                    <a:cs typeface="Arial" charset="0"/>
                  </a:rPr>
                  <a:t>2016 Attribute </a:t>
                </a:r>
                <a:r>
                  <a:rPr lang="en-US" sz="1000" b="1" dirty="0">
                    <a:solidFill>
                      <a:srgbClr val="000000"/>
                    </a:solidFill>
                    <a:latin typeface="Arial" charset="0"/>
                    <a:ea typeface="Arial" charset="0"/>
                    <a:cs typeface="Arial" charset="0"/>
                  </a:rPr>
                  <a:t>Rating (% 8-10)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0%" sourceLinked="0"/>
        <c:majorTickMark val="none"/>
        <c:minorTickMark val="none"/>
        <c:tickLblPos val="nextTo"/>
        <c:spPr>
          <a:noFill/>
          <a:ln>
            <a:solidFill>
              <a:srgbClr val="00000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pPr>
            <a:endParaRPr lang="en-US"/>
          </a:p>
        </c:txPr>
        <c:crossAx val="-1328833952"/>
        <c:crosses val="autoZero"/>
        <c:crossBetween val="midCat"/>
        <c:majorUnit val="0.1"/>
      </c:valAx>
      <c:valAx>
        <c:axId val="-1328833952"/>
        <c:scaling>
          <c:orientation val="minMax"/>
          <c:max val="1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rgbClr val="000000"/>
                    </a:solidFill>
                    <a:latin typeface="Arial" charset="0"/>
                    <a:ea typeface="Arial" charset="0"/>
                    <a:cs typeface="Arial" charset="0"/>
                  </a:defRPr>
                </a:pPr>
                <a:r>
                  <a:rPr lang="en-US" sz="1000" b="1" baseline="0" dirty="0">
                    <a:solidFill>
                      <a:srgbClr val="000000"/>
                    </a:solidFill>
                    <a:latin typeface="Arial" charset="0"/>
                    <a:ea typeface="Arial" charset="0"/>
                    <a:cs typeface="Arial" charset="0"/>
                  </a:rPr>
                  <a:t>2019 Attribute Rating (% 8-10)</a:t>
                </a:r>
                <a:endParaRPr lang="en-US" sz="1000" b="1" dirty="0">
                  <a:solidFill>
                    <a:srgbClr val="000000"/>
                  </a:solidFill>
                  <a:latin typeface="Arial" charset="0"/>
                  <a:ea typeface="Arial" charset="0"/>
                  <a:cs typeface="Arial" charset="0"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0%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pPr>
            <a:endParaRPr lang="en-US"/>
          </a:p>
        </c:txPr>
        <c:crossAx val="-1306285376"/>
        <c:crosses val="autoZero"/>
        <c:crossBetween val="midCat"/>
        <c:majorUnit val="0.1"/>
      </c:valAx>
      <c:spPr>
        <a:noFill/>
        <a:ln w="19050">
          <a:solidFill>
            <a:srgbClr val="000000"/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200"/>
            </a:pPr>
            <a:r>
              <a:rPr lang="en-US" sz="1200" dirty="0"/>
              <a:t>Perception Improvement</a:t>
            </a:r>
            <a:r>
              <a:rPr lang="en-US" sz="1200" baseline="0" dirty="0"/>
              <a:t> Analysis – </a:t>
            </a:r>
            <a:r>
              <a:rPr lang="en-US" sz="1200" baseline="0" dirty="0" err="1"/>
              <a:t>Ph.D</a:t>
            </a:r>
            <a:endParaRPr lang="en-US" sz="1200" baseline="0" dirty="0"/>
          </a:p>
          <a:p>
            <a:pPr>
              <a:defRPr sz="1200"/>
            </a:pPr>
            <a:r>
              <a:rPr lang="en-US" sz="1200" baseline="0" dirty="0"/>
              <a:t>College of Sciences</a:t>
            </a:r>
            <a:endParaRPr lang="en-US" sz="1200" dirty="0"/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9.1154280057098094E-2"/>
          <c:y val="8.5000000000000006E-2"/>
          <c:w val="0.88019443293272503"/>
          <c:h val="0.81175769506084505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 1</c:v>
                </c:pt>
              </c:strCache>
            </c:strRef>
          </c:tx>
          <c:spPr>
            <a:ln w="47625">
              <a:noFill/>
            </a:ln>
          </c:spPr>
          <c:marker>
            <c:symbol val="none"/>
          </c:marker>
          <c:dPt>
            <c:idx val="1"/>
            <c:bubble3D val="0"/>
            <c:extLst>
              <c:ext xmlns:c16="http://schemas.microsoft.com/office/drawing/2014/chart" uri="{C3380CC4-5D6E-409C-BE32-E72D297353CC}">
                <c16:uniqueId val="{00000000-5DD7-9C48-8A3E-831CD34B2266}"/>
              </c:ext>
            </c:extLst>
          </c:dPt>
          <c:dPt>
            <c:idx val="3"/>
            <c:bubble3D val="0"/>
            <c:extLst>
              <c:ext xmlns:c16="http://schemas.microsoft.com/office/drawing/2014/chart" uri="{C3380CC4-5D6E-409C-BE32-E72D297353CC}">
                <c16:uniqueId val="{00000001-5DD7-9C48-8A3E-831CD34B2266}"/>
              </c:ext>
            </c:extLst>
          </c:dPt>
          <c:dPt>
            <c:idx val="6"/>
            <c:bubble3D val="0"/>
            <c:extLst>
              <c:ext xmlns:c16="http://schemas.microsoft.com/office/drawing/2014/chart" uri="{C3380CC4-5D6E-409C-BE32-E72D297353CC}">
                <c16:uniqueId val="{00000002-5DD7-9C48-8A3E-831CD34B2266}"/>
              </c:ext>
            </c:extLst>
          </c:dPt>
          <c:dPt>
            <c:idx val="7"/>
            <c:bubble3D val="0"/>
            <c:extLst>
              <c:ext xmlns:c16="http://schemas.microsoft.com/office/drawing/2014/chart" uri="{C3380CC4-5D6E-409C-BE32-E72D297353CC}">
                <c16:uniqueId val="{00000003-5DD7-9C48-8A3E-831CD34B2266}"/>
              </c:ext>
            </c:extLst>
          </c:dPt>
          <c:dPt>
            <c:idx val="10"/>
            <c:bubble3D val="0"/>
            <c:extLst>
              <c:ext xmlns:c16="http://schemas.microsoft.com/office/drawing/2014/chart" uri="{C3380CC4-5D6E-409C-BE32-E72D297353CC}">
                <c16:uniqueId val="{00000004-5DD7-9C48-8A3E-831CD34B2266}"/>
              </c:ext>
            </c:extLst>
          </c:dPt>
          <c:dPt>
            <c:idx val="11"/>
            <c:bubble3D val="0"/>
            <c:extLst>
              <c:ext xmlns:c16="http://schemas.microsoft.com/office/drawing/2014/chart" uri="{C3380CC4-5D6E-409C-BE32-E72D297353CC}">
                <c16:uniqueId val="{00000005-5DD7-9C48-8A3E-831CD34B2266}"/>
              </c:ext>
            </c:extLst>
          </c:dPt>
          <c:dPt>
            <c:idx val="17"/>
            <c:bubble3D val="0"/>
            <c:extLst>
              <c:ext xmlns:c16="http://schemas.microsoft.com/office/drawing/2014/chart" uri="{C3380CC4-5D6E-409C-BE32-E72D297353CC}">
                <c16:uniqueId val="{00000006-5DD7-9C48-8A3E-831CD34B2266}"/>
              </c:ext>
            </c:extLst>
          </c:dPt>
          <c:dPt>
            <c:idx val="23"/>
            <c:bubble3D val="0"/>
            <c:extLst>
              <c:ext xmlns:c16="http://schemas.microsoft.com/office/drawing/2014/chart" uri="{C3380CC4-5D6E-409C-BE32-E72D297353CC}">
                <c16:uniqueId val="{00000007-5DD7-9C48-8A3E-831CD34B2266}"/>
              </c:ext>
            </c:extLst>
          </c:dPt>
          <c:dPt>
            <c:idx val="29"/>
            <c:bubble3D val="0"/>
            <c:extLst>
              <c:ext xmlns:c16="http://schemas.microsoft.com/office/drawing/2014/chart" uri="{C3380CC4-5D6E-409C-BE32-E72D297353CC}">
                <c16:uniqueId val="{00000008-5DD7-9C48-8A3E-831CD34B2266}"/>
              </c:ext>
            </c:extLst>
          </c:dPt>
          <c:dPt>
            <c:idx val="31"/>
            <c:bubble3D val="0"/>
            <c:extLst>
              <c:ext xmlns:c16="http://schemas.microsoft.com/office/drawing/2014/chart" uri="{C3380CC4-5D6E-409C-BE32-E72D297353CC}">
                <c16:uniqueId val="{00000009-5DD7-9C48-8A3E-831CD34B2266}"/>
              </c:ext>
            </c:extLst>
          </c:dPt>
          <c:dPt>
            <c:idx val="32"/>
            <c:bubble3D val="0"/>
            <c:extLst>
              <c:ext xmlns:c16="http://schemas.microsoft.com/office/drawing/2014/chart" uri="{C3380CC4-5D6E-409C-BE32-E72D297353CC}">
                <c16:uniqueId val="{0000000A-5DD7-9C48-8A3E-831CD34B2266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1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B-5DD7-9C48-8A3E-831CD34B2266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2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5DD7-9C48-8A3E-831CD34B2266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3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C-5DD7-9C48-8A3E-831CD34B2266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4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5DD7-9C48-8A3E-831CD34B2266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5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D-5DD7-9C48-8A3E-831CD34B2266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6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E-5DD7-9C48-8A3E-831CD34B2266}"/>
                </c:ext>
              </c:extLst>
            </c:dLbl>
            <c:dLbl>
              <c:idx val="6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7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5DD7-9C48-8A3E-831CD34B2266}"/>
                </c:ext>
              </c:extLst>
            </c:dLbl>
            <c:dLbl>
              <c:idx val="7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8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5DD7-9C48-8A3E-831CD34B2266}"/>
                </c:ext>
              </c:extLst>
            </c:dLbl>
            <c:dLbl>
              <c:idx val="8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9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F-5DD7-9C48-8A3E-831CD34B2266}"/>
                </c:ext>
              </c:extLst>
            </c:dLbl>
            <c:dLbl>
              <c:idx val="9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10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0-5DD7-9C48-8A3E-831CD34B2266}"/>
                </c:ext>
              </c:extLst>
            </c:dLbl>
            <c:dLbl>
              <c:idx val="10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11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4-5DD7-9C48-8A3E-831CD34B2266}"/>
                </c:ext>
              </c:extLst>
            </c:dLbl>
            <c:dLbl>
              <c:idx val="11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12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5DD7-9C48-8A3E-831CD34B2266}"/>
                </c:ext>
              </c:extLst>
            </c:dLbl>
            <c:dLbl>
              <c:idx val="12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13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1-5DD7-9C48-8A3E-831CD34B2266}"/>
                </c:ext>
              </c:extLst>
            </c:dLbl>
            <c:dLbl>
              <c:idx val="13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14</a:t>
                    </a:r>
                    <a:endParaRPr lang="en-US" b="1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2-5DD7-9C48-8A3E-831CD34B2266}"/>
                </c:ext>
              </c:extLst>
            </c:dLbl>
            <c:dLbl>
              <c:idx val="14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15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3-5DD7-9C48-8A3E-831CD34B2266}"/>
                </c:ext>
              </c:extLst>
            </c:dLbl>
            <c:dLbl>
              <c:idx val="15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16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4-5DD7-9C48-8A3E-831CD34B2266}"/>
                </c:ext>
              </c:extLst>
            </c:dLbl>
            <c:dLbl>
              <c:idx val="16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17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5-5DD7-9C48-8A3E-831CD34B2266}"/>
                </c:ext>
              </c:extLst>
            </c:dLbl>
            <c:dLbl>
              <c:idx val="17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18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6-5DD7-9C48-8A3E-831CD34B2266}"/>
                </c:ext>
              </c:extLst>
            </c:dLbl>
            <c:dLbl>
              <c:idx val="18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3366FF"/>
                        </a:solidFill>
                      </a:defRPr>
                    </a:pPr>
                    <a:r>
                      <a:rPr lang="en-US" sz="1200" b="1" baseline="0" dirty="0">
                        <a:solidFill>
                          <a:srgbClr val="3366FF"/>
                        </a:solidFill>
                      </a:rPr>
                      <a:t>19</a:t>
                    </a:r>
                    <a:endParaRPr lang="en-US" baseline="0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6-5DD7-9C48-8A3E-831CD34B2266}"/>
                </c:ext>
              </c:extLst>
            </c:dLbl>
            <c:dLbl>
              <c:idx val="19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20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7-5DD7-9C48-8A3E-831CD34B2266}"/>
                </c:ext>
              </c:extLst>
            </c:dLbl>
            <c:dLbl>
              <c:idx val="20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21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8-5DD7-9C48-8A3E-831CD34B2266}"/>
                </c:ext>
              </c:extLst>
            </c:dLbl>
            <c:dLbl>
              <c:idx val="21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22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9-5DD7-9C48-8A3E-831CD34B2266}"/>
                </c:ext>
              </c:extLst>
            </c:dLbl>
            <c:dLbl>
              <c:idx val="22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23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A-5DD7-9C48-8A3E-831CD34B2266}"/>
                </c:ext>
              </c:extLst>
            </c:dLbl>
            <c:dLbl>
              <c:idx val="23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24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7-5DD7-9C48-8A3E-831CD34B2266}"/>
                </c:ext>
              </c:extLst>
            </c:dLbl>
            <c:dLbl>
              <c:idx val="24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25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B-5DD7-9C48-8A3E-831CD34B2266}"/>
                </c:ext>
              </c:extLst>
            </c:dLbl>
            <c:dLbl>
              <c:idx val="25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26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C-5DD7-9C48-8A3E-831CD34B2266}"/>
                </c:ext>
              </c:extLst>
            </c:dLbl>
            <c:dLbl>
              <c:idx val="26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27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D-5DD7-9C48-8A3E-831CD34B2266}"/>
                </c:ext>
              </c:extLst>
            </c:dLbl>
            <c:dLbl>
              <c:idx val="27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28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E-5DD7-9C48-8A3E-831CD34B2266}"/>
                </c:ext>
              </c:extLst>
            </c:dLbl>
            <c:dLbl>
              <c:idx val="28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29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F-5DD7-9C48-8A3E-831CD34B2266}"/>
                </c:ext>
              </c:extLst>
            </c:dLbl>
            <c:dLbl>
              <c:idx val="29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30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8-5DD7-9C48-8A3E-831CD34B2266}"/>
                </c:ext>
              </c:extLst>
            </c:dLbl>
            <c:dLbl>
              <c:idx val="30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31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0-5DD7-9C48-8A3E-831CD34B2266}"/>
                </c:ext>
              </c:extLst>
            </c:dLbl>
            <c:dLbl>
              <c:idx val="31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3366FF"/>
                        </a:solidFill>
                      </a:defRPr>
                    </a:pPr>
                    <a:r>
                      <a:rPr lang="en-US" sz="1200" b="1" baseline="0" dirty="0">
                        <a:solidFill>
                          <a:srgbClr val="3366FF"/>
                        </a:solidFill>
                      </a:rPr>
                      <a:t>32</a:t>
                    </a:r>
                    <a:endParaRPr lang="en-US" baseline="0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9-5DD7-9C48-8A3E-831CD34B2266}"/>
                </c:ext>
              </c:extLst>
            </c:dLbl>
            <c:dLbl>
              <c:idx val="32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33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A-5DD7-9C48-8A3E-831CD34B2266}"/>
                </c:ext>
              </c:extLst>
            </c:dLbl>
            <c:dLbl>
              <c:idx val="33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008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008000"/>
                        </a:solidFill>
                      </a:rPr>
                      <a:t>34</a:t>
                    </a:r>
                    <a:endParaRPr lang="en-US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1-5DD7-9C48-8A3E-831CD34B2266}"/>
                </c:ext>
              </c:extLst>
            </c:dLbl>
            <c:dLbl>
              <c:idx val="34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008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008000"/>
                        </a:solidFill>
                      </a:rPr>
                      <a:t>35</a:t>
                    </a:r>
                    <a:endParaRPr lang="en-US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2-5DD7-9C48-8A3E-831CD34B2266}"/>
                </c:ext>
              </c:extLst>
            </c:dLbl>
            <c:dLbl>
              <c:idx val="35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008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008000"/>
                        </a:solidFill>
                      </a:rPr>
                      <a:t>36</a:t>
                    </a:r>
                    <a:endParaRPr lang="en-US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3-5DD7-9C48-8A3E-831CD34B2266}"/>
                </c:ext>
              </c:extLst>
            </c:dLbl>
            <c:dLbl>
              <c:idx val="36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008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008000"/>
                        </a:solidFill>
                      </a:rPr>
                      <a:t>37</a:t>
                    </a:r>
                    <a:endParaRPr lang="en-US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4-5DD7-9C48-8A3E-831CD34B2266}"/>
                </c:ext>
              </c:extLst>
            </c:dLbl>
            <c:dLbl>
              <c:idx val="37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008000"/>
                        </a:solidFill>
                      </a:defRPr>
                    </a:pPr>
                    <a:r>
                      <a:rPr lang="en-US" sz="1200" b="1" baseline="0" dirty="0">
                        <a:solidFill>
                          <a:srgbClr val="008000"/>
                        </a:solidFill>
                      </a:rPr>
                      <a:t>38</a:t>
                    </a:r>
                    <a:endParaRPr lang="en-US" baseline="0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5-5DD7-9C48-8A3E-831CD34B2266}"/>
                </c:ext>
              </c:extLst>
            </c:dLbl>
            <c:dLbl>
              <c:idx val="38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008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008000"/>
                        </a:solidFill>
                      </a:rPr>
                      <a:t>39</a:t>
                    </a:r>
                    <a:endParaRPr lang="en-US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6-5DD7-9C48-8A3E-831CD34B2266}"/>
                </c:ext>
              </c:extLst>
            </c:dLbl>
            <c:dLbl>
              <c:idx val="39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008000"/>
                        </a:solidFill>
                      </a:defRPr>
                    </a:pPr>
                    <a:r>
                      <a:rPr lang="en-US" sz="1200" b="1" baseline="0" dirty="0">
                        <a:solidFill>
                          <a:srgbClr val="008000"/>
                        </a:solidFill>
                      </a:rPr>
                      <a:t>40</a:t>
                    </a:r>
                    <a:endParaRPr lang="en-US" baseline="0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7-5DD7-9C48-8A3E-831CD34B2266}"/>
                </c:ext>
              </c:extLst>
            </c:dLbl>
            <c:dLbl>
              <c:idx val="40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008000"/>
                        </a:solidFill>
                      </a:defRPr>
                    </a:pPr>
                    <a:r>
                      <a:rPr lang="en-US" b="1" baseline="0" dirty="0">
                        <a:solidFill>
                          <a:srgbClr val="008000"/>
                        </a:solidFill>
                      </a:rPr>
                      <a:t>41</a:t>
                    </a:r>
                    <a:endParaRPr lang="en-US" baseline="0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8-5DD7-9C48-8A3E-831CD34B2266}"/>
                </c:ext>
              </c:extLst>
            </c:dLbl>
            <c:dLbl>
              <c:idx val="41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008000"/>
                        </a:solidFill>
                      </a:defRPr>
                    </a:pPr>
                    <a:r>
                      <a:rPr lang="en-US" b="1" baseline="0" dirty="0">
                        <a:solidFill>
                          <a:srgbClr val="008000"/>
                        </a:solidFill>
                      </a:rPr>
                      <a:t>42</a:t>
                    </a:r>
                    <a:endParaRPr lang="en-US" baseline="0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9-5DD7-9C48-8A3E-831CD34B2266}"/>
                </c:ext>
              </c:extLst>
            </c:dLbl>
            <c:dLbl>
              <c:idx val="42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6600"/>
                        </a:solidFill>
                      </a:defRPr>
                    </a:pPr>
                    <a:r>
                      <a:rPr lang="en-US" b="1" dirty="0">
                        <a:solidFill>
                          <a:srgbClr val="FF6600"/>
                        </a:solidFill>
                      </a:rPr>
                      <a:t>43</a:t>
                    </a:r>
                    <a:endParaRPr lang="en-US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A-5DD7-9C48-8A3E-831CD34B2266}"/>
                </c:ext>
              </c:extLst>
            </c:dLbl>
            <c:dLbl>
              <c:idx val="43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FF6600"/>
                        </a:solidFill>
                      </a:defRPr>
                    </a:pPr>
                    <a:r>
                      <a:rPr lang="en-US" b="1" baseline="0" dirty="0">
                        <a:solidFill>
                          <a:srgbClr val="FF6600"/>
                        </a:solidFill>
                      </a:rPr>
                      <a:t>44</a:t>
                    </a:r>
                    <a:endParaRPr lang="en-US" baseline="0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B-5DD7-9C48-8A3E-831CD34B2266}"/>
                </c:ext>
              </c:extLst>
            </c:dLbl>
            <c:dLbl>
              <c:idx val="44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6600"/>
                        </a:solidFill>
                      </a:defRPr>
                    </a:pPr>
                    <a:r>
                      <a:rPr lang="en-US" b="1" dirty="0">
                        <a:solidFill>
                          <a:srgbClr val="FF6600"/>
                        </a:solidFill>
                      </a:rPr>
                      <a:t>45</a:t>
                    </a:r>
                    <a:endParaRPr lang="en-US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C-5DD7-9C48-8A3E-831CD34B2266}"/>
                </c:ext>
              </c:extLst>
            </c:dLbl>
            <c:dLbl>
              <c:idx val="45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6600"/>
                        </a:solidFill>
                      </a:defRPr>
                    </a:pPr>
                    <a:r>
                      <a:rPr lang="en-US" b="1" dirty="0">
                        <a:solidFill>
                          <a:srgbClr val="FF6600"/>
                        </a:solidFill>
                      </a:rPr>
                      <a:t>46</a:t>
                    </a:r>
                    <a:endParaRPr lang="en-US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D-5DD7-9C48-8A3E-831CD34B2266}"/>
                </c:ext>
              </c:extLst>
            </c:dLbl>
            <c:dLbl>
              <c:idx val="46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6600"/>
                        </a:solidFill>
                      </a:defRPr>
                    </a:pPr>
                    <a:r>
                      <a:rPr lang="en-US" b="1" dirty="0">
                        <a:solidFill>
                          <a:srgbClr val="FF6600"/>
                        </a:solidFill>
                      </a:rPr>
                      <a:t>47</a:t>
                    </a:r>
                    <a:endParaRPr lang="en-US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E-5DD7-9C48-8A3E-831CD34B2266}"/>
                </c:ext>
              </c:extLst>
            </c:dLbl>
            <c:dLbl>
              <c:idx val="47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6600"/>
                        </a:solidFill>
                      </a:defRPr>
                    </a:pPr>
                    <a:r>
                      <a:rPr lang="en-US" b="1" dirty="0">
                        <a:solidFill>
                          <a:srgbClr val="FF6600"/>
                        </a:solidFill>
                      </a:rPr>
                      <a:t>48</a:t>
                    </a:r>
                    <a:endParaRPr lang="en-US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F-5DD7-9C48-8A3E-831CD34B2266}"/>
                </c:ext>
              </c:extLst>
            </c:dLbl>
            <c:dLbl>
              <c:idx val="48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FF6600"/>
                        </a:solidFill>
                      </a:defRPr>
                    </a:pPr>
                    <a:r>
                      <a:rPr lang="en-US" baseline="0" dirty="0">
                        <a:solidFill>
                          <a:srgbClr val="FF6600"/>
                        </a:solidFill>
                      </a:rPr>
                      <a:t>49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9BF7-4D44-B015-D3918E5E9548}"/>
                </c:ext>
              </c:extLst>
            </c:dLbl>
            <c:dLbl>
              <c:idx val="49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FF6600"/>
                        </a:solidFill>
                      </a:defRPr>
                    </a:pPr>
                    <a:r>
                      <a:rPr lang="en-US" dirty="0"/>
                      <a:t>50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9BF7-4D44-B015-D3918E5E954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/>
                </a:pPr>
                <a:endParaRPr lang="en-US"/>
              </a:p>
            </c:txPr>
            <c:dLblPos val="ctr"/>
            <c:showLegendKey val="0"/>
            <c:showVal val="0"/>
            <c:showCatName val="1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Sheet1!$A$2:$A$51</c:f>
              <c:numCache>
                <c:formatCode>0%</c:formatCode>
                <c:ptCount val="50"/>
                <c:pt idx="0">
                  <c:v>0.53472222222222221</c:v>
                </c:pt>
                <c:pt idx="1">
                  <c:v>0.66896551724137931</c:v>
                </c:pt>
                <c:pt idx="2">
                  <c:v>0.6344827586206897</c:v>
                </c:pt>
                <c:pt idx="3">
                  <c:v>0.32413793103448274</c:v>
                </c:pt>
                <c:pt idx="4">
                  <c:v>0.47586206896551725</c:v>
                </c:pt>
                <c:pt idx="5">
                  <c:v>0.33793103448275863</c:v>
                </c:pt>
                <c:pt idx="6">
                  <c:v>0.41666666666666669</c:v>
                </c:pt>
                <c:pt idx="7">
                  <c:v>0.40277777777777779</c:v>
                </c:pt>
                <c:pt idx="8">
                  <c:v>0.57638888888888884</c:v>
                </c:pt>
                <c:pt idx="9">
                  <c:v>0.31724137931034485</c:v>
                </c:pt>
                <c:pt idx="10">
                  <c:v>0.50344827586206897</c:v>
                </c:pt>
                <c:pt idx="11">
                  <c:v>0.48965517241379308</c:v>
                </c:pt>
                <c:pt idx="12">
                  <c:v>0.50344827586206897</c:v>
                </c:pt>
                <c:pt idx="13">
                  <c:v>0.66896551724137931</c:v>
                </c:pt>
                <c:pt idx="14">
                  <c:v>0.66896551724137931</c:v>
                </c:pt>
                <c:pt idx="15">
                  <c:v>0.71034482758620687</c:v>
                </c:pt>
                <c:pt idx="16">
                  <c:v>0.64827586206896548</c:v>
                </c:pt>
                <c:pt idx="17">
                  <c:v>0.6344827586206897</c:v>
                </c:pt>
                <c:pt idx="18">
                  <c:v>0.64137931034482754</c:v>
                </c:pt>
                <c:pt idx="19">
                  <c:v>0.57241379310344831</c:v>
                </c:pt>
                <c:pt idx="20">
                  <c:v>0.44827586206896552</c:v>
                </c:pt>
                <c:pt idx="21">
                  <c:v>0.84827586206896555</c:v>
                </c:pt>
                <c:pt idx="22">
                  <c:v>0.72413793103448276</c:v>
                </c:pt>
                <c:pt idx="23">
                  <c:v>0.6</c:v>
                </c:pt>
                <c:pt idx="24">
                  <c:v>0.77241379310344827</c:v>
                </c:pt>
                <c:pt idx="25">
                  <c:v>0.67586206896551726</c:v>
                </c:pt>
                <c:pt idx="26">
                  <c:v>0.77241379310344827</c:v>
                </c:pt>
                <c:pt idx="27">
                  <c:v>0.58620689655172409</c:v>
                </c:pt>
                <c:pt idx="28">
                  <c:v>0.76551724137931032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0.4375</c:v>
                </c:pt>
                <c:pt idx="34">
                  <c:v>0.5625</c:v>
                </c:pt>
                <c:pt idx="35">
                  <c:v>0.60839160839160844</c:v>
                </c:pt>
                <c:pt idx="36">
                  <c:v>0.73611111111111116</c:v>
                </c:pt>
                <c:pt idx="37">
                  <c:v>0.68888888888888888</c:v>
                </c:pt>
                <c:pt idx="38">
                  <c:v>0.39200000000000002</c:v>
                </c:pt>
                <c:pt idx="39">
                  <c:v>0.5</c:v>
                </c:pt>
                <c:pt idx="40">
                  <c:v>0.53773584905660377</c:v>
                </c:pt>
                <c:pt idx="41">
                  <c:v>0.40909090909090912</c:v>
                </c:pt>
                <c:pt idx="42">
                  <c:v>0.21527777777777779</c:v>
                </c:pt>
                <c:pt idx="43">
                  <c:v>0.1702127659574468</c:v>
                </c:pt>
                <c:pt idx="44">
                  <c:v>0.19708029197080293</c:v>
                </c:pt>
                <c:pt idx="45">
                  <c:v>0.1619718309859155</c:v>
                </c:pt>
                <c:pt idx="46">
                  <c:v>0.17037037037037037</c:v>
                </c:pt>
                <c:pt idx="47">
                  <c:v>0.11510791366906475</c:v>
                </c:pt>
                <c:pt idx="48">
                  <c:v>0.40972222222222221</c:v>
                </c:pt>
                <c:pt idx="49">
                  <c:v>0.1276595744680851</c:v>
                </c:pt>
              </c:numCache>
            </c:numRef>
          </c:xVal>
          <c:yVal>
            <c:numRef>
              <c:f>Sheet1!$B$2:$B$51</c:f>
              <c:numCache>
                <c:formatCode>0.0000</c:formatCode>
                <c:ptCount val="50"/>
                <c:pt idx="0">
                  <c:v>0.52280307530817371</c:v>
                </c:pt>
                <c:pt idx="1">
                  <c:v>0.50818436728189875</c:v>
                </c:pt>
                <c:pt idx="2">
                  <c:v>0.75499874627982566</c:v>
                </c:pt>
                <c:pt idx="3">
                  <c:v>0.59041408476177859</c:v>
                </c:pt>
                <c:pt idx="4">
                  <c:v>0.52526350010659617</c:v>
                </c:pt>
                <c:pt idx="5">
                  <c:v>0.65410313581121649</c:v>
                </c:pt>
                <c:pt idx="6">
                  <c:v>0.57215890823657856</c:v>
                </c:pt>
                <c:pt idx="7">
                  <c:v>0.57181881960097658</c:v>
                </c:pt>
                <c:pt idx="8">
                  <c:v>0.70333404868401617</c:v>
                </c:pt>
                <c:pt idx="9">
                  <c:v>0.59369698078770761</c:v>
                </c:pt>
                <c:pt idx="10">
                  <c:v>0.51555508302134134</c:v>
                </c:pt>
                <c:pt idx="11">
                  <c:v>0.51247294546071254</c:v>
                </c:pt>
                <c:pt idx="12">
                  <c:v>0.48460593391220602</c:v>
                </c:pt>
                <c:pt idx="13">
                  <c:v>0.54020492790327157</c:v>
                </c:pt>
                <c:pt idx="14">
                  <c:v>0.54144636403558866</c:v>
                </c:pt>
                <c:pt idx="15">
                  <c:v>0.56278951667793364</c:v>
                </c:pt>
                <c:pt idx="16">
                  <c:v>0.47444920549212488</c:v>
                </c:pt>
                <c:pt idx="17">
                  <c:v>0.47878822137789451</c:v>
                </c:pt>
                <c:pt idx="18">
                  <c:v>0.51497314420957507</c:v>
                </c:pt>
                <c:pt idx="19">
                  <c:v>0.51811151790593424</c:v>
                </c:pt>
                <c:pt idx="20">
                  <c:v>0.50839340835369695</c:v>
                </c:pt>
                <c:pt idx="21">
                  <c:v>0.48114916571486005</c:v>
                </c:pt>
                <c:pt idx="22">
                  <c:v>0.4990866959873197</c:v>
                </c:pt>
                <c:pt idx="23">
                  <c:v>0.52587307340414169</c:v>
                </c:pt>
                <c:pt idx="24">
                  <c:v>0.55513855015325819</c:v>
                </c:pt>
                <c:pt idx="25">
                  <c:v>0.40277115331839891</c:v>
                </c:pt>
                <c:pt idx="26">
                  <c:v>0.51605863433439514</c:v>
                </c:pt>
                <c:pt idx="27">
                  <c:v>0.50606802085309288</c:v>
                </c:pt>
                <c:pt idx="28">
                  <c:v>0.51195801269775987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0.48659723444152386</c:v>
                </c:pt>
                <c:pt idx="34">
                  <c:v>0.41071402647503308</c:v>
                </c:pt>
                <c:pt idx="35">
                  <c:v>0.51336679504304272</c:v>
                </c:pt>
                <c:pt idx="36">
                  <c:v>0.42554924323548965</c:v>
                </c:pt>
                <c:pt idx="37">
                  <c:v>0.45874518011171361</c:v>
                </c:pt>
                <c:pt idx="38">
                  <c:v>0.56576485867509296</c:v>
                </c:pt>
                <c:pt idx="39">
                  <c:v>0.38957213204481883</c:v>
                </c:pt>
                <c:pt idx="40">
                  <c:v>0.42996242097676801</c:v>
                </c:pt>
                <c:pt idx="41">
                  <c:v>0.40954542787794507</c:v>
                </c:pt>
                <c:pt idx="42">
                  <c:v>0.22048141161205881</c:v>
                </c:pt>
                <c:pt idx="43">
                  <c:v>0.33013697576856604</c:v>
                </c:pt>
                <c:pt idx="44">
                  <c:v>0.39709333654308759</c:v>
                </c:pt>
                <c:pt idx="45">
                  <c:v>0.38323894022134852</c:v>
                </c:pt>
                <c:pt idx="46">
                  <c:v>0.41889367726826665</c:v>
                </c:pt>
                <c:pt idx="47">
                  <c:v>0.30772510602204867</c:v>
                </c:pt>
                <c:pt idx="48">
                  <c:v>0.3134169961395511</c:v>
                </c:pt>
                <c:pt idx="49">
                  <c:v>0.29915152004603884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30-5DD7-9C48-8A3E-831CD34B226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42477608"/>
        <c:axId val="-2042472008"/>
      </c:scatterChart>
      <c:valAx>
        <c:axId val="-2042477608"/>
        <c:scaling>
          <c:orientation val="minMax"/>
          <c:max val="1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 sz="1000"/>
                </a:pPr>
                <a:r>
                  <a:rPr lang="en-US" sz="1000" dirty="0"/>
                  <a:t>Perception Rating (8-10)</a:t>
                </a:r>
              </a:p>
            </c:rich>
          </c:tx>
          <c:overlay val="0"/>
        </c:title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-2042472008"/>
        <c:crosses val="autoZero"/>
        <c:crossBetween val="midCat"/>
      </c:valAx>
      <c:valAx>
        <c:axId val="-2042472008"/>
        <c:scaling>
          <c:orientation val="minMax"/>
          <c:max val="0.8"/>
          <c:min val="0.1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000"/>
                </a:pPr>
                <a:r>
                  <a:rPr lang="en-US" sz="1000" dirty="0"/>
                  <a:t>Impact on Quality of</a:t>
                </a:r>
                <a:r>
                  <a:rPr lang="en-US" sz="1000" baseline="0" dirty="0"/>
                  <a:t> Overall Experience</a:t>
                </a:r>
                <a:endParaRPr lang="en-US" sz="1000" dirty="0"/>
              </a:p>
            </c:rich>
          </c:tx>
          <c:overlay val="0"/>
        </c:title>
        <c:numFmt formatCode="0.0000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-2042477608"/>
        <c:crosses val="autoZero"/>
        <c:crossBetween val="midCat"/>
      </c:valAx>
      <c:spPr>
        <a:noFill/>
        <a:ln w="25400">
          <a:solidFill>
            <a:schemeClr val="tx1"/>
          </a:solidFill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  <c:userShapes r:id="rId3"/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spc="0" baseline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pPr>
            <a:r>
              <a:rPr lang="en-US" sz="1200" b="1" baseline="0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Comparison of Attribute Evaluations</a:t>
            </a:r>
          </a:p>
          <a:p>
            <a:pPr>
              <a:defRPr sz="1200" b="1" i="0" u="none" strike="noStrike" kern="1200" spc="0" baseline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pPr>
            <a:r>
              <a:rPr lang="en-US" sz="1200" b="1" baseline="0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2019 versus 2016</a:t>
            </a:r>
          </a:p>
          <a:p>
            <a:pPr>
              <a:defRPr sz="1200" b="1" i="0" u="none" strike="noStrike" kern="1200" spc="0" baseline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pPr>
            <a:r>
              <a:rPr lang="en-US" sz="1200" b="1" baseline="0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- College of Sciences, </a:t>
            </a:r>
            <a:r>
              <a:rPr lang="en-US" sz="1200" b="1" baseline="0" dirty="0" err="1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Ph.D</a:t>
            </a:r>
            <a:r>
              <a:rPr lang="en-US" sz="1200" b="1" baseline="0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 -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2019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none"/>
          </c:marker>
          <c:dPt>
            <c:idx val="4"/>
            <c:bubble3D val="0"/>
            <c:extLst>
              <c:ext xmlns:c16="http://schemas.microsoft.com/office/drawing/2014/chart" uri="{C3380CC4-5D6E-409C-BE32-E72D297353CC}">
                <c16:uniqueId val="{00000000-6313-7B43-BCC3-DFF809FBF756}"/>
              </c:ext>
            </c:extLst>
          </c:dPt>
          <c:dPt>
            <c:idx val="5"/>
            <c:bubble3D val="0"/>
            <c:extLst>
              <c:ext xmlns:c16="http://schemas.microsoft.com/office/drawing/2014/chart" uri="{C3380CC4-5D6E-409C-BE32-E72D297353CC}">
                <c16:uniqueId val="{00000001-6313-7B43-BCC3-DFF809FBF756}"/>
              </c:ext>
            </c:extLst>
          </c:dPt>
          <c:dPt>
            <c:idx val="6"/>
            <c:bubble3D val="0"/>
            <c:extLst>
              <c:ext xmlns:c16="http://schemas.microsoft.com/office/drawing/2014/chart" uri="{C3380CC4-5D6E-409C-BE32-E72D297353CC}">
                <c16:uniqueId val="{00000002-6313-7B43-BCC3-DFF809FBF756}"/>
              </c:ext>
            </c:extLst>
          </c:dPt>
          <c:dPt>
            <c:idx val="7"/>
            <c:bubble3D val="0"/>
            <c:extLst>
              <c:ext xmlns:c16="http://schemas.microsoft.com/office/drawing/2014/chart" uri="{C3380CC4-5D6E-409C-BE32-E72D297353CC}">
                <c16:uniqueId val="{00000003-6313-7B43-BCC3-DFF809FBF756}"/>
              </c:ext>
            </c:extLst>
          </c:dPt>
          <c:dPt>
            <c:idx val="8"/>
            <c:bubble3D val="0"/>
            <c:extLst>
              <c:ext xmlns:c16="http://schemas.microsoft.com/office/drawing/2014/chart" uri="{C3380CC4-5D6E-409C-BE32-E72D297353CC}">
                <c16:uniqueId val="{00000004-6313-7B43-BCC3-DFF809FBF756}"/>
              </c:ext>
            </c:extLst>
          </c:dPt>
          <c:dPt>
            <c:idx val="9"/>
            <c:bubble3D val="0"/>
            <c:extLst>
              <c:ext xmlns:c16="http://schemas.microsoft.com/office/drawing/2014/chart" uri="{C3380CC4-5D6E-409C-BE32-E72D297353CC}">
                <c16:uniqueId val="{00000005-6313-7B43-BCC3-DFF809FBF756}"/>
              </c:ext>
            </c:extLst>
          </c:dPt>
          <c:dPt>
            <c:idx val="10"/>
            <c:bubble3D val="0"/>
            <c:extLst>
              <c:ext xmlns:c16="http://schemas.microsoft.com/office/drawing/2014/chart" uri="{C3380CC4-5D6E-409C-BE32-E72D297353CC}">
                <c16:uniqueId val="{00000006-6313-7B43-BCC3-DFF809FBF756}"/>
              </c:ext>
            </c:extLst>
          </c:dPt>
          <c:dPt>
            <c:idx val="11"/>
            <c:bubble3D val="0"/>
            <c:extLst>
              <c:ext xmlns:c16="http://schemas.microsoft.com/office/drawing/2014/chart" uri="{C3380CC4-5D6E-409C-BE32-E72D297353CC}">
                <c16:uniqueId val="{00000007-6313-7B43-BCC3-DFF809FBF756}"/>
              </c:ext>
            </c:extLst>
          </c:dPt>
          <c:dLbls>
            <c:dLbl>
              <c:idx val="0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1</a:t>
                    </a:r>
                    <a:endParaRPr lang="en-US" sz="800" dirty="0">
                      <a:solidFill>
                        <a:srgbClr val="FF0000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8-6313-7B43-BCC3-DFF809FBF756}"/>
                </c:ext>
              </c:extLst>
            </c:dLbl>
            <c:dLbl>
              <c:idx val="1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2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9-6313-7B43-BCC3-DFF809FBF756}"/>
                </c:ext>
              </c:extLst>
            </c:dLbl>
            <c:dLbl>
              <c:idx val="2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3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A-6313-7B43-BCC3-DFF809FBF756}"/>
                </c:ext>
              </c:extLst>
            </c:dLbl>
            <c:dLbl>
              <c:idx val="3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4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B-6313-7B43-BCC3-DFF809FBF756}"/>
                </c:ext>
              </c:extLst>
            </c:dLbl>
            <c:dLbl>
              <c:idx val="4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5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6313-7B43-BCC3-DFF809FBF756}"/>
                </c:ext>
              </c:extLst>
            </c:dLbl>
            <c:dLbl>
              <c:idx val="5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6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6313-7B43-BCC3-DFF809FBF756}"/>
                </c:ext>
              </c:extLst>
            </c:dLbl>
            <c:dLbl>
              <c:idx val="6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7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6313-7B43-BCC3-DFF809FBF756}"/>
                </c:ext>
              </c:extLst>
            </c:dLbl>
            <c:dLbl>
              <c:idx val="7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8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6313-7B43-BCC3-DFF809FBF756}"/>
                </c:ext>
              </c:extLst>
            </c:dLbl>
            <c:dLbl>
              <c:idx val="8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4-6313-7B43-BCC3-DFF809FBF756}"/>
                </c:ext>
              </c:extLst>
            </c:dLbl>
            <c:dLbl>
              <c:idx val="9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10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6313-7B43-BCC3-DFF809FBF756}"/>
                </c:ext>
              </c:extLst>
            </c:dLbl>
            <c:dLbl>
              <c:idx val="10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11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6-6313-7B43-BCC3-DFF809FBF756}"/>
                </c:ext>
              </c:extLst>
            </c:dLbl>
            <c:dLbl>
              <c:idx val="11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12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7-6313-7B43-BCC3-DFF809FBF756}"/>
                </c:ext>
              </c:extLst>
            </c:dLbl>
            <c:dLbl>
              <c:idx val="12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13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0-6313-7B43-BCC3-DFF809FBF756}"/>
                </c:ext>
              </c:extLst>
            </c:dLbl>
            <c:dLbl>
              <c:idx val="13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14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1-6313-7B43-BCC3-DFF809FBF756}"/>
                </c:ext>
              </c:extLst>
            </c:dLbl>
            <c:dLbl>
              <c:idx val="14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15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2-6313-7B43-BCC3-DFF809FBF756}"/>
                </c:ext>
              </c:extLst>
            </c:dLbl>
            <c:dLbl>
              <c:idx val="15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16</a:t>
                    </a:r>
                    <a:endParaRPr lang="en-US" sz="800" dirty="0">
                      <a:solidFill>
                        <a:srgbClr val="3366FF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3-6313-7B43-BCC3-DFF809FBF756}"/>
                </c:ext>
              </c:extLst>
            </c:dLbl>
            <c:dLbl>
              <c:idx val="16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17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4-6313-7B43-BCC3-DFF809FBF756}"/>
                </c:ext>
              </c:extLst>
            </c:dLbl>
            <c:dLbl>
              <c:idx val="17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18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5-6313-7B43-BCC3-DFF809FBF756}"/>
                </c:ext>
              </c:extLst>
            </c:dLbl>
            <c:dLbl>
              <c:idx val="18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19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6-6313-7B43-BCC3-DFF809FBF756}"/>
                </c:ext>
              </c:extLst>
            </c:dLbl>
            <c:dLbl>
              <c:idx val="19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20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7-6313-7B43-BCC3-DFF809FBF756}"/>
                </c:ext>
              </c:extLst>
            </c:dLbl>
            <c:dLbl>
              <c:idx val="20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21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8-6313-7B43-BCC3-DFF809FBF756}"/>
                </c:ext>
              </c:extLst>
            </c:dLbl>
            <c:dLbl>
              <c:idx val="21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22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9-6313-7B43-BCC3-DFF809FBF756}"/>
                </c:ext>
              </c:extLst>
            </c:dLbl>
            <c:dLbl>
              <c:idx val="22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23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A-6313-7B43-BCC3-DFF809FBF756}"/>
                </c:ext>
              </c:extLst>
            </c:dLbl>
            <c:dLbl>
              <c:idx val="23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24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B-6313-7B43-BCC3-DFF809FBF756}"/>
                </c:ext>
              </c:extLst>
            </c:dLbl>
            <c:dLbl>
              <c:idx val="24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25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C-6313-7B43-BCC3-DFF809FBF756}"/>
                </c:ext>
              </c:extLst>
            </c:dLbl>
            <c:dLbl>
              <c:idx val="25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26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D-6313-7B43-BCC3-DFF809FBF756}"/>
                </c:ext>
              </c:extLst>
            </c:dLbl>
            <c:dLbl>
              <c:idx val="2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E-6313-7B43-BCC3-DFF809FBF756}"/>
                </c:ext>
              </c:extLst>
            </c:dLbl>
            <c:dLbl>
              <c:idx val="2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F-6313-7B43-BCC3-DFF809FBF756}"/>
                </c:ext>
              </c:extLst>
            </c:dLbl>
            <c:dLbl>
              <c:idx val="28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0-6313-7B43-BCC3-DFF809FBF756}"/>
                </c:ext>
              </c:extLst>
            </c:dLbl>
            <c:dLbl>
              <c:idx val="29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1-6313-7B43-BCC3-DFF809FBF756}"/>
                </c:ext>
              </c:extLst>
            </c:dLbl>
            <c:dLbl>
              <c:idx val="3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2-6313-7B43-BCC3-DFF809FBF756}"/>
                </c:ext>
              </c:extLst>
            </c:dLbl>
            <c:dLbl>
              <c:idx val="3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3-6313-7B43-BCC3-DFF809FBF756}"/>
                </c:ext>
              </c:extLst>
            </c:dLbl>
            <c:dLbl>
              <c:idx val="3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4-6313-7B43-BCC3-DFF809FBF756}"/>
                </c:ext>
              </c:extLst>
            </c:dLbl>
            <c:dLbl>
              <c:idx val="33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34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5-6313-7B43-BCC3-DFF809FBF756}"/>
                </c:ext>
              </c:extLst>
            </c:dLbl>
            <c:dLbl>
              <c:idx val="34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35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6-6313-7B43-BCC3-DFF809FBF756}"/>
                </c:ext>
              </c:extLst>
            </c:dLbl>
            <c:dLbl>
              <c:idx val="35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36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7-6313-7B43-BCC3-DFF809FBF756}"/>
                </c:ext>
              </c:extLst>
            </c:dLbl>
            <c:dLbl>
              <c:idx val="36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37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8-6313-7B43-BCC3-DFF809FBF756}"/>
                </c:ext>
              </c:extLst>
            </c:dLbl>
            <c:dLbl>
              <c:idx val="37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38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9-6313-7B43-BCC3-DFF809FBF756}"/>
                </c:ext>
              </c:extLst>
            </c:dLbl>
            <c:dLbl>
              <c:idx val="38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39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A-6313-7B43-BCC3-DFF809FBF756}"/>
                </c:ext>
              </c:extLst>
            </c:dLbl>
            <c:dLbl>
              <c:idx val="39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40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B-6313-7B43-BCC3-DFF809FBF756}"/>
                </c:ext>
              </c:extLst>
            </c:dLbl>
            <c:dLbl>
              <c:idx val="40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41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C-6313-7B43-BCC3-DFF809FBF756}"/>
                </c:ext>
              </c:extLst>
            </c:dLbl>
            <c:dLbl>
              <c:idx val="41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42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D-6313-7B43-BCC3-DFF809FBF756}"/>
                </c:ext>
              </c:extLst>
            </c:dLbl>
            <c:dLbl>
              <c:idx val="42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43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E-6313-7B43-BCC3-DFF809FBF756}"/>
                </c:ext>
              </c:extLst>
            </c:dLbl>
            <c:dLbl>
              <c:idx val="43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44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F-6313-7B43-BCC3-DFF809FBF756}"/>
                </c:ext>
              </c:extLst>
            </c:dLbl>
            <c:dLbl>
              <c:idx val="44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45</a:t>
                    </a:r>
                    <a:endParaRPr lang="en-US" sz="800" dirty="0">
                      <a:solidFill>
                        <a:srgbClr val="FF6600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30-6313-7B43-BCC3-DFF809FBF756}"/>
                </c:ext>
              </c:extLst>
            </c:dLbl>
            <c:dLbl>
              <c:idx val="45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46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31-6313-7B43-BCC3-DFF809FBF756}"/>
                </c:ext>
              </c:extLst>
            </c:dLbl>
            <c:dLbl>
              <c:idx val="46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47</a:t>
                    </a:r>
                    <a:endParaRPr lang="en-US" sz="800" dirty="0">
                      <a:solidFill>
                        <a:srgbClr val="FF6600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32-6313-7B43-BCC3-DFF809FBF756}"/>
                </c:ext>
              </c:extLst>
            </c:dLbl>
            <c:dLbl>
              <c:idx val="47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48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33-6313-7B43-BCC3-DFF809FBF756}"/>
                </c:ext>
              </c:extLst>
            </c:dLbl>
            <c:dLbl>
              <c:idx val="48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34-6313-7B43-BCC3-DFF809FBF756}"/>
                </c:ext>
              </c:extLst>
            </c:dLbl>
            <c:dLbl>
              <c:idx val="49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50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35-6313-7B43-BCC3-DFF809FBF75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800" b="1"/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xVal>
            <c:numRef>
              <c:f>Sheet1!$A$2:$A$51</c:f>
              <c:numCache>
                <c:formatCode>0%</c:formatCode>
                <c:ptCount val="50"/>
                <c:pt idx="0">
                  <c:v>0.5</c:v>
                </c:pt>
                <c:pt idx="1">
                  <c:v>0.65025906735751293</c:v>
                </c:pt>
                <c:pt idx="2">
                  <c:v>0.57512953367875652</c:v>
                </c:pt>
                <c:pt idx="3">
                  <c:v>0.31606217616580312</c:v>
                </c:pt>
                <c:pt idx="4">
                  <c:v>0.33678756476683935</c:v>
                </c:pt>
                <c:pt idx="5">
                  <c:v>0.35233160621761656</c:v>
                </c:pt>
                <c:pt idx="6">
                  <c:v>0.42487046632124353</c:v>
                </c:pt>
                <c:pt idx="7">
                  <c:v>0.3860103626943005</c:v>
                </c:pt>
                <c:pt idx="8">
                  <c:v>0.49481865284974091</c:v>
                </c:pt>
                <c:pt idx="9">
                  <c:v>0.29533678756476683</c:v>
                </c:pt>
                <c:pt idx="10">
                  <c:v>0.56287425149700598</c:v>
                </c:pt>
                <c:pt idx="11">
                  <c:v>0.54952076677316297</c:v>
                </c:pt>
                <c:pt idx="12">
                  <c:v>0.55335968379446643</c:v>
                </c:pt>
                <c:pt idx="13">
                  <c:v>0.72085889570552142</c:v>
                </c:pt>
                <c:pt idx="14">
                  <c:v>0.68437499999999996</c:v>
                </c:pt>
                <c:pt idx="15">
                  <c:v>0.72699386503067487</c:v>
                </c:pt>
                <c:pt idx="16">
                  <c:v>0.67870036101083031</c:v>
                </c:pt>
                <c:pt idx="17">
                  <c:v>0.70034843205574915</c:v>
                </c:pt>
                <c:pt idx="18">
                  <c:v>0.65045592705167177</c:v>
                </c:pt>
                <c:pt idx="19">
                  <c:v>0.56293706293706292</c:v>
                </c:pt>
                <c:pt idx="20">
                  <c:v>0.42123287671232879</c:v>
                </c:pt>
                <c:pt idx="21">
                  <c:v>0.8099415204678363</c:v>
                </c:pt>
                <c:pt idx="22">
                  <c:v>0.6871345029239766</c:v>
                </c:pt>
                <c:pt idx="23">
                  <c:v>0.61988304093567248</c:v>
                </c:pt>
                <c:pt idx="24">
                  <c:v>0.70175438596491224</c:v>
                </c:pt>
                <c:pt idx="25">
                  <c:v>0.44152046783625731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0.5</c:v>
                </c:pt>
                <c:pt idx="34">
                  <c:v>0.67098445595854928</c:v>
                </c:pt>
                <c:pt idx="35">
                  <c:v>0.52590673575129532</c:v>
                </c:pt>
                <c:pt idx="36">
                  <c:v>0.67616580310880825</c:v>
                </c:pt>
                <c:pt idx="37">
                  <c:v>0.68716577540106949</c:v>
                </c:pt>
                <c:pt idx="38">
                  <c:v>0.36569579288025889</c:v>
                </c:pt>
                <c:pt idx="39">
                  <c:v>0.53003533568904593</c:v>
                </c:pt>
                <c:pt idx="40">
                  <c:v>0.55481727574750828</c:v>
                </c:pt>
                <c:pt idx="41">
                  <c:v>0.52352941176470591</c:v>
                </c:pt>
                <c:pt idx="42">
                  <c:v>0.2724867724867725</c:v>
                </c:pt>
                <c:pt idx="43">
                  <c:v>0.26706231454005935</c:v>
                </c:pt>
                <c:pt idx="44">
                  <c:v>0.20560747663551401</c:v>
                </c:pt>
                <c:pt idx="45">
                  <c:v>0.28143712574850299</c:v>
                </c:pt>
                <c:pt idx="46">
                  <c:v>0.27696793002915454</c:v>
                </c:pt>
                <c:pt idx="47">
                  <c:v>0.27002967359050445</c:v>
                </c:pt>
                <c:pt idx="48">
                  <c:v>0.50273224043715847</c:v>
                </c:pt>
                <c:pt idx="49">
                  <c:v>0.23364485981308411</c:v>
                </c:pt>
              </c:numCache>
            </c:numRef>
          </c:xVal>
          <c:yVal>
            <c:numRef>
              <c:f>Sheet1!$B$2:$B$51</c:f>
              <c:numCache>
                <c:formatCode>0%</c:formatCode>
                <c:ptCount val="50"/>
                <c:pt idx="0">
                  <c:v>0.53472222222222221</c:v>
                </c:pt>
                <c:pt idx="1">
                  <c:v>0.66896551724137931</c:v>
                </c:pt>
                <c:pt idx="2">
                  <c:v>0.6344827586206897</c:v>
                </c:pt>
                <c:pt idx="3">
                  <c:v>0.32413793103448274</c:v>
                </c:pt>
                <c:pt idx="4">
                  <c:v>0.47586206896551725</c:v>
                </c:pt>
                <c:pt idx="5">
                  <c:v>0.33793103448275863</c:v>
                </c:pt>
                <c:pt idx="6">
                  <c:v>0.41666666666666669</c:v>
                </c:pt>
                <c:pt idx="7">
                  <c:v>0.40277777777777779</c:v>
                </c:pt>
                <c:pt idx="8">
                  <c:v>0.57638888888888884</c:v>
                </c:pt>
                <c:pt idx="9">
                  <c:v>0.31724137931034485</c:v>
                </c:pt>
                <c:pt idx="10">
                  <c:v>0.50344827586206897</c:v>
                </c:pt>
                <c:pt idx="11">
                  <c:v>0.48965517241379308</c:v>
                </c:pt>
                <c:pt idx="12">
                  <c:v>0.50344827586206897</c:v>
                </c:pt>
                <c:pt idx="13">
                  <c:v>0.66896551724137931</c:v>
                </c:pt>
                <c:pt idx="14">
                  <c:v>0.66896551724137931</c:v>
                </c:pt>
                <c:pt idx="15">
                  <c:v>0.71034482758620687</c:v>
                </c:pt>
                <c:pt idx="16">
                  <c:v>0.64827586206896548</c:v>
                </c:pt>
                <c:pt idx="17">
                  <c:v>0.6344827586206897</c:v>
                </c:pt>
                <c:pt idx="18">
                  <c:v>0.64137931034482754</c:v>
                </c:pt>
                <c:pt idx="19">
                  <c:v>0.57241379310344831</c:v>
                </c:pt>
                <c:pt idx="20">
                  <c:v>0.44827586206896552</c:v>
                </c:pt>
                <c:pt idx="21">
                  <c:v>0.84827586206896555</c:v>
                </c:pt>
                <c:pt idx="22">
                  <c:v>0.72413793103448276</c:v>
                </c:pt>
                <c:pt idx="23">
                  <c:v>0.6</c:v>
                </c:pt>
                <c:pt idx="24">
                  <c:v>0.77241379310344827</c:v>
                </c:pt>
                <c:pt idx="25">
                  <c:v>0.67586206896551726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0.4375</c:v>
                </c:pt>
                <c:pt idx="34">
                  <c:v>0.5625</c:v>
                </c:pt>
                <c:pt idx="35">
                  <c:v>0.60839160839160844</c:v>
                </c:pt>
                <c:pt idx="36">
                  <c:v>0.73611111111111116</c:v>
                </c:pt>
                <c:pt idx="37">
                  <c:v>0.68888888888888888</c:v>
                </c:pt>
                <c:pt idx="38">
                  <c:v>0.39200000000000002</c:v>
                </c:pt>
                <c:pt idx="39">
                  <c:v>0.5</c:v>
                </c:pt>
                <c:pt idx="40">
                  <c:v>0.53773584905660377</c:v>
                </c:pt>
                <c:pt idx="41">
                  <c:v>0.40909090909090912</c:v>
                </c:pt>
                <c:pt idx="42">
                  <c:v>0.21527777777777779</c:v>
                </c:pt>
                <c:pt idx="43">
                  <c:v>0.1702127659574468</c:v>
                </c:pt>
                <c:pt idx="44">
                  <c:v>0.19708029197080293</c:v>
                </c:pt>
                <c:pt idx="45">
                  <c:v>0.1619718309859155</c:v>
                </c:pt>
                <c:pt idx="46">
                  <c:v>0.17037037037037037</c:v>
                </c:pt>
                <c:pt idx="47">
                  <c:v>0.11510791366906475</c:v>
                </c:pt>
                <c:pt idx="48">
                  <c:v>0.40972222222222221</c:v>
                </c:pt>
                <c:pt idx="49">
                  <c:v>0.1276595744680851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C-6313-7B43-BCC3-DFF809FBF756}"/>
            </c:ext>
          </c:extLst>
        </c:ser>
        <c:ser>
          <c:idx val="1"/>
          <c:order val="1"/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xVal>
            <c:numRef>
              <c:f>Sheet2!$B$5:$B$6</c:f>
              <c:numCache>
                <c:formatCode>General</c:formatCode>
                <c:ptCount val="2"/>
                <c:pt idx="0">
                  <c:v>0</c:v>
                </c:pt>
                <c:pt idx="1">
                  <c:v>1</c:v>
                </c:pt>
              </c:numCache>
            </c:numRef>
          </c:xVal>
          <c:yVal>
            <c:numRef>
              <c:f>Sheet2!$C$5:$C$6</c:f>
              <c:numCache>
                <c:formatCode>General</c:formatCode>
                <c:ptCount val="2"/>
                <c:pt idx="0">
                  <c:v>0</c:v>
                </c:pt>
                <c:pt idx="1">
                  <c:v>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D-6313-7B43-BCC3-DFF809FBF756}"/>
            </c:ext>
          </c:extLst>
        </c:ser>
        <c:ser>
          <c:idx val="2"/>
          <c:order val="2"/>
          <c:spPr>
            <a:ln w="12700" cap="rnd">
              <a:solidFill>
                <a:srgbClr val="FF0000"/>
              </a:solidFill>
              <a:prstDash val="dash"/>
              <a:round/>
            </a:ln>
            <a:effectLst/>
          </c:spPr>
          <c:marker>
            <c:symbol val="none"/>
          </c:marker>
          <c:dLbls>
            <c:delete val="1"/>
          </c:dLbls>
          <c:xVal>
            <c:numRef>
              <c:f>Sheet3!$B$5:$B$6</c:f>
              <c:numCache>
                <c:formatCode>General</c:formatCode>
                <c:ptCount val="2"/>
                <c:pt idx="0">
                  <c:v>4.4999999999999998E-2</c:v>
                </c:pt>
                <c:pt idx="1">
                  <c:v>1</c:v>
                </c:pt>
              </c:numCache>
            </c:numRef>
          </c:xVal>
          <c:yVal>
            <c:numRef>
              <c:f>Sheet3!$C$5:$C$6</c:f>
              <c:numCache>
                <c:formatCode>General</c:formatCode>
                <c:ptCount val="2"/>
                <c:pt idx="0">
                  <c:v>0</c:v>
                </c:pt>
                <c:pt idx="1">
                  <c:v>0.95499999999999996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E-6313-7B43-BCC3-DFF809FBF756}"/>
            </c:ext>
          </c:extLst>
        </c:ser>
        <c:ser>
          <c:idx val="3"/>
          <c:order val="3"/>
          <c:spPr>
            <a:ln w="12700" cap="rnd">
              <a:solidFill>
                <a:srgbClr val="FF0000"/>
              </a:solidFill>
              <a:prstDash val="dash"/>
              <a:round/>
            </a:ln>
            <a:effectLst/>
          </c:spPr>
          <c:marker>
            <c:symbol val="none"/>
          </c:marker>
          <c:dLbls>
            <c:delete val="1"/>
          </c:dLbls>
          <c:xVal>
            <c:numRef>
              <c:f>Sheet4!$B$5:$B$6</c:f>
              <c:numCache>
                <c:formatCode>General</c:formatCode>
                <c:ptCount val="2"/>
                <c:pt idx="0">
                  <c:v>0</c:v>
                </c:pt>
                <c:pt idx="1">
                  <c:v>0.95499999999999996</c:v>
                </c:pt>
              </c:numCache>
            </c:numRef>
          </c:xVal>
          <c:yVal>
            <c:numRef>
              <c:f>Sheet4!$C$5:$C$6</c:f>
              <c:numCache>
                <c:formatCode>General</c:formatCode>
                <c:ptCount val="2"/>
                <c:pt idx="0">
                  <c:v>4.4999999999999998E-2</c:v>
                </c:pt>
                <c:pt idx="1">
                  <c:v>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F-6313-7B43-BCC3-DFF809FBF756}"/>
            </c:ext>
          </c:extLst>
        </c:ser>
        <c:dLbls>
          <c:dLblPos val="r"/>
          <c:showLegendKey val="0"/>
          <c:showVal val="1"/>
          <c:showCatName val="0"/>
          <c:showSerName val="0"/>
          <c:showPercent val="0"/>
          <c:showBubbleSize val="0"/>
        </c:dLbls>
        <c:axId val="-1306285376"/>
        <c:axId val="-1328833952"/>
      </c:scatterChart>
      <c:valAx>
        <c:axId val="-1306285376"/>
        <c:scaling>
          <c:orientation val="minMax"/>
          <c:max val="1"/>
          <c:min val="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rgbClr val="000000"/>
                    </a:solidFill>
                    <a:latin typeface="Arial" charset="0"/>
                    <a:ea typeface="Arial" charset="0"/>
                    <a:cs typeface="Arial" charset="0"/>
                  </a:defRPr>
                </a:pPr>
                <a:r>
                  <a:rPr lang="en-US" sz="1000" b="1" baseline="0" dirty="0">
                    <a:solidFill>
                      <a:srgbClr val="000000"/>
                    </a:solidFill>
                    <a:latin typeface="Arial" charset="0"/>
                    <a:ea typeface="Arial" charset="0"/>
                    <a:cs typeface="Arial" charset="0"/>
                  </a:rPr>
                  <a:t>2016 Attribute </a:t>
                </a:r>
                <a:r>
                  <a:rPr lang="en-US" sz="1000" b="1" dirty="0">
                    <a:solidFill>
                      <a:srgbClr val="000000"/>
                    </a:solidFill>
                    <a:latin typeface="Arial" charset="0"/>
                    <a:ea typeface="Arial" charset="0"/>
                    <a:cs typeface="Arial" charset="0"/>
                  </a:rPr>
                  <a:t>Rating (% 8-10)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0%" sourceLinked="0"/>
        <c:majorTickMark val="none"/>
        <c:minorTickMark val="none"/>
        <c:tickLblPos val="nextTo"/>
        <c:spPr>
          <a:noFill/>
          <a:ln>
            <a:solidFill>
              <a:srgbClr val="00000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pPr>
            <a:endParaRPr lang="en-US"/>
          </a:p>
        </c:txPr>
        <c:crossAx val="-1328833952"/>
        <c:crosses val="autoZero"/>
        <c:crossBetween val="midCat"/>
        <c:majorUnit val="0.1"/>
      </c:valAx>
      <c:valAx>
        <c:axId val="-1328833952"/>
        <c:scaling>
          <c:orientation val="minMax"/>
          <c:max val="1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rgbClr val="000000"/>
                    </a:solidFill>
                    <a:latin typeface="Arial" charset="0"/>
                    <a:ea typeface="Arial" charset="0"/>
                    <a:cs typeface="Arial" charset="0"/>
                  </a:defRPr>
                </a:pPr>
                <a:r>
                  <a:rPr lang="en-US" sz="1000" b="1" baseline="0" dirty="0">
                    <a:solidFill>
                      <a:srgbClr val="000000"/>
                    </a:solidFill>
                    <a:latin typeface="Arial" charset="0"/>
                    <a:ea typeface="Arial" charset="0"/>
                    <a:cs typeface="Arial" charset="0"/>
                  </a:rPr>
                  <a:t>2019 Attribute Rating (% 8-10)</a:t>
                </a:r>
                <a:endParaRPr lang="en-US" sz="1000" b="1" dirty="0">
                  <a:solidFill>
                    <a:srgbClr val="000000"/>
                  </a:solidFill>
                  <a:latin typeface="Arial" charset="0"/>
                  <a:ea typeface="Arial" charset="0"/>
                  <a:cs typeface="Arial" charset="0"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0%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pPr>
            <a:endParaRPr lang="en-US"/>
          </a:p>
        </c:txPr>
        <c:crossAx val="-1306285376"/>
        <c:crosses val="autoZero"/>
        <c:crossBetween val="midCat"/>
        <c:majorUnit val="0.1"/>
      </c:valAx>
      <c:spPr>
        <a:noFill/>
        <a:ln w="19050">
          <a:solidFill>
            <a:srgbClr val="000000"/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200"/>
            </a:pPr>
            <a:r>
              <a:rPr lang="en-US" sz="1200" dirty="0"/>
              <a:t>Perception Improvement</a:t>
            </a:r>
            <a:r>
              <a:rPr lang="en-US" sz="1200" baseline="0" dirty="0"/>
              <a:t> Analysis – Ph.D</a:t>
            </a:r>
            <a:endParaRPr lang="en-US" sz="1200" dirty="0"/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9.1154280057098094E-2"/>
          <c:y val="8.5000000000000006E-2"/>
          <c:w val="0.88019443293272503"/>
          <c:h val="0.81175769506084505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 1</c:v>
                </c:pt>
              </c:strCache>
            </c:strRef>
          </c:tx>
          <c:spPr>
            <a:ln w="47625">
              <a:noFill/>
            </a:ln>
          </c:spPr>
          <c:marker>
            <c:symbol val="none"/>
          </c:marker>
          <c:dPt>
            <c:idx val="1"/>
            <c:bubble3D val="0"/>
            <c:extLst>
              <c:ext xmlns:c16="http://schemas.microsoft.com/office/drawing/2014/chart" uri="{C3380CC4-5D6E-409C-BE32-E72D297353CC}">
                <c16:uniqueId val="{00000000-5DD7-9C48-8A3E-831CD34B2266}"/>
              </c:ext>
            </c:extLst>
          </c:dPt>
          <c:dPt>
            <c:idx val="3"/>
            <c:bubble3D val="0"/>
            <c:extLst>
              <c:ext xmlns:c16="http://schemas.microsoft.com/office/drawing/2014/chart" uri="{C3380CC4-5D6E-409C-BE32-E72D297353CC}">
                <c16:uniqueId val="{00000001-5DD7-9C48-8A3E-831CD34B2266}"/>
              </c:ext>
            </c:extLst>
          </c:dPt>
          <c:dPt>
            <c:idx val="6"/>
            <c:bubble3D val="0"/>
            <c:extLst>
              <c:ext xmlns:c16="http://schemas.microsoft.com/office/drawing/2014/chart" uri="{C3380CC4-5D6E-409C-BE32-E72D297353CC}">
                <c16:uniqueId val="{00000002-5DD7-9C48-8A3E-831CD34B2266}"/>
              </c:ext>
            </c:extLst>
          </c:dPt>
          <c:dPt>
            <c:idx val="7"/>
            <c:bubble3D val="0"/>
            <c:extLst>
              <c:ext xmlns:c16="http://schemas.microsoft.com/office/drawing/2014/chart" uri="{C3380CC4-5D6E-409C-BE32-E72D297353CC}">
                <c16:uniqueId val="{00000003-5DD7-9C48-8A3E-831CD34B2266}"/>
              </c:ext>
            </c:extLst>
          </c:dPt>
          <c:dPt>
            <c:idx val="10"/>
            <c:bubble3D val="0"/>
            <c:extLst>
              <c:ext xmlns:c16="http://schemas.microsoft.com/office/drawing/2014/chart" uri="{C3380CC4-5D6E-409C-BE32-E72D297353CC}">
                <c16:uniqueId val="{00000004-5DD7-9C48-8A3E-831CD34B2266}"/>
              </c:ext>
            </c:extLst>
          </c:dPt>
          <c:dPt>
            <c:idx val="11"/>
            <c:bubble3D val="0"/>
            <c:extLst>
              <c:ext xmlns:c16="http://schemas.microsoft.com/office/drawing/2014/chart" uri="{C3380CC4-5D6E-409C-BE32-E72D297353CC}">
                <c16:uniqueId val="{00000005-5DD7-9C48-8A3E-831CD34B2266}"/>
              </c:ext>
            </c:extLst>
          </c:dPt>
          <c:dPt>
            <c:idx val="17"/>
            <c:bubble3D val="0"/>
            <c:extLst>
              <c:ext xmlns:c16="http://schemas.microsoft.com/office/drawing/2014/chart" uri="{C3380CC4-5D6E-409C-BE32-E72D297353CC}">
                <c16:uniqueId val="{00000006-5DD7-9C48-8A3E-831CD34B2266}"/>
              </c:ext>
            </c:extLst>
          </c:dPt>
          <c:dPt>
            <c:idx val="23"/>
            <c:bubble3D val="0"/>
            <c:extLst>
              <c:ext xmlns:c16="http://schemas.microsoft.com/office/drawing/2014/chart" uri="{C3380CC4-5D6E-409C-BE32-E72D297353CC}">
                <c16:uniqueId val="{00000007-5DD7-9C48-8A3E-831CD34B2266}"/>
              </c:ext>
            </c:extLst>
          </c:dPt>
          <c:dPt>
            <c:idx val="29"/>
            <c:bubble3D val="0"/>
            <c:extLst>
              <c:ext xmlns:c16="http://schemas.microsoft.com/office/drawing/2014/chart" uri="{C3380CC4-5D6E-409C-BE32-E72D297353CC}">
                <c16:uniqueId val="{00000008-5DD7-9C48-8A3E-831CD34B2266}"/>
              </c:ext>
            </c:extLst>
          </c:dPt>
          <c:dPt>
            <c:idx val="31"/>
            <c:bubble3D val="0"/>
            <c:extLst>
              <c:ext xmlns:c16="http://schemas.microsoft.com/office/drawing/2014/chart" uri="{C3380CC4-5D6E-409C-BE32-E72D297353CC}">
                <c16:uniqueId val="{00000009-5DD7-9C48-8A3E-831CD34B2266}"/>
              </c:ext>
            </c:extLst>
          </c:dPt>
          <c:dPt>
            <c:idx val="32"/>
            <c:bubble3D val="0"/>
            <c:extLst>
              <c:ext xmlns:c16="http://schemas.microsoft.com/office/drawing/2014/chart" uri="{C3380CC4-5D6E-409C-BE32-E72D297353CC}">
                <c16:uniqueId val="{0000000A-5DD7-9C48-8A3E-831CD34B2266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1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B-5DD7-9C48-8A3E-831CD34B2266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2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5DD7-9C48-8A3E-831CD34B2266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3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C-5DD7-9C48-8A3E-831CD34B2266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4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5DD7-9C48-8A3E-831CD34B2266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5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D-5DD7-9C48-8A3E-831CD34B2266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6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E-5DD7-9C48-8A3E-831CD34B2266}"/>
                </c:ext>
              </c:extLst>
            </c:dLbl>
            <c:dLbl>
              <c:idx val="6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7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5DD7-9C48-8A3E-831CD34B2266}"/>
                </c:ext>
              </c:extLst>
            </c:dLbl>
            <c:dLbl>
              <c:idx val="7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8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5DD7-9C48-8A3E-831CD34B2266}"/>
                </c:ext>
              </c:extLst>
            </c:dLbl>
            <c:dLbl>
              <c:idx val="8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9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F-5DD7-9C48-8A3E-831CD34B2266}"/>
                </c:ext>
              </c:extLst>
            </c:dLbl>
            <c:dLbl>
              <c:idx val="9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10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0-5DD7-9C48-8A3E-831CD34B2266}"/>
                </c:ext>
              </c:extLst>
            </c:dLbl>
            <c:dLbl>
              <c:idx val="10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11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4-5DD7-9C48-8A3E-831CD34B2266}"/>
                </c:ext>
              </c:extLst>
            </c:dLbl>
            <c:dLbl>
              <c:idx val="11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12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5DD7-9C48-8A3E-831CD34B2266}"/>
                </c:ext>
              </c:extLst>
            </c:dLbl>
            <c:dLbl>
              <c:idx val="12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13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1-5DD7-9C48-8A3E-831CD34B2266}"/>
                </c:ext>
              </c:extLst>
            </c:dLbl>
            <c:dLbl>
              <c:idx val="13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14</a:t>
                    </a:r>
                    <a:endParaRPr lang="en-US" b="1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2-5DD7-9C48-8A3E-831CD34B2266}"/>
                </c:ext>
              </c:extLst>
            </c:dLbl>
            <c:dLbl>
              <c:idx val="14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15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3-5DD7-9C48-8A3E-831CD34B2266}"/>
                </c:ext>
              </c:extLst>
            </c:dLbl>
            <c:dLbl>
              <c:idx val="15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16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4-5DD7-9C48-8A3E-831CD34B2266}"/>
                </c:ext>
              </c:extLst>
            </c:dLbl>
            <c:dLbl>
              <c:idx val="16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17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5-5DD7-9C48-8A3E-831CD34B2266}"/>
                </c:ext>
              </c:extLst>
            </c:dLbl>
            <c:dLbl>
              <c:idx val="17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18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6-5DD7-9C48-8A3E-831CD34B2266}"/>
                </c:ext>
              </c:extLst>
            </c:dLbl>
            <c:dLbl>
              <c:idx val="18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3366FF"/>
                        </a:solidFill>
                      </a:defRPr>
                    </a:pPr>
                    <a:r>
                      <a:rPr lang="en-US" sz="1200" b="1" baseline="0" dirty="0">
                        <a:solidFill>
                          <a:srgbClr val="3366FF"/>
                        </a:solidFill>
                      </a:rPr>
                      <a:t>19</a:t>
                    </a:r>
                    <a:endParaRPr lang="en-US" baseline="0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6-5DD7-9C48-8A3E-831CD34B2266}"/>
                </c:ext>
              </c:extLst>
            </c:dLbl>
            <c:dLbl>
              <c:idx val="19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20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7-5DD7-9C48-8A3E-831CD34B2266}"/>
                </c:ext>
              </c:extLst>
            </c:dLbl>
            <c:dLbl>
              <c:idx val="20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21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8-5DD7-9C48-8A3E-831CD34B2266}"/>
                </c:ext>
              </c:extLst>
            </c:dLbl>
            <c:dLbl>
              <c:idx val="21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22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9-5DD7-9C48-8A3E-831CD34B2266}"/>
                </c:ext>
              </c:extLst>
            </c:dLbl>
            <c:dLbl>
              <c:idx val="22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23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A-5DD7-9C48-8A3E-831CD34B2266}"/>
                </c:ext>
              </c:extLst>
            </c:dLbl>
            <c:dLbl>
              <c:idx val="23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24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7-5DD7-9C48-8A3E-831CD34B2266}"/>
                </c:ext>
              </c:extLst>
            </c:dLbl>
            <c:dLbl>
              <c:idx val="24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25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B-5DD7-9C48-8A3E-831CD34B2266}"/>
                </c:ext>
              </c:extLst>
            </c:dLbl>
            <c:dLbl>
              <c:idx val="25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26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C-5DD7-9C48-8A3E-831CD34B2266}"/>
                </c:ext>
              </c:extLst>
            </c:dLbl>
            <c:dLbl>
              <c:idx val="26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27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D-5DD7-9C48-8A3E-831CD34B2266}"/>
                </c:ext>
              </c:extLst>
            </c:dLbl>
            <c:dLbl>
              <c:idx val="27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28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E-5DD7-9C48-8A3E-831CD34B2266}"/>
                </c:ext>
              </c:extLst>
            </c:dLbl>
            <c:dLbl>
              <c:idx val="28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29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F-5DD7-9C48-8A3E-831CD34B2266}"/>
                </c:ext>
              </c:extLst>
            </c:dLbl>
            <c:dLbl>
              <c:idx val="29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30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8-5DD7-9C48-8A3E-831CD34B2266}"/>
                </c:ext>
              </c:extLst>
            </c:dLbl>
            <c:dLbl>
              <c:idx val="30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31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0-5DD7-9C48-8A3E-831CD34B2266}"/>
                </c:ext>
              </c:extLst>
            </c:dLbl>
            <c:dLbl>
              <c:idx val="31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3366FF"/>
                        </a:solidFill>
                      </a:defRPr>
                    </a:pPr>
                    <a:r>
                      <a:rPr lang="en-US" sz="1200" b="1" baseline="0" dirty="0">
                        <a:solidFill>
                          <a:srgbClr val="3366FF"/>
                        </a:solidFill>
                      </a:rPr>
                      <a:t>32</a:t>
                    </a:r>
                    <a:endParaRPr lang="en-US" baseline="0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9-5DD7-9C48-8A3E-831CD34B2266}"/>
                </c:ext>
              </c:extLst>
            </c:dLbl>
            <c:dLbl>
              <c:idx val="32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33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A-5DD7-9C48-8A3E-831CD34B2266}"/>
                </c:ext>
              </c:extLst>
            </c:dLbl>
            <c:dLbl>
              <c:idx val="33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008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008000"/>
                        </a:solidFill>
                      </a:rPr>
                      <a:t>34</a:t>
                    </a:r>
                    <a:endParaRPr lang="en-US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1-5DD7-9C48-8A3E-831CD34B2266}"/>
                </c:ext>
              </c:extLst>
            </c:dLbl>
            <c:dLbl>
              <c:idx val="34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008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008000"/>
                        </a:solidFill>
                      </a:rPr>
                      <a:t>35</a:t>
                    </a:r>
                    <a:endParaRPr lang="en-US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2-5DD7-9C48-8A3E-831CD34B2266}"/>
                </c:ext>
              </c:extLst>
            </c:dLbl>
            <c:dLbl>
              <c:idx val="35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008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008000"/>
                        </a:solidFill>
                      </a:rPr>
                      <a:t>36</a:t>
                    </a:r>
                    <a:endParaRPr lang="en-US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3-5DD7-9C48-8A3E-831CD34B2266}"/>
                </c:ext>
              </c:extLst>
            </c:dLbl>
            <c:dLbl>
              <c:idx val="36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008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008000"/>
                        </a:solidFill>
                      </a:rPr>
                      <a:t>37</a:t>
                    </a:r>
                    <a:endParaRPr lang="en-US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4-5DD7-9C48-8A3E-831CD34B2266}"/>
                </c:ext>
              </c:extLst>
            </c:dLbl>
            <c:dLbl>
              <c:idx val="37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008000"/>
                        </a:solidFill>
                      </a:defRPr>
                    </a:pPr>
                    <a:r>
                      <a:rPr lang="en-US" sz="1200" b="1" baseline="0" dirty="0">
                        <a:solidFill>
                          <a:srgbClr val="008000"/>
                        </a:solidFill>
                      </a:rPr>
                      <a:t>38</a:t>
                    </a:r>
                    <a:endParaRPr lang="en-US" baseline="0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5-5DD7-9C48-8A3E-831CD34B2266}"/>
                </c:ext>
              </c:extLst>
            </c:dLbl>
            <c:dLbl>
              <c:idx val="38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008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008000"/>
                        </a:solidFill>
                      </a:rPr>
                      <a:t>39</a:t>
                    </a:r>
                    <a:endParaRPr lang="en-US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6-5DD7-9C48-8A3E-831CD34B2266}"/>
                </c:ext>
              </c:extLst>
            </c:dLbl>
            <c:dLbl>
              <c:idx val="39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008000"/>
                        </a:solidFill>
                      </a:defRPr>
                    </a:pPr>
                    <a:r>
                      <a:rPr lang="en-US" sz="1200" b="1" baseline="0" dirty="0">
                        <a:solidFill>
                          <a:srgbClr val="008000"/>
                        </a:solidFill>
                      </a:rPr>
                      <a:t>40</a:t>
                    </a:r>
                    <a:endParaRPr lang="en-US" baseline="0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7-5DD7-9C48-8A3E-831CD34B2266}"/>
                </c:ext>
              </c:extLst>
            </c:dLbl>
            <c:dLbl>
              <c:idx val="40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008000"/>
                        </a:solidFill>
                      </a:defRPr>
                    </a:pPr>
                    <a:r>
                      <a:rPr lang="en-US" b="1" baseline="0" dirty="0">
                        <a:solidFill>
                          <a:srgbClr val="008000"/>
                        </a:solidFill>
                      </a:rPr>
                      <a:t>41</a:t>
                    </a:r>
                    <a:endParaRPr lang="en-US" baseline="0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8-5DD7-9C48-8A3E-831CD34B2266}"/>
                </c:ext>
              </c:extLst>
            </c:dLbl>
            <c:dLbl>
              <c:idx val="41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008000"/>
                        </a:solidFill>
                      </a:defRPr>
                    </a:pPr>
                    <a:r>
                      <a:rPr lang="en-US" b="1" baseline="0" dirty="0">
                        <a:solidFill>
                          <a:srgbClr val="008000"/>
                        </a:solidFill>
                      </a:rPr>
                      <a:t>42</a:t>
                    </a:r>
                    <a:endParaRPr lang="en-US" baseline="0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9-5DD7-9C48-8A3E-831CD34B2266}"/>
                </c:ext>
              </c:extLst>
            </c:dLbl>
            <c:dLbl>
              <c:idx val="42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6600"/>
                        </a:solidFill>
                      </a:defRPr>
                    </a:pPr>
                    <a:r>
                      <a:rPr lang="en-US" b="1" dirty="0">
                        <a:solidFill>
                          <a:srgbClr val="FF6600"/>
                        </a:solidFill>
                      </a:rPr>
                      <a:t>43</a:t>
                    </a:r>
                    <a:endParaRPr lang="en-US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A-5DD7-9C48-8A3E-831CD34B2266}"/>
                </c:ext>
              </c:extLst>
            </c:dLbl>
            <c:dLbl>
              <c:idx val="43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FF6600"/>
                        </a:solidFill>
                      </a:defRPr>
                    </a:pPr>
                    <a:r>
                      <a:rPr lang="en-US" b="1" baseline="0" dirty="0">
                        <a:solidFill>
                          <a:srgbClr val="FF6600"/>
                        </a:solidFill>
                      </a:rPr>
                      <a:t>44</a:t>
                    </a:r>
                    <a:endParaRPr lang="en-US" baseline="0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B-5DD7-9C48-8A3E-831CD34B2266}"/>
                </c:ext>
              </c:extLst>
            </c:dLbl>
            <c:dLbl>
              <c:idx val="44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6600"/>
                        </a:solidFill>
                      </a:defRPr>
                    </a:pPr>
                    <a:r>
                      <a:rPr lang="en-US" b="1" dirty="0">
                        <a:solidFill>
                          <a:srgbClr val="FF6600"/>
                        </a:solidFill>
                      </a:rPr>
                      <a:t>45</a:t>
                    </a:r>
                    <a:endParaRPr lang="en-US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C-5DD7-9C48-8A3E-831CD34B2266}"/>
                </c:ext>
              </c:extLst>
            </c:dLbl>
            <c:dLbl>
              <c:idx val="45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6600"/>
                        </a:solidFill>
                      </a:defRPr>
                    </a:pPr>
                    <a:r>
                      <a:rPr lang="en-US" b="1" dirty="0">
                        <a:solidFill>
                          <a:srgbClr val="FF6600"/>
                        </a:solidFill>
                      </a:rPr>
                      <a:t>46</a:t>
                    </a:r>
                    <a:endParaRPr lang="en-US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D-5DD7-9C48-8A3E-831CD34B2266}"/>
                </c:ext>
              </c:extLst>
            </c:dLbl>
            <c:dLbl>
              <c:idx val="46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6600"/>
                        </a:solidFill>
                      </a:defRPr>
                    </a:pPr>
                    <a:r>
                      <a:rPr lang="en-US" b="1" dirty="0">
                        <a:solidFill>
                          <a:srgbClr val="FF6600"/>
                        </a:solidFill>
                      </a:rPr>
                      <a:t>47</a:t>
                    </a:r>
                    <a:endParaRPr lang="en-US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E-5DD7-9C48-8A3E-831CD34B2266}"/>
                </c:ext>
              </c:extLst>
            </c:dLbl>
            <c:dLbl>
              <c:idx val="47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6600"/>
                        </a:solidFill>
                      </a:defRPr>
                    </a:pPr>
                    <a:r>
                      <a:rPr lang="en-US" b="1" dirty="0">
                        <a:solidFill>
                          <a:srgbClr val="FF6600"/>
                        </a:solidFill>
                      </a:rPr>
                      <a:t>48</a:t>
                    </a:r>
                    <a:endParaRPr lang="en-US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F-5DD7-9C48-8A3E-831CD34B2266}"/>
                </c:ext>
              </c:extLst>
            </c:dLbl>
            <c:dLbl>
              <c:idx val="48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FF6600"/>
                        </a:solidFill>
                      </a:defRPr>
                    </a:pPr>
                    <a:r>
                      <a:rPr lang="en-US" baseline="0" dirty="0">
                        <a:solidFill>
                          <a:srgbClr val="FF6600"/>
                        </a:solidFill>
                      </a:rPr>
                      <a:t>49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9BF7-4D44-B015-D3918E5E9548}"/>
                </c:ext>
              </c:extLst>
            </c:dLbl>
            <c:dLbl>
              <c:idx val="49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FF6600"/>
                        </a:solidFill>
                      </a:defRPr>
                    </a:pPr>
                    <a:r>
                      <a:rPr lang="en-US" dirty="0"/>
                      <a:t>50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9BF7-4D44-B015-D3918E5E954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/>
                </a:pPr>
                <a:endParaRPr lang="en-US"/>
              </a:p>
            </c:txPr>
            <c:dLblPos val="ctr"/>
            <c:showLegendKey val="0"/>
            <c:showVal val="0"/>
            <c:showCatName val="1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Sheet1!$A$2:$A$51</c:f>
              <c:numCache>
                <c:formatCode>0%</c:formatCode>
                <c:ptCount val="50"/>
                <c:pt idx="0">
                  <c:v>0.48396501457725949</c:v>
                </c:pt>
                <c:pt idx="1">
                  <c:v>0.65502183406113534</c:v>
                </c:pt>
                <c:pt idx="2">
                  <c:v>0.52761627906976749</c:v>
                </c:pt>
                <c:pt idx="3">
                  <c:v>0.388646288209607</c:v>
                </c:pt>
                <c:pt idx="4">
                  <c:v>0.41775836972343522</c:v>
                </c:pt>
                <c:pt idx="5">
                  <c:v>0.35901162790697677</c:v>
                </c:pt>
                <c:pt idx="6">
                  <c:v>0.38046647230320702</c:v>
                </c:pt>
                <c:pt idx="7">
                  <c:v>0.388646288209607</c:v>
                </c:pt>
                <c:pt idx="8">
                  <c:v>0.49781659388646288</c:v>
                </c:pt>
                <c:pt idx="9">
                  <c:v>0.32262773722627736</c:v>
                </c:pt>
                <c:pt idx="10">
                  <c:v>0.45863570391872277</c:v>
                </c:pt>
                <c:pt idx="11">
                  <c:v>0.45283018867924529</c:v>
                </c:pt>
                <c:pt idx="12">
                  <c:v>0.45283018867924529</c:v>
                </c:pt>
                <c:pt idx="13">
                  <c:v>0.62554426705370103</c:v>
                </c:pt>
                <c:pt idx="14">
                  <c:v>0.60232220609579101</c:v>
                </c:pt>
                <c:pt idx="15">
                  <c:v>0.62844702467343971</c:v>
                </c:pt>
                <c:pt idx="16">
                  <c:v>0.59796806966618288</c:v>
                </c:pt>
                <c:pt idx="17">
                  <c:v>0.60522496371552981</c:v>
                </c:pt>
                <c:pt idx="18">
                  <c:v>0.58490566037735847</c:v>
                </c:pt>
                <c:pt idx="19">
                  <c:v>0.50507982583454281</c:v>
                </c:pt>
                <c:pt idx="20">
                  <c:v>0.44412191582002902</c:v>
                </c:pt>
                <c:pt idx="21">
                  <c:v>0.76342525399129169</c:v>
                </c:pt>
                <c:pt idx="22">
                  <c:v>0.6342525399129173</c:v>
                </c:pt>
                <c:pt idx="23">
                  <c:v>0.56168359941944845</c:v>
                </c:pt>
                <c:pt idx="24">
                  <c:v>0.69666182873730043</c:v>
                </c:pt>
                <c:pt idx="25">
                  <c:v>0.48911465892597966</c:v>
                </c:pt>
                <c:pt idx="26">
                  <c:v>0.65892597968069666</c:v>
                </c:pt>
                <c:pt idx="27">
                  <c:v>0.51523947750362842</c:v>
                </c:pt>
                <c:pt idx="28">
                  <c:v>0.70101596516690856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0.46423357664233578</c:v>
                </c:pt>
                <c:pt idx="34">
                  <c:v>0.53430656934306564</c:v>
                </c:pt>
                <c:pt idx="35">
                  <c:v>0.50730994152046782</c:v>
                </c:pt>
                <c:pt idx="36">
                  <c:v>0.6598540145985401</c:v>
                </c:pt>
                <c:pt idx="37">
                  <c:v>0.59332321699544766</c:v>
                </c:pt>
                <c:pt idx="38">
                  <c:v>0.32374100719424459</c:v>
                </c:pt>
                <c:pt idx="39">
                  <c:v>0.41827768014059752</c:v>
                </c:pt>
                <c:pt idx="40">
                  <c:v>0.54026845637583898</c:v>
                </c:pt>
                <c:pt idx="41">
                  <c:v>0.37669376693766937</c:v>
                </c:pt>
                <c:pt idx="42">
                  <c:v>0.28696925329428991</c:v>
                </c:pt>
                <c:pt idx="43">
                  <c:v>0.13414634146341464</c:v>
                </c:pt>
                <c:pt idx="44">
                  <c:v>0.15372670807453417</c:v>
                </c:pt>
                <c:pt idx="45">
                  <c:v>0.18059701492537314</c:v>
                </c:pt>
                <c:pt idx="46">
                  <c:v>0.18092105263157895</c:v>
                </c:pt>
                <c:pt idx="47">
                  <c:v>0.15286624203821655</c:v>
                </c:pt>
                <c:pt idx="48">
                  <c:v>0.41543026706231456</c:v>
                </c:pt>
                <c:pt idx="49">
                  <c:v>0.12913385826771653</c:v>
                </c:pt>
              </c:numCache>
            </c:numRef>
          </c:xVal>
          <c:yVal>
            <c:numRef>
              <c:f>Sheet1!$B$2:$B$51</c:f>
              <c:numCache>
                <c:formatCode>0.0000</c:formatCode>
                <c:ptCount val="50"/>
                <c:pt idx="0">
                  <c:v>0.52280307530817371</c:v>
                </c:pt>
                <c:pt idx="1">
                  <c:v>0.50818436728189875</c:v>
                </c:pt>
                <c:pt idx="2">
                  <c:v>0.75499874627982566</c:v>
                </c:pt>
                <c:pt idx="3">
                  <c:v>0.59041408476177859</c:v>
                </c:pt>
                <c:pt idx="4">
                  <c:v>0.52526350010659617</c:v>
                </c:pt>
                <c:pt idx="5">
                  <c:v>0.65410313581121649</c:v>
                </c:pt>
                <c:pt idx="6">
                  <c:v>0.57215890823657856</c:v>
                </c:pt>
                <c:pt idx="7">
                  <c:v>0.57181881960097658</c:v>
                </c:pt>
                <c:pt idx="8">
                  <c:v>0.70333404868401617</c:v>
                </c:pt>
                <c:pt idx="9">
                  <c:v>0.59369698078770761</c:v>
                </c:pt>
                <c:pt idx="10">
                  <c:v>0.51555508302134134</c:v>
                </c:pt>
                <c:pt idx="11">
                  <c:v>0.51247294546071254</c:v>
                </c:pt>
                <c:pt idx="12">
                  <c:v>0.48460593391220602</c:v>
                </c:pt>
                <c:pt idx="13">
                  <c:v>0.54020492790327157</c:v>
                </c:pt>
                <c:pt idx="14">
                  <c:v>0.54144636403558866</c:v>
                </c:pt>
                <c:pt idx="15">
                  <c:v>0.56278951667793364</c:v>
                </c:pt>
                <c:pt idx="16">
                  <c:v>0.47444920549212488</c:v>
                </c:pt>
                <c:pt idx="17">
                  <c:v>0.47878822137789451</c:v>
                </c:pt>
                <c:pt idx="18">
                  <c:v>0.51497314420957507</c:v>
                </c:pt>
                <c:pt idx="19">
                  <c:v>0.51811151790593424</c:v>
                </c:pt>
                <c:pt idx="20">
                  <c:v>0.50839340835369695</c:v>
                </c:pt>
                <c:pt idx="21">
                  <c:v>0.48114916571486005</c:v>
                </c:pt>
                <c:pt idx="22">
                  <c:v>0.4990866959873197</c:v>
                </c:pt>
                <c:pt idx="23">
                  <c:v>0.52587307340414169</c:v>
                </c:pt>
                <c:pt idx="24">
                  <c:v>0.55513855015325819</c:v>
                </c:pt>
                <c:pt idx="25">
                  <c:v>0.40277115331839891</c:v>
                </c:pt>
                <c:pt idx="26">
                  <c:v>0.51605863433439514</c:v>
                </c:pt>
                <c:pt idx="27">
                  <c:v>0.50606802085309288</c:v>
                </c:pt>
                <c:pt idx="28">
                  <c:v>0.51195801269775987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0.48659723444152386</c:v>
                </c:pt>
                <c:pt idx="34">
                  <c:v>0.41071402647503308</c:v>
                </c:pt>
                <c:pt idx="35">
                  <c:v>0.51336679504304272</c:v>
                </c:pt>
                <c:pt idx="36">
                  <c:v>0.42554924323548965</c:v>
                </c:pt>
                <c:pt idx="37">
                  <c:v>0.45874518011171361</c:v>
                </c:pt>
                <c:pt idx="38">
                  <c:v>0.56576485867509296</c:v>
                </c:pt>
                <c:pt idx="39">
                  <c:v>0.38957213204481883</c:v>
                </c:pt>
                <c:pt idx="40">
                  <c:v>0.42996242097676801</c:v>
                </c:pt>
                <c:pt idx="41">
                  <c:v>0.40954542787794507</c:v>
                </c:pt>
                <c:pt idx="42">
                  <c:v>0.22048141161205881</c:v>
                </c:pt>
                <c:pt idx="43">
                  <c:v>0.33013697576856604</c:v>
                </c:pt>
                <c:pt idx="44">
                  <c:v>0.39709333654308759</c:v>
                </c:pt>
                <c:pt idx="45">
                  <c:v>0.38323894022134852</c:v>
                </c:pt>
                <c:pt idx="46">
                  <c:v>0.41889367726826665</c:v>
                </c:pt>
                <c:pt idx="47">
                  <c:v>0.30772510602204867</c:v>
                </c:pt>
                <c:pt idx="48">
                  <c:v>0.3134169961395511</c:v>
                </c:pt>
                <c:pt idx="49">
                  <c:v>0.29915152004603884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30-5DD7-9C48-8A3E-831CD34B226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42477608"/>
        <c:axId val="-2042472008"/>
      </c:scatterChart>
      <c:valAx>
        <c:axId val="-2042477608"/>
        <c:scaling>
          <c:orientation val="minMax"/>
          <c:max val="1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 sz="1000"/>
                </a:pPr>
                <a:r>
                  <a:rPr lang="en-US" sz="1000" dirty="0"/>
                  <a:t>Perception Rating (8-10)</a:t>
                </a:r>
              </a:p>
            </c:rich>
          </c:tx>
          <c:overlay val="0"/>
        </c:title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-2042472008"/>
        <c:crosses val="autoZero"/>
        <c:crossBetween val="midCat"/>
      </c:valAx>
      <c:valAx>
        <c:axId val="-2042472008"/>
        <c:scaling>
          <c:orientation val="minMax"/>
          <c:max val="0.8"/>
          <c:min val="0.1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000"/>
                </a:pPr>
                <a:r>
                  <a:rPr lang="en-US" sz="1000" dirty="0"/>
                  <a:t>Impact on Quality of</a:t>
                </a:r>
                <a:r>
                  <a:rPr lang="en-US" sz="1000" baseline="0" dirty="0"/>
                  <a:t> Overall Experience</a:t>
                </a:r>
                <a:endParaRPr lang="en-US" sz="1000" dirty="0"/>
              </a:p>
            </c:rich>
          </c:tx>
          <c:overlay val="0"/>
        </c:title>
        <c:numFmt formatCode="0.0000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-2042477608"/>
        <c:crosses val="autoZero"/>
        <c:crossBetween val="midCat"/>
      </c:valAx>
      <c:spPr>
        <a:noFill/>
        <a:ln w="25400">
          <a:solidFill>
            <a:schemeClr val="tx1"/>
          </a:solidFill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  <c:userShapes r:id="rId3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spc="0" baseline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pPr>
            <a:r>
              <a:rPr lang="en-US" sz="1200" b="1" baseline="0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Comparison of Attribute Evaluations</a:t>
            </a:r>
          </a:p>
          <a:p>
            <a:pPr>
              <a:defRPr sz="1200" b="1" i="0" u="none" strike="noStrike" kern="1200" spc="0" baseline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pPr>
            <a:r>
              <a:rPr lang="en-US" sz="1200" b="1" baseline="0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2019 versus 2016</a:t>
            </a:r>
          </a:p>
          <a:p>
            <a:pPr>
              <a:defRPr sz="1200" b="1" i="0" u="none" strike="noStrike" kern="1200" spc="0" baseline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pPr>
            <a:r>
              <a:rPr lang="en-US" sz="1200" b="1" baseline="0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- Ph.D -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2019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none"/>
          </c:marker>
          <c:dPt>
            <c:idx val="4"/>
            <c:bubble3D val="0"/>
            <c:extLst>
              <c:ext xmlns:c16="http://schemas.microsoft.com/office/drawing/2014/chart" uri="{C3380CC4-5D6E-409C-BE32-E72D297353CC}">
                <c16:uniqueId val="{00000000-6313-7B43-BCC3-DFF809FBF756}"/>
              </c:ext>
            </c:extLst>
          </c:dPt>
          <c:dPt>
            <c:idx val="5"/>
            <c:bubble3D val="0"/>
            <c:extLst>
              <c:ext xmlns:c16="http://schemas.microsoft.com/office/drawing/2014/chart" uri="{C3380CC4-5D6E-409C-BE32-E72D297353CC}">
                <c16:uniqueId val="{00000001-6313-7B43-BCC3-DFF809FBF756}"/>
              </c:ext>
            </c:extLst>
          </c:dPt>
          <c:dPt>
            <c:idx val="6"/>
            <c:bubble3D val="0"/>
            <c:extLst>
              <c:ext xmlns:c16="http://schemas.microsoft.com/office/drawing/2014/chart" uri="{C3380CC4-5D6E-409C-BE32-E72D297353CC}">
                <c16:uniqueId val="{00000002-6313-7B43-BCC3-DFF809FBF756}"/>
              </c:ext>
            </c:extLst>
          </c:dPt>
          <c:dPt>
            <c:idx val="7"/>
            <c:bubble3D val="0"/>
            <c:extLst>
              <c:ext xmlns:c16="http://schemas.microsoft.com/office/drawing/2014/chart" uri="{C3380CC4-5D6E-409C-BE32-E72D297353CC}">
                <c16:uniqueId val="{00000003-6313-7B43-BCC3-DFF809FBF756}"/>
              </c:ext>
            </c:extLst>
          </c:dPt>
          <c:dPt>
            <c:idx val="8"/>
            <c:bubble3D val="0"/>
            <c:extLst>
              <c:ext xmlns:c16="http://schemas.microsoft.com/office/drawing/2014/chart" uri="{C3380CC4-5D6E-409C-BE32-E72D297353CC}">
                <c16:uniqueId val="{00000004-6313-7B43-BCC3-DFF809FBF756}"/>
              </c:ext>
            </c:extLst>
          </c:dPt>
          <c:dPt>
            <c:idx val="9"/>
            <c:bubble3D val="0"/>
            <c:extLst>
              <c:ext xmlns:c16="http://schemas.microsoft.com/office/drawing/2014/chart" uri="{C3380CC4-5D6E-409C-BE32-E72D297353CC}">
                <c16:uniqueId val="{00000005-6313-7B43-BCC3-DFF809FBF756}"/>
              </c:ext>
            </c:extLst>
          </c:dPt>
          <c:dPt>
            <c:idx val="10"/>
            <c:bubble3D val="0"/>
            <c:extLst>
              <c:ext xmlns:c16="http://schemas.microsoft.com/office/drawing/2014/chart" uri="{C3380CC4-5D6E-409C-BE32-E72D297353CC}">
                <c16:uniqueId val="{00000006-6313-7B43-BCC3-DFF809FBF756}"/>
              </c:ext>
            </c:extLst>
          </c:dPt>
          <c:dPt>
            <c:idx val="11"/>
            <c:bubble3D val="0"/>
            <c:extLst>
              <c:ext xmlns:c16="http://schemas.microsoft.com/office/drawing/2014/chart" uri="{C3380CC4-5D6E-409C-BE32-E72D297353CC}">
                <c16:uniqueId val="{00000007-6313-7B43-BCC3-DFF809FBF756}"/>
              </c:ext>
            </c:extLst>
          </c:dPt>
          <c:dLbls>
            <c:dLbl>
              <c:idx val="0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1</a:t>
                    </a:r>
                    <a:endParaRPr lang="en-US" sz="800" dirty="0">
                      <a:solidFill>
                        <a:srgbClr val="FF0000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8-6313-7B43-BCC3-DFF809FBF756}"/>
                </c:ext>
              </c:extLst>
            </c:dLbl>
            <c:dLbl>
              <c:idx val="1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2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9-6313-7B43-BCC3-DFF809FBF756}"/>
                </c:ext>
              </c:extLst>
            </c:dLbl>
            <c:dLbl>
              <c:idx val="2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3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A-6313-7B43-BCC3-DFF809FBF756}"/>
                </c:ext>
              </c:extLst>
            </c:dLbl>
            <c:dLbl>
              <c:idx val="3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4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B-6313-7B43-BCC3-DFF809FBF756}"/>
                </c:ext>
              </c:extLst>
            </c:dLbl>
            <c:dLbl>
              <c:idx val="4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5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6313-7B43-BCC3-DFF809FBF756}"/>
                </c:ext>
              </c:extLst>
            </c:dLbl>
            <c:dLbl>
              <c:idx val="5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6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6313-7B43-BCC3-DFF809FBF756}"/>
                </c:ext>
              </c:extLst>
            </c:dLbl>
            <c:dLbl>
              <c:idx val="6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7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6313-7B43-BCC3-DFF809FBF756}"/>
                </c:ext>
              </c:extLst>
            </c:dLbl>
            <c:dLbl>
              <c:idx val="7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8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6313-7B43-BCC3-DFF809FBF756}"/>
                </c:ext>
              </c:extLst>
            </c:dLbl>
            <c:dLbl>
              <c:idx val="8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4-6313-7B43-BCC3-DFF809FBF756}"/>
                </c:ext>
              </c:extLst>
            </c:dLbl>
            <c:dLbl>
              <c:idx val="9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10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6313-7B43-BCC3-DFF809FBF756}"/>
                </c:ext>
              </c:extLst>
            </c:dLbl>
            <c:dLbl>
              <c:idx val="10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11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6-6313-7B43-BCC3-DFF809FBF756}"/>
                </c:ext>
              </c:extLst>
            </c:dLbl>
            <c:dLbl>
              <c:idx val="11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12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7-6313-7B43-BCC3-DFF809FBF756}"/>
                </c:ext>
              </c:extLst>
            </c:dLbl>
            <c:dLbl>
              <c:idx val="12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13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0-6313-7B43-BCC3-DFF809FBF756}"/>
                </c:ext>
              </c:extLst>
            </c:dLbl>
            <c:dLbl>
              <c:idx val="13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14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1-6313-7B43-BCC3-DFF809FBF756}"/>
                </c:ext>
              </c:extLst>
            </c:dLbl>
            <c:dLbl>
              <c:idx val="14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15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2-6313-7B43-BCC3-DFF809FBF756}"/>
                </c:ext>
              </c:extLst>
            </c:dLbl>
            <c:dLbl>
              <c:idx val="15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16</a:t>
                    </a:r>
                    <a:endParaRPr lang="en-US" sz="800" dirty="0">
                      <a:solidFill>
                        <a:srgbClr val="3366FF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3-6313-7B43-BCC3-DFF809FBF756}"/>
                </c:ext>
              </c:extLst>
            </c:dLbl>
            <c:dLbl>
              <c:idx val="16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17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4-6313-7B43-BCC3-DFF809FBF756}"/>
                </c:ext>
              </c:extLst>
            </c:dLbl>
            <c:dLbl>
              <c:idx val="17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18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5-6313-7B43-BCC3-DFF809FBF756}"/>
                </c:ext>
              </c:extLst>
            </c:dLbl>
            <c:dLbl>
              <c:idx val="18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19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6-6313-7B43-BCC3-DFF809FBF756}"/>
                </c:ext>
              </c:extLst>
            </c:dLbl>
            <c:dLbl>
              <c:idx val="19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20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7-6313-7B43-BCC3-DFF809FBF756}"/>
                </c:ext>
              </c:extLst>
            </c:dLbl>
            <c:dLbl>
              <c:idx val="20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21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8-6313-7B43-BCC3-DFF809FBF756}"/>
                </c:ext>
              </c:extLst>
            </c:dLbl>
            <c:dLbl>
              <c:idx val="21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22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9-6313-7B43-BCC3-DFF809FBF756}"/>
                </c:ext>
              </c:extLst>
            </c:dLbl>
            <c:dLbl>
              <c:idx val="22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23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A-6313-7B43-BCC3-DFF809FBF756}"/>
                </c:ext>
              </c:extLst>
            </c:dLbl>
            <c:dLbl>
              <c:idx val="23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24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B-6313-7B43-BCC3-DFF809FBF756}"/>
                </c:ext>
              </c:extLst>
            </c:dLbl>
            <c:dLbl>
              <c:idx val="24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25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C-6313-7B43-BCC3-DFF809FBF756}"/>
                </c:ext>
              </c:extLst>
            </c:dLbl>
            <c:dLbl>
              <c:idx val="25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26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D-6313-7B43-BCC3-DFF809FBF756}"/>
                </c:ext>
              </c:extLst>
            </c:dLbl>
            <c:dLbl>
              <c:idx val="26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27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E-6313-7B43-BCC3-DFF809FBF756}"/>
                </c:ext>
              </c:extLst>
            </c:dLbl>
            <c:dLbl>
              <c:idx val="27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28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F-6313-7B43-BCC3-DFF809FBF756}"/>
                </c:ext>
              </c:extLst>
            </c:dLbl>
            <c:dLbl>
              <c:idx val="28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0-6313-7B43-BCC3-DFF809FBF756}"/>
                </c:ext>
              </c:extLst>
            </c:dLbl>
            <c:dLbl>
              <c:idx val="29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30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1-6313-7B43-BCC3-DFF809FBF756}"/>
                </c:ext>
              </c:extLst>
            </c:dLbl>
            <c:dLbl>
              <c:idx val="30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31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2-6313-7B43-BCC3-DFF809FBF756}"/>
                </c:ext>
              </c:extLst>
            </c:dLbl>
            <c:dLbl>
              <c:idx val="31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32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3-6313-7B43-BCC3-DFF809FBF756}"/>
                </c:ext>
              </c:extLst>
            </c:dLbl>
            <c:dLbl>
              <c:idx val="32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33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4-6313-7B43-BCC3-DFF809FBF756}"/>
                </c:ext>
              </c:extLst>
            </c:dLbl>
            <c:dLbl>
              <c:idx val="33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34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5-6313-7B43-BCC3-DFF809FBF756}"/>
                </c:ext>
              </c:extLst>
            </c:dLbl>
            <c:dLbl>
              <c:idx val="34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35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6-6313-7B43-BCC3-DFF809FBF756}"/>
                </c:ext>
              </c:extLst>
            </c:dLbl>
            <c:dLbl>
              <c:idx val="35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36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7-6313-7B43-BCC3-DFF809FBF756}"/>
                </c:ext>
              </c:extLst>
            </c:dLbl>
            <c:dLbl>
              <c:idx val="36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37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8-6313-7B43-BCC3-DFF809FBF756}"/>
                </c:ext>
              </c:extLst>
            </c:dLbl>
            <c:dLbl>
              <c:idx val="37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38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9-6313-7B43-BCC3-DFF809FBF756}"/>
                </c:ext>
              </c:extLst>
            </c:dLbl>
            <c:dLbl>
              <c:idx val="38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39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A-6313-7B43-BCC3-DFF809FBF756}"/>
                </c:ext>
              </c:extLst>
            </c:dLbl>
            <c:dLbl>
              <c:idx val="39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40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B-6313-7B43-BCC3-DFF809FBF756}"/>
                </c:ext>
              </c:extLst>
            </c:dLbl>
            <c:dLbl>
              <c:idx val="40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41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C-6313-7B43-BCC3-DFF809FBF756}"/>
                </c:ext>
              </c:extLst>
            </c:dLbl>
            <c:dLbl>
              <c:idx val="41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42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D-6313-7B43-BCC3-DFF809FBF756}"/>
                </c:ext>
              </c:extLst>
            </c:dLbl>
            <c:dLbl>
              <c:idx val="42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43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E-6313-7B43-BCC3-DFF809FBF756}"/>
                </c:ext>
              </c:extLst>
            </c:dLbl>
            <c:dLbl>
              <c:idx val="43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44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F-6313-7B43-BCC3-DFF809FBF756}"/>
                </c:ext>
              </c:extLst>
            </c:dLbl>
            <c:dLbl>
              <c:idx val="44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45</a:t>
                    </a:r>
                    <a:endParaRPr lang="en-US" sz="800" dirty="0">
                      <a:solidFill>
                        <a:srgbClr val="FF6600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30-6313-7B43-BCC3-DFF809FBF756}"/>
                </c:ext>
              </c:extLst>
            </c:dLbl>
            <c:dLbl>
              <c:idx val="45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46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31-6313-7B43-BCC3-DFF809FBF756}"/>
                </c:ext>
              </c:extLst>
            </c:dLbl>
            <c:dLbl>
              <c:idx val="46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47</a:t>
                    </a:r>
                    <a:endParaRPr lang="en-US" sz="800" dirty="0">
                      <a:solidFill>
                        <a:srgbClr val="FF6600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32-6313-7B43-BCC3-DFF809FBF756}"/>
                </c:ext>
              </c:extLst>
            </c:dLbl>
            <c:dLbl>
              <c:idx val="47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48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33-6313-7B43-BCC3-DFF809FBF756}"/>
                </c:ext>
              </c:extLst>
            </c:dLbl>
            <c:dLbl>
              <c:idx val="48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34-6313-7B43-BCC3-DFF809FBF756}"/>
                </c:ext>
              </c:extLst>
            </c:dLbl>
            <c:dLbl>
              <c:idx val="49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50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35-6313-7B43-BCC3-DFF809FBF75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800" b="1"/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xVal>
            <c:numRef>
              <c:f>Sheet1!$A$2:$A$51</c:f>
              <c:numCache>
                <c:formatCode>0%</c:formatCode>
                <c:ptCount val="50"/>
                <c:pt idx="0">
                  <c:v>0.47515705311250717</c:v>
                </c:pt>
                <c:pt idx="1">
                  <c:v>0.64477441462021701</c:v>
                </c:pt>
                <c:pt idx="2">
                  <c:v>0.58309537407195888</c:v>
                </c:pt>
                <c:pt idx="3">
                  <c:v>0.40833809251856085</c:v>
                </c:pt>
                <c:pt idx="4">
                  <c:v>0.37464306110793832</c:v>
                </c:pt>
                <c:pt idx="5">
                  <c:v>0.38206739006282125</c:v>
                </c:pt>
                <c:pt idx="6">
                  <c:v>0.40833809251856085</c:v>
                </c:pt>
                <c:pt idx="7">
                  <c:v>0.40948029697315819</c:v>
                </c:pt>
                <c:pt idx="8">
                  <c:v>0.49628783552255856</c:v>
                </c:pt>
                <c:pt idx="9">
                  <c:v>0.27698458023986294</c:v>
                </c:pt>
                <c:pt idx="10">
                  <c:v>0.59867986798679873</c:v>
                </c:pt>
                <c:pt idx="11">
                  <c:v>0.52002762430939231</c:v>
                </c:pt>
                <c:pt idx="12">
                  <c:v>0.52864782276546984</c:v>
                </c:pt>
                <c:pt idx="13">
                  <c:v>0.70948217888365839</c:v>
                </c:pt>
                <c:pt idx="14">
                  <c:v>0.69709837225760796</c:v>
                </c:pt>
                <c:pt idx="15">
                  <c:v>0.73588709677419351</c:v>
                </c:pt>
                <c:pt idx="16">
                  <c:v>0.70615744349181608</c:v>
                </c:pt>
                <c:pt idx="17">
                  <c:v>0.49962769918093819</c:v>
                </c:pt>
                <c:pt idx="18">
                  <c:v>0.72246376811594204</c:v>
                </c:pt>
                <c:pt idx="19">
                  <c:v>0.65639651707970526</c:v>
                </c:pt>
                <c:pt idx="20">
                  <c:v>0.58153846153846156</c:v>
                </c:pt>
                <c:pt idx="21">
                  <c:v>0.819471308833011</c:v>
                </c:pt>
                <c:pt idx="22">
                  <c:v>0.69052224371373305</c:v>
                </c:pt>
                <c:pt idx="23">
                  <c:v>0.63507414571244358</c:v>
                </c:pt>
                <c:pt idx="24">
                  <c:v>0.73694390715667313</c:v>
                </c:pt>
                <c:pt idx="25">
                  <c:v>0.44294003868471954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0.50770988006853224</c:v>
                </c:pt>
                <c:pt idx="34">
                  <c:v>0.61621930325528274</c:v>
                </c:pt>
                <c:pt idx="35">
                  <c:v>0.5094231867504283</c:v>
                </c:pt>
                <c:pt idx="36">
                  <c:v>0.63620788121073668</c:v>
                </c:pt>
                <c:pt idx="37">
                  <c:v>0.61170212765957444</c:v>
                </c:pt>
                <c:pt idx="38">
                  <c:v>0.32986627043090638</c:v>
                </c:pt>
                <c:pt idx="39">
                  <c:v>0.41683638832315001</c:v>
                </c:pt>
                <c:pt idx="40">
                  <c:v>0.55705128205128207</c:v>
                </c:pt>
                <c:pt idx="41">
                  <c:v>0.40894220283533261</c:v>
                </c:pt>
                <c:pt idx="42">
                  <c:v>0.31588132635253052</c:v>
                </c:pt>
                <c:pt idx="43">
                  <c:v>0.24448645242596093</c:v>
                </c:pt>
                <c:pt idx="44">
                  <c:v>0.21736204576043069</c:v>
                </c:pt>
                <c:pt idx="45">
                  <c:v>0.30592105263157893</c:v>
                </c:pt>
                <c:pt idx="46">
                  <c:v>0.26874999999999999</c:v>
                </c:pt>
                <c:pt idx="47">
                  <c:v>0.27092946605141727</c:v>
                </c:pt>
                <c:pt idx="48">
                  <c:v>0.5136944613511869</c:v>
                </c:pt>
                <c:pt idx="49">
                  <c:v>0.2308228730822873</c:v>
                </c:pt>
              </c:numCache>
            </c:numRef>
          </c:xVal>
          <c:yVal>
            <c:numRef>
              <c:f>Sheet1!$B$2:$B$51</c:f>
              <c:numCache>
                <c:formatCode>0%</c:formatCode>
                <c:ptCount val="50"/>
                <c:pt idx="0">
                  <c:v>0.48396501457725949</c:v>
                </c:pt>
                <c:pt idx="1">
                  <c:v>0.65502183406113534</c:v>
                </c:pt>
                <c:pt idx="2">
                  <c:v>0.52761627906976749</c:v>
                </c:pt>
                <c:pt idx="3">
                  <c:v>0.388646288209607</c:v>
                </c:pt>
                <c:pt idx="4">
                  <c:v>0.41775836972343522</c:v>
                </c:pt>
                <c:pt idx="5">
                  <c:v>0.35901162790697677</c:v>
                </c:pt>
                <c:pt idx="6">
                  <c:v>0.38046647230320702</c:v>
                </c:pt>
                <c:pt idx="7">
                  <c:v>0.388646288209607</c:v>
                </c:pt>
                <c:pt idx="8">
                  <c:v>0.49781659388646288</c:v>
                </c:pt>
                <c:pt idx="9">
                  <c:v>0.32262773722627736</c:v>
                </c:pt>
                <c:pt idx="10">
                  <c:v>0.45863570391872277</c:v>
                </c:pt>
                <c:pt idx="11">
                  <c:v>0.45283018867924529</c:v>
                </c:pt>
                <c:pt idx="12">
                  <c:v>0.45283018867924529</c:v>
                </c:pt>
                <c:pt idx="13">
                  <c:v>0.62554426705370103</c:v>
                </c:pt>
                <c:pt idx="14">
                  <c:v>0.60232220609579101</c:v>
                </c:pt>
                <c:pt idx="15">
                  <c:v>0.62844702467343971</c:v>
                </c:pt>
                <c:pt idx="16">
                  <c:v>0.59796806966618288</c:v>
                </c:pt>
                <c:pt idx="17">
                  <c:v>0.60522496371552981</c:v>
                </c:pt>
                <c:pt idx="18">
                  <c:v>0.58490566037735847</c:v>
                </c:pt>
                <c:pt idx="19">
                  <c:v>0.50507982583454281</c:v>
                </c:pt>
                <c:pt idx="20">
                  <c:v>0.44412191582002902</c:v>
                </c:pt>
                <c:pt idx="21">
                  <c:v>0.76342525399129169</c:v>
                </c:pt>
                <c:pt idx="22">
                  <c:v>0.6342525399129173</c:v>
                </c:pt>
                <c:pt idx="23">
                  <c:v>0.56168359941944845</c:v>
                </c:pt>
                <c:pt idx="24">
                  <c:v>0.69666182873730043</c:v>
                </c:pt>
                <c:pt idx="25">
                  <c:v>0.48911465892597966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0.46423357664233578</c:v>
                </c:pt>
                <c:pt idx="34">
                  <c:v>0.53430656934306564</c:v>
                </c:pt>
                <c:pt idx="35">
                  <c:v>0.50730994152046782</c:v>
                </c:pt>
                <c:pt idx="36">
                  <c:v>0.6598540145985401</c:v>
                </c:pt>
                <c:pt idx="37">
                  <c:v>0.59332321699544766</c:v>
                </c:pt>
                <c:pt idx="38">
                  <c:v>0.32374100719424459</c:v>
                </c:pt>
                <c:pt idx="39">
                  <c:v>0.41827768014059752</c:v>
                </c:pt>
                <c:pt idx="40">
                  <c:v>0.54026845637583898</c:v>
                </c:pt>
                <c:pt idx="41">
                  <c:v>0.37669376693766937</c:v>
                </c:pt>
                <c:pt idx="42">
                  <c:v>0.28696925329428991</c:v>
                </c:pt>
                <c:pt idx="43">
                  <c:v>0.13414634146341464</c:v>
                </c:pt>
                <c:pt idx="44">
                  <c:v>0.15372670807453417</c:v>
                </c:pt>
                <c:pt idx="45">
                  <c:v>0.18059701492537314</c:v>
                </c:pt>
                <c:pt idx="46">
                  <c:v>0.18092105263157895</c:v>
                </c:pt>
                <c:pt idx="47">
                  <c:v>0.15286624203821655</c:v>
                </c:pt>
                <c:pt idx="48">
                  <c:v>0.41543026706231456</c:v>
                </c:pt>
                <c:pt idx="49">
                  <c:v>0.12913385826771653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C-6313-7B43-BCC3-DFF809FBF756}"/>
            </c:ext>
          </c:extLst>
        </c:ser>
        <c:ser>
          <c:idx val="1"/>
          <c:order val="1"/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xVal>
            <c:numRef>
              <c:f>Sheet2!$B$5:$B$6</c:f>
              <c:numCache>
                <c:formatCode>General</c:formatCode>
                <c:ptCount val="2"/>
                <c:pt idx="0">
                  <c:v>0</c:v>
                </c:pt>
                <c:pt idx="1">
                  <c:v>1</c:v>
                </c:pt>
              </c:numCache>
            </c:numRef>
          </c:xVal>
          <c:yVal>
            <c:numRef>
              <c:f>Sheet2!$C$5:$C$6</c:f>
              <c:numCache>
                <c:formatCode>General</c:formatCode>
                <c:ptCount val="2"/>
                <c:pt idx="0">
                  <c:v>0</c:v>
                </c:pt>
                <c:pt idx="1">
                  <c:v>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D-6313-7B43-BCC3-DFF809FBF756}"/>
            </c:ext>
          </c:extLst>
        </c:ser>
        <c:ser>
          <c:idx val="2"/>
          <c:order val="2"/>
          <c:spPr>
            <a:ln w="12700" cap="rnd">
              <a:solidFill>
                <a:srgbClr val="FF0000"/>
              </a:solidFill>
              <a:prstDash val="dash"/>
              <a:round/>
            </a:ln>
            <a:effectLst/>
          </c:spPr>
          <c:marker>
            <c:symbol val="none"/>
          </c:marker>
          <c:dLbls>
            <c:delete val="1"/>
          </c:dLbls>
          <c:xVal>
            <c:numRef>
              <c:f>Sheet3!$B$5:$B$6</c:f>
              <c:numCache>
                <c:formatCode>General</c:formatCode>
                <c:ptCount val="2"/>
                <c:pt idx="0">
                  <c:v>0.02</c:v>
                </c:pt>
                <c:pt idx="1">
                  <c:v>1</c:v>
                </c:pt>
              </c:numCache>
            </c:numRef>
          </c:xVal>
          <c:yVal>
            <c:numRef>
              <c:f>Sheet3!$C$5:$C$6</c:f>
              <c:numCache>
                <c:formatCode>General</c:formatCode>
                <c:ptCount val="2"/>
                <c:pt idx="0">
                  <c:v>0</c:v>
                </c:pt>
                <c:pt idx="1">
                  <c:v>0.98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E-6313-7B43-BCC3-DFF809FBF756}"/>
            </c:ext>
          </c:extLst>
        </c:ser>
        <c:ser>
          <c:idx val="3"/>
          <c:order val="3"/>
          <c:spPr>
            <a:ln w="12700" cap="rnd">
              <a:solidFill>
                <a:srgbClr val="FF0000"/>
              </a:solidFill>
              <a:prstDash val="dash"/>
              <a:round/>
            </a:ln>
            <a:effectLst/>
          </c:spPr>
          <c:marker>
            <c:symbol val="none"/>
          </c:marker>
          <c:dLbls>
            <c:delete val="1"/>
          </c:dLbls>
          <c:xVal>
            <c:numRef>
              <c:f>Sheet4!$B$5:$B$6</c:f>
              <c:numCache>
                <c:formatCode>General</c:formatCode>
                <c:ptCount val="2"/>
                <c:pt idx="0">
                  <c:v>0</c:v>
                </c:pt>
                <c:pt idx="1">
                  <c:v>0.98</c:v>
                </c:pt>
              </c:numCache>
            </c:numRef>
          </c:xVal>
          <c:yVal>
            <c:numRef>
              <c:f>Sheet4!$C$5:$C$6</c:f>
              <c:numCache>
                <c:formatCode>General</c:formatCode>
                <c:ptCount val="2"/>
                <c:pt idx="0">
                  <c:v>0.02</c:v>
                </c:pt>
                <c:pt idx="1">
                  <c:v>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F-6313-7B43-BCC3-DFF809FBF756}"/>
            </c:ext>
          </c:extLst>
        </c:ser>
        <c:dLbls>
          <c:dLblPos val="r"/>
          <c:showLegendKey val="0"/>
          <c:showVal val="1"/>
          <c:showCatName val="0"/>
          <c:showSerName val="0"/>
          <c:showPercent val="0"/>
          <c:showBubbleSize val="0"/>
        </c:dLbls>
        <c:axId val="-1306285376"/>
        <c:axId val="-1328833952"/>
      </c:scatterChart>
      <c:valAx>
        <c:axId val="-1306285376"/>
        <c:scaling>
          <c:orientation val="minMax"/>
          <c:max val="0.9"/>
          <c:min val="0.2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rgbClr val="000000"/>
                    </a:solidFill>
                    <a:latin typeface="Arial" charset="0"/>
                    <a:ea typeface="Arial" charset="0"/>
                    <a:cs typeface="Arial" charset="0"/>
                  </a:defRPr>
                </a:pPr>
                <a:r>
                  <a:rPr lang="en-US" sz="1000" b="1" baseline="0" dirty="0">
                    <a:solidFill>
                      <a:srgbClr val="000000"/>
                    </a:solidFill>
                    <a:latin typeface="Arial" charset="0"/>
                    <a:ea typeface="Arial" charset="0"/>
                    <a:cs typeface="Arial" charset="0"/>
                  </a:rPr>
                  <a:t>2016 Attribute </a:t>
                </a:r>
                <a:r>
                  <a:rPr lang="en-US" sz="1000" b="1" dirty="0">
                    <a:solidFill>
                      <a:srgbClr val="000000"/>
                    </a:solidFill>
                    <a:latin typeface="Arial" charset="0"/>
                    <a:ea typeface="Arial" charset="0"/>
                    <a:cs typeface="Arial" charset="0"/>
                  </a:rPr>
                  <a:t>Rating (% 8-10)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0%" sourceLinked="0"/>
        <c:majorTickMark val="none"/>
        <c:minorTickMark val="none"/>
        <c:tickLblPos val="nextTo"/>
        <c:spPr>
          <a:noFill/>
          <a:ln>
            <a:solidFill>
              <a:srgbClr val="00000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pPr>
            <a:endParaRPr lang="en-US"/>
          </a:p>
        </c:txPr>
        <c:crossAx val="-1328833952"/>
        <c:crosses val="autoZero"/>
        <c:crossBetween val="midCat"/>
        <c:majorUnit val="0.1"/>
      </c:valAx>
      <c:valAx>
        <c:axId val="-1328833952"/>
        <c:scaling>
          <c:orientation val="minMax"/>
          <c:max val="0.9"/>
          <c:min val="0.2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rgbClr val="000000"/>
                    </a:solidFill>
                    <a:latin typeface="Arial" charset="0"/>
                    <a:ea typeface="Arial" charset="0"/>
                    <a:cs typeface="Arial" charset="0"/>
                  </a:defRPr>
                </a:pPr>
                <a:r>
                  <a:rPr lang="en-US" sz="1000" b="1" baseline="0" dirty="0">
                    <a:solidFill>
                      <a:srgbClr val="000000"/>
                    </a:solidFill>
                    <a:latin typeface="Arial" charset="0"/>
                    <a:ea typeface="Arial" charset="0"/>
                    <a:cs typeface="Arial" charset="0"/>
                  </a:rPr>
                  <a:t>2019 Attribute Rating (% 8-10)</a:t>
                </a:r>
                <a:endParaRPr lang="en-US" sz="1000" b="1" dirty="0">
                  <a:solidFill>
                    <a:srgbClr val="000000"/>
                  </a:solidFill>
                  <a:latin typeface="Arial" charset="0"/>
                  <a:ea typeface="Arial" charset="0"/>
                  <a:cs typeface="Arial" charset="0"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0%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pPr>
            <a:endParaRPr lang="en-US"/>
          </a:p>
        </c:txPr>
        <c:crossAx val="-1306285376"/>
        <c:crosses val="autoZero"/>
        <c:crossBetween val="midCat"/>
        <c:majorUnit val="0.1"/>
      </c:valAx>
      <c:spPr>
        <a:noFill/>
        <a:ln w="19050">
          <a:solidFill>
            <a:srgbClr val="000000"/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200"/>
            </a:pPr>
            <a:r>
              <a:rPr lang="en-US" sz="1200" dirty="0"/>
              <a:t>Perception Improvement</a:t>
            </a:r>
            <a:r>
              <a:rPr lang="en-US" sz="1200" baseline="0" dirty="0"/>
              <a:t> Analysis – Master’s CAMPUS</a:t>
            </a:r>
          </a:p>
          <a:p>
            <a:pPr>
              <a:defRPr sz="1200"/>
            </a:pPr>
            <a:r>
              <a:rPr lang="en-US" sz="1200" baseline="0" dirty="0"/>
              <a:t>College of Architecture</a:t>
            </a:r>
            <a:endParaRPr lang="en-US" sz="1200" dirty="0"/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9.1154280057098094E-2"/>
          <c:y val="8.5000000000000006E-2"/>
          <c:w val="0.88019443293272503"/>
          <c:h val="0.81175769506084505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 1</c:v>
                </c:pt>
              </c:strCache>
            </c:strRef>
          </c:tx>
          <c:spPr>
            <a:ln w="47625">
              <a:noFill/>
            </a:ln>
          </c:spPr>
          <c:marker>
            <c:symbol val="none"/>
          </c:marker>
          <c:dPt>
            <c:idx val="1"/>
            <c:bubble3D val="0"/>
            <c:extLst>
              <c:ext xmlns:c16="http://schemas.microsoft.com/office/drawing/2014/chart" uri="{C3380CC4-5D6E-409C-BE32-E72D297353CC}">
                <c16:uniqueId val="{00000000-5DD7-9C48-8A3E-831CD34B2266}"/>
              </c:ext>
            </c:extLst>
          </c:dPt>
          <c:dPt>
            <c:idx val="3"/>
            <c:bubble3D val="0"/>
            <c:extLst>
              <c:ext xmlns:c16="http://schemas.microsoft.com/office/drawing/2014/chart" uri="{C3380CC4-5D6E-409C-BE32-E72D297353CC}">
                <c16:uniqueId val="{00000001-5DD7-9C48-8A3E-831CD34B2266}"/>
              </c:ext>
            </c:extLst>
          </c:dPt>
          <c:dPt>
            <c:idx val="6"/>
            <c:bubble3D val="0"/>
            <c:extLst>
              <c:ext xmlns:c16="http://schemas.microsoft.com/office/drawing/2014/chart" uri="{C3380CC4-5D6E-409C-BE32-E72D297353CC}">
                <c16:uniqueId val="{00000002-5DD7-9C48-8A3E-831CD34B2266}"/>
              </c:ext>
            </c:extLst>
          </c:dPt>
          <c:dPt>
            <c:idx val="7"/>
            <c:bubble3D val="0"/>
            <c:extLst>
              <c:ext xmlns:c16="http://schemas.microsoft.com/office/drawing/2014/chart" uri="{C3380CC4-5D6E-409C-BE32-E72D297353CC}">
                <c16:uniqueId val="{00000003-5DD7-9C48-8A3E-831CD34B2266}"/>
              </c:ext>
            </c:extLst>
          </c:dPt>
          <c:dPt>
            <c:idx val="10"/>
            <c:bubble3D val="0"/>
            <c:extLst>
              <c:ext xmlns:c16="http://schemas.microsoft.com/office/drawing/2014/chart" uri="{C3380CC4-5D6E-409C-BE32-E72D297353CC}">
                <c16:uniqueId val="{00000004-5DD7-9C48-8A3E-831CD34B2266}"/>
              </c:ext>
            </c:extLst>
          </c:dPt>
          <c:dPt>
            <c:idx val="11"/>
            <c:bubble3D val="0"/>
            <c:extLst>
              <c:ext xmlns:c16="http://schemas.microsoft.com/office/drawing/2014/chart" uri="{C3380CC4-5D6E-409C-BE32-E72D297353CC}">
                <c16:uniqueId val="{00000005-5DD7-9C48-8A3E-831CD34B2266}"/>
              </c:ext>
            </c:extLst>
          </c:dPt>
          <c:dPt>
            <c:idx val="17"/>
            <c:bubble3D val="0"/>
            <c:extLst>
              <c:ext xmlns:c16="http://schemas.microsoft.com/office/drawing/2014/chart" uri="{C3380CC4-5D6E-409C-BE32-E72D297353CC}">
                <c16:uniqueId val="{00000006-5DD7-9C48-8A3E-831CD34B2266}"/>
              </c:ext>
            </c:extLst>
          </c:dPt>
          <c:dPt>
            <c:idx val="23"/>
            <c:bubble3D val="0"/>
            <c:extLst>
              <c:ext xmlns:c16="http://schemas.microsoft.com/office/drawing/2014/chart" uri="{C3380CC4-5D6E-409C-BE32-E72D297353CC}">
                <c16:uniqueId val="{00000007-5DD7-9C48-8A3E-831CD34B2266}"/>
              </c:ext>
            </c:extLst>
          </c:dPt>
          <c:dPt>
            <c:idx val="29"/>
            <c:bubble3D val="0"/>
            <c:extLst>
              <c:ext xmlns:c16="http://schemas.microsoft.com/office/drawing/2014/chart" uri="{C3380CC4-5D6E-409C-BE32-E72D297353CC}">
                <c16:uniqueId val="{00000008-5DD7-9C48-8A3E-831CD34B2266}"/>
              </c:ext>
            </c:extLst>
          </c:dPt>
          <c:dPt>
            <c:idx val="31"/>
            <c:bubble3D val="0"/>
            <c:extLst>
              <c:ext xmlns:c16="http://schemas.microsoft.com/office/drawing/2014/chart" uri="{C3380CC4-5D6E-409C-BE32-E72D297353CC}">
                <c16:uniqueId val="{00000009-5DD7-9C48-8A3E-831CD34B2266}"/>
              </c:ext>
            </c:extLst>
          </c:dPt>
          <c:dPt>
            <c:idx val="32"/>
            <c:bubble3D val="0"/>
            <c:extLst>
              <c:ext xmlns:c16="http://schemas.microsoft.com/office/drawing/2014/chart" uri="{C3380CC4-5D6E-409C-BE32-E72D297353CC}">
                <c16:uniqueId val="{0000000A-5DD7-9C48-8A3E-831CD34B2266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1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B-5DD7-9C48-8A3E-831CD34B2266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2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5DD7-9C48-8A3E-831CD34B2266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3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C-5DD7-9C48-8A3E-831CD34B2266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4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5DD7-9C48-8A3E-831CD34B2266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5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D-5DD7-9C48-8A3E-831CD34B2266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6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E-5DD7-9C48-8A3E-831CD34B2266}"/>
                </c:ext>
              </c:extLst>
            </c:dLbl>
            <c:dLbl>
              <c:idx val="6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7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5DD7-9C48-8A3E-831CD34B2266}"/>
                </c:ext>
              </c:extLst>
            </c:dLbl>
            <c:dLbl>
              <c:idx val="7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8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5DD7-9C48-8A3E-831CD34B2266}"/>
                </c:ext>
              </c:extLst>
            </c:dLbl>
            <c:dLbl>
              <c:idx val="8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9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F-5DD7-9C48-8A3E-831CD34B2266}"/>
                </c:ext>
              </c:extLst>
            </c:dLbl>
            <c:dLbl>
              <c:idx val="9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10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0-5DD7-9C48-8A3E-831CD34B2266}"/>
                </c:ext>
              </c:extLst>
            </c:dLbl>
            <c:dLbl>
              <c:idx val="10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11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4-5DD7-9C48-8A3E-831CD34B2266}"/>
                </c:ext>
              </c:extLst>
            </c:dLbl>
            <c:dLbl>
              <c:idx val="11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12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5DD7-9C48-8A3E-831CD34B2266}"/>
                </c:ext>
              </c:extLst>
            </c:dLbl>
            <c:dLbl>
              <c:idx val="12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13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1-5DD7-9C48-8A3E-831CD34B2266}"/>
                </c:ext>
              </c:extLst>
            </c:dLbl>
            <c:dLbl>
              <c:idx val="13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14</a:t>
                    </a:r>
                    <a:endParaRPr lang="en-US" b="1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2-5DD7-9C48-8A3E-831CD34B2266}"/>
                </c:ext>
              </c:extLst>
            </c:dLbl>
            <c:dLbl>
              <c:idx val="14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15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3-5DD7-9C48-8A3E-831CD34B2266}"/>
                </c:ext>
              </c:extLst>
            </c:dLbl>
            <c:dLbl>
              <c:idx val="15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16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4-5DD7-9C48-8A3E-831CD34B2266}"/>
                </c:ext>
              </c:extLst>
            </c:dLbl>
            <c:dLbl>
              <c:idx val="16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17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5-5DD7-9C48-8A3E-831CD34B2266}"/>
                </c:ext>
              </c:extLst>
            </c:dLbl>
            <c:dLbl>
              <c:idx val="17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18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6-5DD7-9C48-8A3E-831CD34B2266}"/>
                </c:ext>
              </c:extLst>
            </c:dLbl>
            <c:dLbl>
              <c:idx val="18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3366FF"/>
                        </a:solidFill>
                      </a:defRPr>
                    </a:pPr>
                    <a:r>
                      <a:rPr lang="en-US" sz="1200" b="1" baseline="0" dirty="0">
                        <a:solidFill>
                          <a:srgbClr val="3366FF"/>
                        </a:solidFill>
                      </a:rPr>
                      <a:t>19</a:t>
                    </a:r>
                    <a:endParaRPr lang="en-US" baseline="0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6-5DD7-9C48-8A3E-831CD34B2266}"/>
                </c:ext>
              </c:extLst>
            </c:dLbl>
            <c:dLbl>
              <c:idx val="19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20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7-5DD7-9C48-8A3E-831CD34B2266}"/>
                </c:ext>
              </c:extLst>
            </c:dLbl>
            <c:dLbl>
              <c:idx val="20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21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8-5DD7-9C48-8A3E-831CD34B2266}"/>
                </c:ext>
              </c:extLst>
            </c:dLbl>
            <c:dLbl>
              <c:idx val="21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22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9-5DD7-9C48-8A3E-831CD34B2266}"/>
                </c:ext>
              </c:extLst>
            </c:dLbl>
            <c:dLbl>
              <c:idx val="22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23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A-5DD7-9C48-8A3E-831CD34B2266}"/>
                </c:ext>
              </c:extLst>
            </c:dLbl>
            <c:dLbl>
              <c:idx val="23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24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7-5DD7-9C48-8A3E-831CD34B2266}"/>
                </c:ext>
              </c:extLst>
            </c:dLbl>
            <c:dLbl>
              <c:idx val="24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25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B-5DD7-9C48-8A3E-831CD34B2266}"/>
                </c:ext>
              </c:extLst>
            </c:dLbl>
            <c:dLbl>
              <c:idx val="25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26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C-5DD7-9C48-8A3E-831CD34B2266}"/>
                </c:ext>
              </c:extLst>
            </c:dLbl>
            <c:dLbl>
              <c:idx val="26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27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D-5DD7-9C48-8A3E-831CD34B2266}"/>
                </c:ext>
              </c:extLst>
            </c:dLbl>
            <c:dLbl>
              <c:idx val="27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28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E-5DD7-9C48-8A3E-831CD34B2266}"/>
                </c:ext>
              </c:extLst>
            </c:dLbl>
            <c:dLbl>
              <c:idx val="28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29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F-5DD7-9C48-8A3E-831CD34B2266}"/>
                </c:ext>
              </c:extLst>
            </c:dLbl>
            <c:dLbl>
              <c:idx val="29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30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8-5DD7-9C48-8A3E-831CD34B2266}"/>
                </c:ext>
              </c:extLst>
            </c:dLbl>
            <c:dLbl>
              <c:idx val="30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31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0-5DD7-9C48-8A3E-831CD34B2266}"/>
                </c:ext>
              </c:extLst>
            </c:dLbl>
            <c:dLbl>
              <c:idx val="31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3366FF"/>
                        </a:solidFill>
                      </a:defRPr>
                    </a:pPr>
                    <a:r>
                      <a:rPr lang="en-US" sz="1200" b="1" baseline="0" dirty="0">
                        <a:solidFill>
                          <a:srgbClr val="3366FF"/>
                        </a:solidFill>
                      </a:rPr>
                      <a:t>32</a:t>
                    </a:r>
                    <a:endParaRPr lang="en-US" baseline="0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9-5DD7-9C48-8A3E-831CD34B2266}"/>
                </c:ext>
              </c:extLst>
            </c:dLbl>
            <c:dLbl>
              <c:idx val="32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33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A-5DD7-9C48-8A3E-831CD34B2266}"/>
                </c:ext>
              </c:extLst>
            </c:dLbl>
            <c:dLbl>
              <c:idx val="33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008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008000"/>
                        </a:solidFill>
                      </a:rPr>
                      <a:t>34</a:t>
                    </a:r>
                    <a:endParaRPr lang="en-US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1-5DD7-9C48-8A3E-831CD34B2266}"/>
                </c:ext>
              </c:extLst>
            </c:dLbl>
            <c:dLbl>
              <c:idx val="34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008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008000"/>
                        </a:solidFill>
                      </a:rPr>
                      <a:t>35</a:t>
                    </a:r>
                    <a:endParaRPr lang="en-US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2-5DD7-9C48-8A3E-831CD34B2266}"/>
                </c:ext>
              </c:extLst>
            </c:dLbl>
            <c:dLbl>
              <c:idx val="35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008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008000"/>
                        </a:solidFill>
                      </a:rPr>
                      <a:t>36</a:t>
                    </a:r>
                    <a:endParaRPr lang="en-US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3-5DD7-9C48-8A3E-831CD34B2266}"/>
                </c:ext>
              </c:extLst>
            </c:dLbl>
            <c:dLbl>
              <c:idx val="36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008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008000"/>
                        </a:solidFill>
                      </a:rPr>
                      <a:t>37</a:t>
                    </a:r>
                    <a:endParaRPr lang="en-US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4-5DD7-9C48-8A3E-831CD34B2266}"/>
                </c:ext>
              </c:extLst>
            </c:dLbl>
            <c:dLbl>
              <c:idx val="37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008000"/>
                        </a:solidFill>
                      </a:defRPr>
                    </a:pPr>
                    <a:r>
                      <a:rPr lang="en-US" sz="1200" b="1" baseline="0" dirty="0">
                        <a:solidFill>
                          <a:srgbClr val="008000"/>
                        </a:solidFill>
                      </a:rPr>
                      <a:t>38</a:t>
                    </a:r>
                    <a:endParaRPr lang="en-US" baseline="0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5-5DD7-9C48-8A3E-831CD34B2266}"/>
                </c:ext>
              </c:extLst>
            </c:dLbl>
            <c:dLbl>
              <c:idx val="38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008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008000"/>
                        </a:solidFill>
                      </a:rPr>
                      <a:t>39</a:t>
                    </a:r>
                    <a:endParaRPr lang="en-US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6-5DD7-9C48-8A3E-831CD34B2266}"/>
                </c:ext>
              </c:extLst>
            </c:dLbl>
            <c:dLbl>
              <c:idx val="39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008000"/>
                        </a:solidFill>
                      </a:defRPr>
                    </a:pPr>
                    <a:r>
                      <a:rPr lang="en-US" sz="1200" b="1" baseline="0" dirty="0">
                        <a:solidFill>
                          <a:srgbClr val="008000"/>
                        </a:solidFill>
                      </a:rPr>
                      <a:t>40</a:t>
                    </a:r>
                    <a:endParaRPr lang="en-US" baseline="0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7-5DD7-9C48-8A3E-831CD34B2266}"/>
                </c:ext>
              </c:extLst>
            </c:dLbl>
            <c:dLbl>
              <c:idx val="40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008000"/>
                        </a:solidFill>
                      </a:defRPr>
                    </a:pPr>
                    <a:r>
                      <a:rPr lang="en-US" b="1" baseline="0" dirty="0">
                        <a:solidFill>
                          <a:srgbClr val="008000"/>
                        </a:solidFill>
                      </a:rPr>
                      <a:t>41</a:t>
                    </a:r>
                    <a:endParaRPr lang="en-US" baseline="0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8-5DD7-9C48-8A3E-831CD34B2266}"/>
                </c:ext>
              </c:extLst>
            </c:dLbl>
            <c:dLbl>
              <c:idx val="41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008000"/>
                        </a:solidFill>
                      </a:defRPr>
                    </a:pPr>
                    <a:r>
                      <a:rPr lang="en-US" b="1" baseline="0" dirty="0">
                        <a:solidFill>
                          <a:srgbClr val="008000"/>
                        </a:solidFill>
                      </a:rPr>
                      <a:t>42</a:t>
                    </a:r>
                    <a:endParaRPr lang="en-US" baseline="0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9-5DD7-9C48-8A3E-831CD34B2266}"/>
                </c:ext>
              </c:extLst>
            </c:dLbl>
            <c:dLbl>
              <c:idx val="42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6600"/>
                        </a:solidFill>
                      </a:defRPr>
                    </a:pPr>
                    <a:r>
                      <a:rPr lang="en-US" b="1" dirty="0">
                        <a:solidFill>
                          <a:srgbClr val="FF6600"/>
                        </a:solidFill>
                      </a:rPr>
                      <a:t>43</a:t>
                    </a:r>
                    <a:endParaRPr lang="en-US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A-5DD7-9C48-8A3E-831CD34B2266}"/>
                </c:ext>
              </c:extLst>
            </c:dLbl>
            <c:dLbl>
              <c:idx val="43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FF6600"/>
                        </a:solidFill>
                      </a:defRPr>
                    </a:pPr>
                    <a:r>
                      <a:rPr lang="en-US" b="1" baseline="0" dirty="0">
                        <a:solidFill>
                          <a:srgbClr val="FF6600"/>
                        </a:solidFill>
                      </a:rPr>
                      <a:t>44</a:t>
                    </a:r>
                    <a:endParaRPr lang="en-US" baseline="0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B-5DD7-9C48-8A3E-831CD34B2266}"/>
                </c:ext>
              </c:extLst>
            </c:dLbl>
            <c:dLbl>
              <c:idx val="44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6600"/>
                        </a:solidFill>
                      </a:defRPr>
                    </a:pPr>
                    <a:r>
                      <a:rPr lang="en-US" b="1" dirty="0">
                        <a:solidFill>
                          <a:srgbClr val="FF6600"/>
                        </a:solidFill>
                      </a:rPr>
                      <a:t>45</a:t>
                    </a:r>
                    <a:endParaRPr lang="en-US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C-5DD7-9C48-8A3E-831CD34B2266}"/>
                </c:ext>
              </c:extLst>
            </c:dLbl>
            <c:dLbl>
              <c:idx val="45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6600"/>
                        </a:solidFill>
                      </a:defRPr>
                    </a:pPr>
                    <a:r>
                      <a:rPr lang="en-US" b="1" dirty="0">
                        <a:solidFill>
                          <a:srgbClr val="FF6600"/>
                        </a:solidFill>
                      </a:rPr>
                      <a:t>46</a:t>
                    </a:r>
                    <a:endParaRPr lang="en-US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D-5DD7-9C48-8A3E-831CD34B2266}"/>
                </c:ext>
              </c:extLst>
            </c:dLbl>
            <c:dLbl>
              <c:idx val="46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6600"/>
                        </a:solidFill>
                      </a:defRPr>
                    </a:pPr>
                    <a:r>
                      <a:rPr lang="en-US" b="1" dirty="0">
                        <a:solidFill>
                          <a:srgbClr val="FF6600"/>
                        </a:solidFill>
                      </a:rPr>
                      <a:t>47</a:t>
                    </a:r>
                    <a:endParaRPr lang="en-US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E-5DD7-9C48-8A3E-831CD34B2266}"/>
                </c:ext>
              </c:extLst>
            </c:dLbl>
            <c:dLbl>
              <c:idx val="47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6600"/>
                        </a:solidFill>
                      </a:defRPr>
                    </a:pPr>
                    <a:r>
                      <a:rPr lang="en-US" b="1" dirty="0">
                        <a:solidFill>
                          <a:srgbClr val="FF6600"/>
                        </a:solidFill>
                      </a:rPr>
                      <a:t>48</a:t>
                    </a:r>
                    <a:endParaRPr lang="en-US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F-5DD7-9C48-8A3E-831CD34B2266}"/>
                </c:ext>
              </c:extLst>
            </c:dLbl>
            <c:dLbl>
              <c:idx val="48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FF6600"/>
                        </a:solidFill>
                      </a:defRPr>
                    </a:pPr>
                    <a:r>
                      <a:rPr lang="en-US" baseline="0" dirty="0">
                        <a:solidFill>
                          <a:srgbClr val="FF6600"/>
                        </a:solidFill>
                      </a:rPr>
                      <a:t>49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9BF7-4D44-B015-D3918E5E9548}"/>
                </c:ext>
              </c:extLst>
            </c:dLbl>
            <c:dLbl>
              <c:idx val="49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FF6600"/>
                        </a:solidFill>
                      </a:defRPr>
                    </a:pPr>
                    <a:r>
                      <a:rPr lang="en-US" dirty="0"/>
                      <a:t>50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9BF7-4D44-B015-D3918E5E954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/>
                </a:pPr>
                <a:endParaRPr lang="en-US"/>
              </a:p>
            </c:txPr>
            <c:dLblPos val="ctr"/>
            <c:showLegendKey val="0"/>
            <c:showVal val="0"/>
            <c:showCatName val="1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Sheet1!$A$2:$A$51</c:f>
              <c:numCache>
                <c:formatCode>0%</c:formatCode>
                <c:ptCount val="50"/>
                <c:pt idx="0">
                  <c:v>0.55555555555555558</c:v>
                </c:pt>
                <c:pt idx="1">
                  <c:v>0.82222222222222219</c:v>
                </c:pt>
                <c:pt idx="2">
                  <c:v>0.54545454545454541</c:v>
                </c:pt>
                <c:pt idx="3">
                  <c:v>0.55555555555555558</c:v>
                </c:pt>
                <c:pt idx="4">
                  <c:v>0.53333333333333333</c:v>
                </c:pt>
                <c:pt idx="5">
                  <c:v>0.37777777777777777</c:v>
                </c:pt>
                <c:pt idx="6">
                  <c:v>0.44444444444444442</c:v>
                </c:pt>
                <c:pt idx="7">
                  <c:v>0.42222222222222222</c:v>
                </c:pt>
                <c:pt idx="8">
                  <c:v>0.48888888888888887</c:v>
                </c:pt>
                <c:pt idx="9">
                  <c:v>0.42222222222222222</c:v>
                </c:pt>
                <c:pt idx="10">
                  <c:v>0.47826086956521741</c:v>
                </c:pt>
                <c:pt idx="11">
                  <c:v>0.39130434782608697</c:v>
                </c:pt>
                <c:pt idx="12">
                  <c:v>0.39130434782608697</c:v>
                </c:pt>
                <c:pt idx="13">
                  <c:v>0.47826086956521741</c:v>
                </c:pt>
                <c:pt idx="14">
                  <c:v>0.60869565217391308</c:v>
                </c:pt>
                <c:pt idx="15">
                  <c:v>0.60869565217391308</c:v>
                </c:pt>
                <c:pt idx="16">
                  <c:v>0.43478260869565216</c:v>
                </c:pt>
                <c:pt idx="17">
                  <c:v>0.39130434782608697</c:v>
                </c:pt>
                <c:pt idx="18">
                  <c:v>0.47826086956521741</c:v>
                </c:pt>
                <c:pt idx="19">
                  <c:v>0.34782608695652173</c:v>
                </c:pt>
                <c:pt idx="20">
                  <c:v>0.43478260869565216</c:v>
                </c:pt>
                <c:pt idx="21">
                  <c:v>0.78260869565217395</c:v>
                </c:pt>
                <c:pt idx="22">
                  <c:v>0.52173913043478259</c:v>
                </c:pt>
                <c:pt idx="23">
                  <c:v>0.60869565217391308</c:v>
                </c:pt>
                <c:pt idx="24">
                  <c:v>0.65217391304347827</c:v>
                </c:pt>
                <c:pt idx="25">
                  <c:v>0.39130434782608697</c:v>
                </c:pt>
                <c:pt idx="26">
                  <c:v>0.47826086956521741</c:v>
                </c:pt>
                <c:pt idx="27">
                  <c:v>0.43478260869565216</c:v>
                </c:pt>
                <c:pt idx="28">
                  <c:v>0.78260869565217395</c:v>
                </c:pt>
                <c:pt idx="29">
                  <c:v>0.40909090909090912</c:v>
                </c:pt>
                <c:pt idx="30">
                  <c:v>0.45454545454545453</c:v>
                </c:pt>
                <c:pt idx="31">
                  <c:v>0.40909090909090912</c:v>
                </c:pt>
                <c:pt idx="32">
                  <c:v>0.45454545454545453</c:v>
                </c:pt>
                <c:pt idx="33">
                  <c:v>0.55555555555555558</c:v>
                </c:pt>
                <c:pt idx="34">
                  <c:v>0.48888888888888887</c:v>
                </c:pt>
                <c:pt idx="35">
                  <c:v>0.53333333333333333</c:v>
                </c:pt>
                <c:pt idx="36">
                  <c:v>0.71111111111111114</c:v>
                </c:pt>
                <c:pt idx="37">
                  <c:v>0.61904761904761907</c:v>
                </c:pt>
                <c:pt idx="38">
                  <c:v>0.44736842105263158</c:v>
                </c:pt>
                <c:pt idx="39">
                  <c:v>0.8</c:v>
                </c:pt>
                <c:pt idx="40">
                  <c:v>0.8</c:v>
                </c:pt>
                <c:pt idx="41">
                  <c:v>0.6</c:v>
                </c:pt>
                <c:pt idx="42">
                  <c:v>0.52272727272727271</c:v>
                </c:pt>
                <c:pt idx="43">
                  <c:v>0.17948717948717949</c:v>
                </c:pt>
                <c:pt idx="44">
                  <c:v>0.29729729729729731</c:v>
                </c:pt>
                <c:pt idx="45">
                  <c:v>0.53846153846153844</c:v>
                </c:pt>
                <c:pt idx="46">
                  <c:v>0.25641025641025639</c:v>
                </c:pt>
                <c:pt idx="47">
                  <c:v>0.36</c:v>
                </c:pt>
                <c:pt idx="48">
                  <c:v>0.61904761904761907</c:v>
                </c:pt>
                <c:pt idx="49">
                  <c:v>0.33333333333333331</c:v>
                </c:pt>
              </c:numCache>
            </c:numRef>
          </c:xVal>
          <c:yVal>
            <c:numRef>
              <c:f>Sheet1!$B$2:$B$51</c:f>
              <c:numCache>
                <c:formatCode>0.0000</c:formatCode>
                <c:ptCount val="50"/>
                <c:pt idx="0">
                  <c:v>0.56459095807263127</c:v>
                </c:pt>
                <c:pt idx="1">
                  <c:v>0.53455703155440615</c:v>
                </c:pt>
                <c:pt idx="2">
                  <c:v>0.71432066946515971</c:v>
                </c:pt>
                <c:pt idx="3">
                  <c:v>0.56383468493221356</c:v>
                </c:pt>
                <c:pt idx="4">
                  <c:v>0.49450544538638552</c:v>
                </c:pt>
                <c:pt idx="5">
                  <c:v>0.62306226873953185</c:v>
                </c:pt>
                <c:pt idx="6">
                  <c:v>0.54357976730162327</c:v>
                </c:pt>
                <c:pt idx="7">
                  <c:v>0.52716620084137056</c:v>
                </c:pt>
                <c:pt idx="8">
                  <c:v>0.65347122146439052</c:v>
                </c:pt>
                <c:pt idx="9">
                  <c:v>0.60664761715138893</c:v>
                </c:pt>
                <c:pt idx="10">
                  <c:v>0.52172854195136165</c:v>
                </c:pt>
                <c:pt idx="11">
                  <c:v>0.54796323931928681</c:v>
                </c:pt>
                <c:pt idx="12">
                  <c:v>0.4924734070980149</c:v>
                </c:pt>
                <c:pt idx="13">
                  <c:v>0.5164150120251928</c:v>
                </c:pt>
                <c:pt idx="14">
                  <c:v>0.51323059198054433</c:v>
                </c:pt>
                <c:pt idx="15">
                  <c:v>0.48326694915838792</c:v>
                </c:pt>
                <c:pt idx="16">
                  <c:v>0.57254449418968689</c:v>
                </c:pt>
                <c:pt idx="17">
                  <c:v>0.56478035828640039</c:v>
                </c:pt>
                <c:pt idx="18">
                  <c:v>0.51589030830974036</c:v>
                </c:pt>
                <c:pt idx="19">
                  <c:v>0.55149998756035357</c:v>
                </c:pt>
                <c:pt idx="20">
                  <c:v>0.56507089831733592</c:v>
                </c:pt>
                <c:pt idx="21">
                  <c:v>0.40894925977317148</c:v>
                </c:pt>
                <c:pt idx="22">
                  <c:v>0.430333261737811</c:v>
                </c:pt>
                <c:pt idx="23">
                  <c:v>0.46040794470207391</c:v>
                </c:pt>
                <c:pt idx="24">
                  <c:v>0.50955702579587192</c:v>
                </c:pt>
                <c:pt idx="25">
                  <c:v>0.39807886466594172</c:v>
                </c:pt>
                <c:pt idx="26">
                  <c:v>0.43501747675101382</c:v>
                </c:pt>
                <c:pt idx="27">
                  <c:v>0.44667505516494133</c:v>
                </c:pt>
                <c:pt idx="28">
                  <c:v>0.42970796876744533</c:v>
                </c:pt>
                <c:pt idx="29">
                  <c:v>0.57360982322999221</c:v>
                </c:pt>
                <c:pt idx="30">
                  <c:v>0.58671949390063205</c:v>
                </c:pt>
                <c:pt idx="31">
                  <c:v>0.54564577734578479</c:v>
                </c:pt>
                <c:pt idx="32">
                  <c:v>0.60250603952021953</c:v>
                </c:pt>
                <c:pt idx="33">
                  <c:v>0.63938224134360122</c:v>
                </c:pt>
                <c:pt idx="34">
                  <c:v>0.46208005639770872</c:v>
                </c:pt>
                <c:pt idx="35">
                  <c:v>0.68550838304008699</c:v>
                </c:pt>
                <c:pt idx="36">
                  <c:v>0.55551637505666351</c:v>
                </c:pt>
                <c:pt idx="37">
                  <c:v>0.58939231216006427</c:v>
                </c:pt>
                <c:pt idx="38">
                  <c:v>0.56770664991787489</c:v>
                </c:pt>
                <c:pt idx="39">
                  <c:v>0.60818088467933107</c:v>
                </c:pt>
                <c:pt idx="40">
                  <c:v>0.66567542193096851</c:v>
                </c:pt>
                <c:pt idx="41">
                  <c:v>0.57796676626096566</c:v>
                </c:pt>
                <c:pt idx="42">
                  <c:v>0.32184373619774925</c:v>
                </c:pt>
                <c:pt idx="43">
                  <c:v>0.46674351469402131</c:v>
                </c:pt>
                <c:pt idx="44">
                  <c:v>0.44541190321318674</c:v>
                </c:pt>
                <c:pt idx="45">
                  <c:v>0.37064644000188557</c:v>
                </c:pt>
                <c:pt idx="46">
                  <c:v>0.43680234064497409</c:v>
                </c:pt>
                <c:pt idx="47">
                  <c:v>0.308292803286765</c:v>
                </c:pt>
                <c:pt idx="48">
                  <c:v>0.4107784954484035</c:v>
                </c:pt>
                <c:pt idx="49">
                  <c:v>0.30998509179179728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30-5DD7-9C48-8A3E-831CD34B226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42477608"/>
        <c:axId val="-2042472008"/>
      </c:scatterChart>
      <c:valAx>
        <c:axId val="-2042477608"/>
        <c:scaling>
          <c:orientation val="minMax"/>
          <c:max val="1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 sz="1000"/>
                </a:pPr>
                <a:r>
                  <a:rPr lang="en-US" sz="1000" dirty="0"/>
                  <a:t>Perception Rating (8-10)</a:t>
                </a:r>
              </a:p>
            </c:rich>
          </c:tx>
          <c:overlay val="0"/>
        </c:title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-2042472008"/>
        <c:crosses val="autoZero"/>
        <c:crossBetween val="midCat"/>
      </c:valAx>
      <c:valAx>
        <c:axId val="-2042472008"/>
        <c:scaling>
          <c:orientation val="minMax"/>
          <c:max val="0.8"/>
          <c:min val="0.1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000"/>
                </a:pPr>
                <a:r>
                  <a:rPr lang="en-US" sz="1000" dirty="0"/>
                  <a:t>Impact on Quality of</a:t>
                </a:r>
                <a:r>
                  <a:rPr lang="en-US" sz="1000" baseline="0" dirty="0"/>
                  <a:t> Overall Experience</a:t>
                </a:r>
                <a:endParaRPr lang="en-US" sz="1000" dirty="0"/>
              </a:p>
            </c:rich>
          </c:tx>
          <c:overlay val="0"/>
        </c:title>
        <c:numFmt formatCode="0.0000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-2042477608"/>
        <c:crosses val="autoZero"/>
        <c:crossBetween val="midCat"/>
      </c:valAx>
      <c:spPr>
        <a:noFill/>
        <a:ln w="25400">
          <a:solidFill>
            <a:schemeClr val="tx1"/>
          </a:solidFill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  <c:userShapes r:id="rId3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spc="0" baseline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pPr>
            <a:r>
              <a:rPr lang="en-US" sz="1200" b="1" baseline="0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Comparison of Attribute Evaluations</a:t>
            </a:r>
          </a:p>
          <a:p>
            <a:pPr>
              <a:defRPr sz="1200" b="1" i="0" u="none" strike="noStrike" kern="1200" spc="0" baseline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pPr>
            <a:r>
              <a:rPr lang="en-US" sz="1200" b="1" baseline="0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2019 versus 2016</a:t>
            </a:r>
          </a:p>
          <a:p>
            <a:pPr>
              <a:defRPr sz="1200" b="1" i="0" u="none" strike="noStrike" kern="1200" spc="0" baseline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pPr>
            <a:r>
              <a:rPr lang="en-US" sz="1200" b="1" baseline="0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- College of Architecture, Master’s CAMPUS -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2019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none"/>
          </c:marker>
          <c:dPt>
            <c:idx val="4"/>
            <c:bubble3D val="0"/>
            <c:extLst>
              <c:ext xmlns:c16="http://schemas.microsoft.com/office/drawing/2014/chart" uri="{C3380CC4-5D6E-409C-BE32-E72D297353CC}">
                <c16:uniqueId val="{00000000-6313-7B43-BCC3-DFF809FBF756}"/>
              </c:ext>
            </c:extLst>
          </c:dPt>
          <c:dPt>
            <c:idx val="5"/>
            <c:bubble3D val="0"/>
            <c:extLst>
              <c:ext xmlns:c16="http://schemas.microsoft.com/office/drawing/2014/chart" uri="{C3380CC4-5D6E-409C-BE32-E72D297353CC}">
                <c16:uniqueId val="{00000001-6313-7B43-BCC3-DFF809FBF756}"/>
              </c:ext>
            </c:extLst>
          </c:dPt>
          <c:dPt>
            <c:idx val="6"/>
            <c:bubble3D val="0"/>
            <c:extLst>
              <c:ext xmlns:c16="http://schemas.microsoft.com/office/drawing/2014/chart" uri="{C3380CC4-5D6E-409C-BE32-E72D297353CC}">
                <c16:uniqueId val="{00000002-6313-7B43-BCC3-DFF809FBF756}"/>
              </c:ext>
            </c:extLst>
          </c:dPt>
          <c:dPt>
            <c:idx val="7"/>
            <c:bubble3D val="0"/>
            <c:extLst>
              <c:ext xmlns:c16="http://schemas.microsoft.com/office/drawing/2014/chart" uri="{C3380CC4-5D6E-409C-BE32-E72D297353CC}">
                <c16:uniqueId val="{00000003-6313-7B43-BCC3-DFF809FBF756}"/>
              </c:ext>
            </c:extLst>
          </c:dPt>
          <c:dPt>
            <c:idx val="8"/>
            <c:bubble3D val="0"/>
            <c:extLst>
              <c:ext xmlns:c16="http://schemas.microsoft.com/office/drawing/2014/chart" uri="{C3380CC4-5D6E-409C-BE32-E72D297353CC}">
                <c16:uniqueId val="{00000004-6313-7B43-BCC3-DFF809FBF756}"/>
              </c:ext>
            </c:extLst>
          </c:dPt>
          <c:dPt>
            <c:idx val="9"/>
            <c:bubble3D val="0"/>
            <c:extLst>
              <c:ext xmlns:c16="http://schemas.microsoft.com/office/drawing/2014/chart" uri="{C3380CC4-5D6E-409C-BE32-E72D297353CC}">
                <c16:uniqueId val="{00000005-6313-7B43-BCC3-DFF809FBF756}"/>
              </c:ext>
            </c:extLst>
          </c:dPt>
          <c:dPt>
            <c:idx val="10"/>
            <c:bubble3D val="0"/>
            <c:extLst>
              <c:ext xmlns:c16="http://schemas.microsoft.com/office/drawing/2014/chart" uri="{C3380CC4-5D6E-409C-BE32-E72D297353CC}">
                <c16:uniqueId val="{00000006-6313-7B43-BCC3-DFF809FBF756}"/>
              </c:ext>
            </c:extLst>
          </c:dPt>
          <c:dPt>
            <c:idx val="11"/>
            <c:bubble3D val="0"/>
            <c:extLst>
              <c:ext xmlns:c16="http://schemas.microsoft.com/office/drawing/2014/chart" uri="{C3380CC4-5D6E-409C-BE32-E72D297353CC}">
                <c16:uniqueId val="{00000007-6313-7B43-BCC3-DFF809FBF756}"/>
              </c:ext>
            </c:extLst>
          </c:dPt>
          <c:dLbls>
            <c:dLbl>
              <c:idx val="0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1</a:t>
                    </a:r>
                    <a:endParaRPr lang="en-US" sz="800" dirty="0">
                      <a:solidFill>
                        <a:srgbClr val="FF0000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8-6313-7B43-BCC3-DFF809FBF756}"/>
                </c:ext>
              </c:extLst>
            </c:dLbl>
            <c:dLbl>
              <c:idx val="1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2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9-6313-7B43-BCC3-DFF809FBF756}"/>
                </c:ext>
              </c:extLst>
            </c:dLbl>
            <c:dLbl>
              <c:idx val="2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3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A-6313-7B43-BCC3-DFF809FBF756}"/>
                </c:ext>
              </c:extLst>
            </c:dLbl>
            <c:dLbl>
              <c:idx val="3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4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B-6313-7B43-BCC3-DFF809FBF756}"/>
                </c:ext>
              </c:extLst>
            </c:dLbl>
            <c:dLbl>
              <c:idx val="4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5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6313-7B43-BCC3-DFF809FBF756}"/>
                </c:ext>
              </c:extLst>
            </c:dLbl>
            <c:dLbl>
              <c:idx val="5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6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6313-7B43-BCC3-DFF809FBF756}"/>
                </c:ext>
              </c:extLst>
            </c:dLbl>
            <c:dLbl>
              <c:idx val="6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7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6313-7B43-BCC3-DFF809FBF756}"/>
                </c:ext>
              </c:extLst>
            </c:dLbl>
            <c:dLbl>
              <c:idx val="7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8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6313-7B43-BCC3-DFF809FBF756}"/>
                </c:ext>
              </c:extLst>
            </c:dLbl>
            <c:dLbl>
              <c:idx val="8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4-6313-7B43-BCC3-DFF809FBF756}"/>
                </c:ext>
              </c:extLst>
            </c:dLbl>
            <c:dLbl>
              <c:idx val="9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10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6313-7B43-BCC3-DFF809FBF756}"/>
                </c:ext>
              </c:extLst>
            </c:dLbl>
            <c:dLbl>
              <c:idx val="10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11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6-6313-7B43-BCC3-DFF809FBF756}"/>
                </c:ext>
              </c:extLst>
            </c:dLbl>
            <c:dLbl>
              <c:idx val="11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12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7-6313-7B43-BCC3-DFF809FBF756}"/>
                </c:ext>
              </c:extLst>
            </c:dLbl>
            <c:dLbl>
              <c:idx val="12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13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0-6313-7B43-BCC3-DFF809FBF756}"/>
                </c:ext>
              </c:extLst>
            </c:dLbl>
            <c:dLbl>
              <c:idx val="13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14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1-6313-7B43-BCC3-DFF809FBF756}"/>
                </c:ext>
              </c:extLst>
            </c:dLbl>
            <c:dLbl>
              <c:idx val="14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15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2-6313-7B43-BCC3-DFF809FBF756}"/>
                </c:ext>
              </c:extLst>
            </c:dLbl>
            <c:dLbl>
              <c:idx val="15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16</a:t>
                    </a:r>
                    <a:endParaRPr lang="en-US" sz="800" dirty="0">
                      <a:solidFill>
                        <a:srgbClr val="3366FF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3-6313-7B43-BCC3-DFF809FBF756}"/>
                </c:ext>
              </c:extLst>
            </c:dLbl>
            <c:dLbl>
              <c:idx val="16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17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4-6313-7B43-BCC3-DFF809FBF756}"/>
                </c:ext>
              </c:extLst>
            </c:dLbl>
            <c:dLbl>
              <c:idx val="17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18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5-6313-7B43-BCC3-DFF809FBF756}"/>
                </c:ext>
              </c:extLst>
            </c:dLbl>
            <c:dLbl>
              <c:idx val="18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19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6-6313-7B43-BCC3-DFF809FBF756}"/>
                </c:ext>
              </c:extLst>
            </c:dLbl>
            <c:dLbl>
              <c:idx val="19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20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7-6313-7B43-BCC3-DFF809FBF756}"/>
                </c:ext>
              </c:extLst>
            </c:dLbl>
            <c:dLbl>
              <c:idx val="20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21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8-6313-7B43-BCC3-DFF809FBF756}"/>
                </c:ext>
              </c:extLst>
            </c:dLbl>
            <c:dLbl>
              <c:idx val="21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22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9-6313-7B43-BCC3-DFF809FBF756}"/>
                </c:ext>
              </c:extLst>
            </c:dLbl>
            <c:dLbl>
              <c:idx val="22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23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A-6313-7B43-BCC3-DFF809FBF756}"/>
                </c:ext>
              </c:extLst>
            </c:dLbl>
            <c:dLbl>
              <c:idx val="23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24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B-6313-7B43-BCC3-DFF809FBF756}"/>
                </c:ext>
              </c:extLst>
            </c:dLbl>
            <c:dLbl>
              <c:idx val="24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25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C-6313-7B43-BCC3-DFF809FBF756}"/>
                </c:ext>
              </c:extLst>
            </c:dLbl>
            <c:dLbl>
              <c:idx val="25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26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D-6313-7B43-BCC3-DFF809FBF756}"/>
                </c:ext>
              </c:extLst>
            </c:dLbl>
            <c:dLbl>
              <c:idx val="2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E-6313-7B43-BCC3-DFF809FBF756}"/>
                </c:ext>
              </c:extLst>
            </c:dLbl>
            <c:dLbl>
              <c:idx val="2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F-6313-7B43-BCC3-DFF809FBF756}"/>
                </c:ext>
              </c:extLst>
            </c:dLbl>
            <c:dLbl>
              <c:idx val="28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0-6313-7B43-BCC3-DFF809FBF756}"/>
                </c:ext>
              </c:extLst>
            </c:dLbl>
            <c:dLbl>
              <c:idx val="29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30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1-6313-7B43-BCC3-DFF809FBF756}"/>
                </c:ext>
              </c:extLst>
            </c:dLbl>
            <c:dLbl>
              <c:idx val="30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31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2-6313-7B43-BCC3-DFF809FBF756}"/>
                </c:ext>
              </c:extLst>
            </c:dLbl>
            <c:dLbl>
              <c:idx val="31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32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3-6313-7B43-BCC3-DFF809FBF756}"/>
                </c:ext>
              </c:extLst>
            </c:dLbl>
            <c:dLbl>
              <c:idx val="32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33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4-6313-7B43-BCC3-DFF809FBF756}"/>
                </c:ext>
              </c:extLst>
            </c:dLbl>
            <c:dLbl>
              <c:idx val="33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34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5-6313-7B43-BCC3-DFF809FBF756}"/>
                </c:ext>
              </c:extLst>
            </c:dLbl>
            <c:dLbl>
              <c:idx val="34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35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6-6313-7B43-BCC3-DFF809FBF756}"/>
                </c:ext>
              </c:extLst>
            </c:dLbl>
            <c:dLbl>
              <c:idx val="35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36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7-6313-7B43-BCC3-DFF809FBF756}"/>
                </c:ext>
              </c:extLst>
            </c:dLbl>
            <c:dLbl>
              <c:idx val="36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37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8-6313-7B43-BCC3-DFF809FBF756}"/>
                </c:ext>
              </c:extLst>
            </c:dLbl>
            <c:dLbl>
              <c:idx val="37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38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9-6313-7B43-BCC3-DFF809FBF756}"/>
                </c:ext>
              </c:extLst>
            </c:dLbl>
            <c:dLbl>
              <c:idx val="38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39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A-6313-7B43-BCC3-DFF809FBF756}"/>
                </c:ext>
              </c:extLst>
            </c:dLbl>
            <c:dLbl>
              <c:idx val="39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40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B-6313-7B43-BCC3-DFF809FBF756}"/>
                </c:ext>
              </c:extLst>
            </c:dLbl>
            <c:dLbl>
              <c:idx val="40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41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C-6313-7B43-BCC3-DFF809FBF756}"/>
                </c:ext>
              </c:extLst>
            </c:dLbl>
            <c:dLbl>
              <c:idx val="41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42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D-6313-7B43-BCC3-DFF809FBF756}"/>
                </c:ext>
              </c:extLst>
            </c:dLbl>
            <c:dLbl>
              <c:idx val="42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43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E-6313-7B43-BCC3-DFF809FBF756}"/>
                </c:ext>
              </c:extLst>
            </c:dLbl>
            <c:dLbl>
              <c:idx val="43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44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F-6313-7B43-BCC3-DFF809FBF756}"/>
                </c:ext>
              </c:extLst>
            </c:dLbl>
            <c:dLbl>
              <c:idx val="44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45</a:t>
                    </a:r>
                    <a:endParaRPr lang="en-US" sz="800" dirty="0">
                      <a:solidFill>
                        <a:srgbClr val="FF6600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30-6313-7B43-BCC3-DFF809FBF756}"/>
                </c:ext>
              </c:extLst>
            </c:dLbl>
            <c:dLbl>
              <c:idx val="45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46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31-6313-7B43-BCC3-DFF809FBF756}"/>
                </c:ext>
              </c:extLst>
            </c:dLbl>
            <c:dLbl>
              <c:idx val="46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47</a:t>
                    </a:r>
                    <a:endParaRPr lang="en-US" sz="800" dirty="0">
                      <a:solidFill>
                        <a:srgbClr val="FF6600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32-6313-7B43-BCC3-DFF809FBF756}"/>
                </c:ext>
              </c:extLst>
            </c:dLbl>
            <c:dLbl>
              <c:idx val="47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48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33-6313-7B43-BCC3-DFF809FBF756}"/>
                </c:ext>
              </c:extLst>
            </c:dLbl>
            <c:dLbl>
              <c:idx val="48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34-6313-7B43-BCC3-DFF809FBF756}"/>
                </c:ext>
              </c:extLst>
            </c:dLbl>
            <c:dLbl>
              <c:idx val="49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50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35-6313-7B43-BCC3-DFF809FBF75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800" b="1"/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xVal>
            <c:numRef>
              <c:f>Sheet1!$A$2:$A$51</c:f>
              <c:numCache>
                <c:formatCode>0%</c:formatCode>
                <c:ptCount val="50"/>
                <c:pt idx="0">
                  <c:v>0.59890109890109888</c:v>
                </c:pt>
                <c:pt idx="1">
                  <c:v>0.78021978021978022</c:v>
                </c:pt>
                <c:pt idx="2">
                  <c:v>0.76373626373626369</c:v>
                </c:pt>
                <c:pt idx="3">
                  <c:v>0.47802197802197804</c:v>
                </c:pt>
                <c:pt idx="4">
                  <c:v>0.53846153846153844</c:v>
                </c:pt>
                <c:pt idx="5">
                  <c:v>0.42857142857142855</c:v>
                </c:pt>
                <c:pt idx="6">
                  <c:v>0.45054945054945056</c:v>
                </c:pt>
                <c:pt idx="7">
                  <c:v>0.53846153846153844</c:v>
                </c:pt>
                <c:pt idx="8">
                  <c:v>0.68681318681318682</c:v>
                </c:pt>
                <c:pt idx="9">
                  <c:v>0.42307692307692307</c:v>
                </c:pt>
                <c:pt idx="10">
                  <c:v>0.67346938775510201</c:v>
                </c:pt>
                <c:pt idx="11">
                  <c:v>0.62</c:v>
                </c:pt>
                <c:pt idx="12">
                  <c:v>0.6428571428571429</c:v>
                </c:pt>
                <c:pt idx="13">
                  <c:v>0.79591836734693877</c:v>
                </c:pt>
                <c:pt idx="14">
                  <c:v>0.87234042553191493</c:v>
                </c:pt>
                <c:pt idx="15">
                  <c:v>0.82978723404255317</c:v>
                </c:pt>
                <c:pt idx="16">
                  <c:v>0.81818181818181823</c:v>
                </c:pt>
                <c:pt idx="17">
                  <c:v>0.74358974358974361</c:v>
                </c:pt>
                <c:pt idx="18">
                  <c:v>0.78</c:v>
                </c:pt>
                <c:pt idx="19">
                  <c:v>0.68181818181818177</c:v>
                </c:pt>
                <c:pt idx="20">
                  <c:v>0.70588235294117652</c:v>
                </c:pt>
                <c:pt idx="21">
                  <c:v>0.82258064516129037</c:v>
                </c:pt>
                <c:pt idx="22">
                  <c:v>0.74193548387096775</c:v>
                </c:pt>
                <c:pt idx="23">
                  <c:v>0.64516129032258063</c:v>
                </c:pt>
                <c:pt idx="24">
                  <c:v>0.80645161290322576</c:v>
                </c:pt>
                <c:pt idx="25">
                  <c:v>0.43548387096774194</c:v>
                </c:pt>
                <c:pt idx="29">
                  <c:v>0.41379310344827586</c:v>
                </c:pt>
                <c:pt idx="30">
                  <c:v>0.44210526315789472</c:v>
                </c:pt>
                <c:pt idx="31">
                  <c:v>0.46808510638297873</c:v>
                </c:pt>
                <c:pt idx="32">
                  <c:v>0.46391752577319589</c:v>
                </c:pt>
                <c:pt idx="33">
                  <c:v>0.51648351648351654</c:v>
                </c:pt>
                <c:pt idx="34">
                  <c:v>0.67032967032967028</c:v>
                </c:pt>
                <c:pt idx="35">
                  <c:v>0.67032967032967028</c:v>
                </c:pt>
                <c:pt idx="36">
                  <c:v>0.7142857142857143</c:v>
                </c:pt>
                <c:pt idx="37">
                  <c:v>0.72499999999999998</c:v>
                </c:pt>
                <c:pt idx="38">
                  <c:v>0.5078125</c:v>
                </c:pt>
                <c:pt idx="39">
                  <c:v>0.48275862068965519</c:v>
                </c:pt>
                <c:pt idx="40">
                  <c:v>0.56666666666666665</c:v>
                </c:pt>
                <c:pt idx="41">
                  <c:v>0.58620689655172409</c:v>
                </c:pt>
                <c:pt idx="42">
                  <c:v>0.46927374301675978</c:v>
                </c:pt>
                <c:pt idx="43">
                  <c:v>0.30722891566265059</c:v>
                </c:pt>
                <c:pt idx="44">
                  <c:v>0.3352941176470588</c:v>
                </c:pt>
                <c:pt idx="45">
                  <c:v>0.35057471264367818</c:v>
                </c:pt>
                <c:pt idx="46">
                  <c:v>0.27564102564102566</c:v>
                </c:pt>
                <c:pt idx="47">
                  <c:v>0.21511627906976744</c:v>
                </c:pt>
                <c:pt idx="48">
                  <c:v>0.53801169590643272</c:v>
                </c:pt>
                <c:pt idx="49">
                  <c:v>0.22988505747126436</c:v>
                </c:pt>
              </c:numCache>
            </c:numRef>
          </c:xVal>
          <c:yVal>
            <c:numRef>
              <c:f>Sheet1!$B$2:$B$51</c:f>
              <c:numCache>
                <c:formatCode>0%</c:formatCode>
                <c:ptCount val="50"/>
                <c:pt idx="0">
                  <c:v>0.55555555555555558</c:v>
                </c:pt>
                <c:pt idx="1">
                  <c:v>0.82222222222222219</c:v>
                </c:pt>
                <c:pt idx="2">
                  <c:v>0.54545454545454541</c:v>
                </c:pt>
                <c:pt idx="3">
                  <c:v>0.55555555555555558</c:v>
                </c:pt>
                <c:pt idx="4">
                  <c:v>0.53333333333333333</c:v>
                </c:pt>
                <c:pt idx="5">
                  <c:v>0.37777777777777777</c:v>
                </c:pt>
                <c:pt idx="6">
                  <c:v>0.44444444444444442</c:v>
                </c:pt>
                <c:pt idx="7">
                  <c:v>0.42222222222222222</c:v>
                </c:pt>
                <c:pt idx="8">
                  <c:v>0.48888888888888887</c:v>
                </c:pt>
                <c:pt idx="9">
                  <c:v>0.42222222222222222</c:v>
                </c:pt>
                <c:pt idx="10">
                  <c:v>0.47826086956521741</c:v>
                </c:pt>
                <c:pt idx="11">
                  <c:v>0.39130434782608697</c:v>
                </c:pt>
                <c:pt idx="12">
                  <c:v>0.39130434782608697</c:v>
                </c:pt>
                <c:pt idx="13">
                  <c:v>0.47826086956521741</c:v>
                </c:pt>
                <c:pt idx="14">
                  <c:v>0.60869565217391308</c:v>
                </c:pt>
                <c:pt idx="15">
                  <c:v>0.60869565217391308</c:v>
                </c:pt>
                <c:pt idx="16">
                  <c:v>0.43478260869565216</c:v>
                </c:pt>
                <c:pt idx="17">
                  <c:v>0.39130434782608697</c:v>
                </c:pt>
                <c:pt idx="18">
                  <c:v>0.47826086956521741</c:v>
                </c:pt>
                <c:pt idx="19">
                  <c:v>0.34782608695652173</c:v>
                </c:pt>
                <c:pt idx="20">
                  <c:v>0.43478260869565216</c:v>
                </c:pt>
                <c:pt idx="21">
                  <c:v>0.78260869565217395</c:v>
                </c:pt>
                <c:pt idx="22">
                  <c:v>0.52173913043478259</c:v>
                </c:pt>
                <c:pt idx="23">
                  <c:v>0.60869565217391308</c:v>
                </c:pt>
                <c:pt idx="24">
                  <c:v>0.65217391304347827</c:v>
                </c:pt>
                <c:pt idx="25">
                  <c:v>0.39130434782608697</c:v>
                </c:pt>
                <c:pt idx="29">
                  <c:v>0.40909090909090912</c:v>
                </c:pt>
                <c:pt idx="30">
                  <c:v>0.45454545454545453</c:v>
                </c:pt>
                <c:pt idx="31">
                  <c:v>0.40909090909090912</c:v>
                </c:pt>
                <c:pt idx="32">
                  <c:v>0.45454545454545453</c:v>
                </c:pt>
                <c:pt idx="33">
                  <c:v>0.55555555555555558</c:v>
                </c:pt>
                <c:pt idx="34">
                  <c:v>0.48888888888888887</c:v>
                </c:pt>
                <c:pt idx="35">
                  <c:v>0.53333333333333333</c:v>
                </c:pt>
                <c:pt idx="36">
                  <c:v>0.71111111111111114</c:v>
                </c:pt>
                <c:pt idx="37">
                  <c:v>0.61904761904761907</c:v>
                </c:pt>
                <c:pt idx="38">
                  <c:v>0.44736842105263158</c:v>
                </c:pt>
                <c:pt idx="39">
                  <c:v>0.8</c:v>
                </c:pt>
                <c:pt idx="40">
                  <c:v>0.8</c:v>
                </c:pt>
                <c:pt idx="41">
                  <c:v>0.6</c:v>
                </c:pt>
                <c:pt idx="42">
                  <c:v>0.52272727272727271</c:v>
                </c:pt>
                <c:pt idx="43">
                  <c:v>0.17948717948717949</c:v>
                </c:pt>
                <c:pt idx="44">
                  <c:v>0.29729729729729731</c:v>
                </c:pt>
                <c:pt idx="45">
                  <c:v>0.53846153846153844</c:v>
                </c:pt>
                <c:pt idx="46">
                  <c:v>0.25641025641025639</c:v>
                </c:pt>
                <c:pt idx="47">
                  <c:v>0.36</c:v>
                </c:pt>
                <c:pt idx="48">
                  <c:v>0.61904761904761907</c:v>
                </c:pt>
                <c:pt idx="49">
                  <c:v>0.33333333333333331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C-6313-7B43-BCC3-DFF809FBF756}"/>
            </c:ext>
          </c:extLst>
        </c:ser>
        <c:ser>
          <c:idx val="1"/>
          <c:order val="1"/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xVal>
            <c:numRef>
              <c:f>Sheet2!$B$5:$B$6</c:f>
              <c:numCache>
                <c:formatCode>General</c:formatCode>
                <c:ptCount val="2"/>
                <c:pt idx="0">
                  <c:v>0</c:v>
                </c:pt>
                <c:pt idx="1">
                  <c:v>1</c:v>
                </c:pt>
              </c:numCache>
            </c:numRef>
          </c:xVal>
          <c:yVal>
            <c:numRef>
              <c:f>Sheet2!$C$5:$C$6</c:f>
              <c:numCache>
                <c:formatCode>General</c:formatCode>
                <c:ptCount val="2"/>
                <c:pt idx="0">
                  <c:v>0</c:v>
                </c:pt>
                <c:pt idx="1">
                  <c:v>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D-6313-7B43-BCC3-DFF809FBF756}"/>
            </c:ext>
          </c:extLst>
        </c:ser>
        <c:ser>
          <c:idx val="2"/>
          <c:order val="2"/>
          <c:spPr>
            <a:ln w="12700" cap="rnd">
              <a:solidFill>
                <a:srgbClr val="FF0000"/>
              </a:solidFill>
              <a:prstDash val="dash"/>
              <a:round/>
            </a:ln>
            <a:effectLst/>
          </c:spPr>
          <c:marker>
            <c:symbol val="none"/>
          </c:marker>
          <c:dLbls>
            <c:delete val="1"/>
          </c:dLbls>
          <c:xVal>
            <c:numRef>
              <c:f>Sheet3!$B$5:$B$6</c:f>
              <c:numCache>
                <c:formatCode>General</c:formatCode>
                <c:ptCount val="2"/>
                <c:pt idx="0">
                  <c:v>7.0000000000000007E-2</c:v>
                </c:pt>
                <c:pt idx="1">
                  <c:v>1</c:v>
                </c:pt>
              </c:numCache>
            </c:numRef>
          </c:xVal>
          <c:yVal>
            <c:numRef>
              <c:f>Sheet3!$C$5:$C$6</c:f>
              <c:numCache>
                <c:formatCode>General</c:formatCode>
                <c:ptCount val="2"/>
                <c:pt idx="0">
                  <c:v>0</c:v>
                </c:pt>
                <c:pt idx="1">
                  <c:v>0.92999999999999994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E-6313-7B43-BCC3-DFF809FBF756}"/>
            </c:ext>
          </c:extLst>
        </c:ser>
        <c:ser>
          <c:idx val="3"/>
          <c:order val="3"/>
          <c:spPr>
            <a:ln w="12700" cap="rnd">
              <a:solidFill>
                <a:srgbClr val="FF0000"/>
              </a:solidFill>
              <a:prstDash val="dash"/>
              <a:round/>
            </a:ln>
            <a:effectLst/>
          </c:spPr>
          <c:marker>
            <c:symbol val="none"/>
          </c:marker>
          <c:dLbls>
            <c:delete val="1"/>
          </c:dLbls>
          <c:xVal>
            <c:numRef>
              <c:f>Sheet4!$B$5:$B$6</c:f>
              <c:numCache>
                <c:formatCode>General</c:formatCode>
                <c:ptCount val="2"/>
                <c:pt idx="0">
                  <c:v>0</c:v>
                </c:pt>
                <c:pt idx="1">
                  <c:v>0.92999999999999994</c:v>
                </c:pt>
              </c:numCache>
            </c:numRef>
          </c:xVal>
          <c:yVal>
            <c:numRef>
              <c:f>Sheet4!$C$5:$C$6</c:f>
              <c:numCache>
                <c:formatCode>General</c:formatCode>
                <c:ptCount val="2"/>
                <c:pt idx="0">
                  <c:v>7.0000000000000007E-2</c:v>
                </c:pt>
                <c:pt idx="1">
                  <c:v>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F-6313-7B43-BCC3-DFF809FBF756}"/>
            </c:ext>
          </c:extLst>
        </c:ser>
        <c:dLbls>
          <c:dLblPos val="r"/>
          <c:showLegendKey val="0"/>
          <c:showVal val="1"/>
          <c:showCatName val="0"/>
          <c:showSerName val="0"/>
          <c:showPercent val="0"/>
          <c:showBubbleSize val="0"/>
        </c:dLbls>
        <c:axId val="-1306285376"/>
        <c:axId val="-1328833952"/>
      </c:scatterChart>
      <c:valAx>
        <c:axId val="-1306285376"/>
        <c:scaling>
          <c:orientation val="minMax"/>
          <c:max val="1"/>
          <c:min val="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rgbClr val="000000"/>
                    </a:solidFill>
                    <a:latin typeface="Arial" charset="0"/>
                    <a:ea typeface="Arial" charset="0"/>
                    <a:cs typeface="Arial" charset="0"/>
                  </a:defRPr>
                </a:pPr>
                <a:r>
                  <a:rPr lang="en-US" sz="1000" b="1" baseline="0" dirty="0">
                    <a:solidFill>
                      <a:srgbClr val="000000"/>
                    </a:solidFill>
                    <a:latin typeface="Arial" charset="0"/>
                    <a:ea typeface="Arial" charset="0"/>
                    <a:cs typeface="Arial" charset="0"/>
                  </a:rPr>
                  <a:t>2016 Attribute </a:t>
                </a:r>
                <a:r>
                  <a:rPr lang="en-US" sz="1000" b="1" dirty="0">
                    <a:solidFill>
                      <a:srgbClr val="000000"/>
                    </a:solidFill>
                    <a:latin typeface="Arial" charset="0"/>
                    <a:ea typeface="Arial" charset="0"/>
                    <a:cs typeface="Arial" charset="0"/>
                  </a:rPr>
                  <a:t>Rating (% 8-10)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0%" sourceLinked="0"/>
        <c:majorTickMark val="none"/>
        <c:minorTickMark val="none"/>
        <c:tickLblPos val="nextTo"/>
        <c:spPr>
          <a:noFill/>
          <a:ln>
            <a:solidFill>
              <a:srgbClr val="00000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pPr>
            <a:endParaRPr lang="en-US"/>
          </a:p>
        </c:txPr>
        <c:crossAx val="-1328833952"/>
        <c:crosses val="autoZero"/>
        <c:crossBetween val="midCat"/>
        <c:majorUnit val="0.1"/>
      </c:valAx>
      <c:valAx>
        <c:axId val="-1328833952"/>
        <c:scaling>
          <c:orientation val="minMax"/>
          <c:max val="1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rgbClr val="000000"/>
                    </a:solidFill>
                    <a:latin typeface="Arial" charset="0"/>
                    <a:ea typeface="Arial" charset="0"/>
                    <a:cs typeface="Arial" charset="0"/>
                  </a:defRPr>
                </a:pPr>
                <a:r>
                  <a:rPr lang="en-US" sz="1000" b="1" baseline="0" dirty="0">
                    <a:solidFill>
                      <a:srgbClr val="000000"/>
                    </a:solidFill>
                    <a:latin typeface="Arial" charset="0"/>
                    <a:ea typeface="Arial" charset="0"/>
                    <a:cs typeface="Arial" charset="0"/>
                  </a:rPr>
                  <a:t>2019 Attribute Rating (% 8-10)</a:t>
                </a:r>
                <a:endParaRPr lang="en-US" sz="1000" b="1" dirty="0">
                  <a:solidFill>
                    <a:srgbClr val="000000"/>
                  </a:solidFill>
                  <a:latin typeface="Arial" charset="0"/>
                  <a:ea typeface="Arial" charset="0"/>
                  <a:cs typeface="Arial" charset="0"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0%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pPr>
            <a:endParaRPr lang="en-US"/>
          </a:p>
        </c:txPr>
        <c:crossAx val="-1306285376"/>
        <c:crosses val="autoZero"/>
        <c:crossBetween val="midCat"/>
        <c:majorUnit val="0.1"/>
      </c:valAx>
      <c:spPr>
        <a:noFill/>
        <a:ln w="19050">
          <a:solidFill>
            <a:srgbClr val="000000"/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200"/>
            </a:pPr>
            <a:r>
              <a:rPr lang="en-US" sz="1200" dirty="0"/>
              <a:t>Perception Improvement</a:t>
            </a:r>
            <a:r>
              <a:rPr lang="en-US" sz="1200" baseline="0" dirty="0"/>
              <a:t> Analysis – Master’s ONLINE</a:t>
            </a:r>
          </a:p>
          <a:p>
            <a:pPr>
              <a:defRPr sz="1200"/>
            </a:pPr>
            <a:r>
              <a:rPr lang="en-US" sz="1200" baseline="0" dirty="0"/>
              <a:t>College of Architecture</a:t>
            </a:r>
            <a:endParaRPr lang="en-US" sz="1200" dirty="0"/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9.1154280057098094E-2"/>
          <c:y val="8.5000000000000006E-2"/>
          <c:w val="0.88019443293272503"/>
          <c:h val="0.81175769506084505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 1</c:v>
                </c:pt>
              </c:strCache>
            </c:strRef>
          </c:tx>
          <c:spPr>
            <a:ln w="47625">
              <a:noFill/>
            </a:ln>
          </c:spPr>
          <c:marker>
            <c:symbol val="none"/>
          </c:marker>
          <c:dPt>
            <c:idx val="1"/>
            <c:bubble3D val="0"/>
            <c:extLst>
              <c:ext xmlns:c16="http://schemas.microsoft.com/office/drawing/2014/chart" uri="{C3380CC4-5D6E-409C-BE32-E72D297353CC}">
                <c16:uniqueId val="{00000000-5DD7-9C48-8A3E-831CD34B2266}"/>
              </c:ext>
            </c:extLst>
          </c:dPt>
          <c:dPt>
            <c:idx val="3"/>
            <c:bubble3D val="0"/>
            <c:extLst>
              <c:ext xmlns:c16="http://schemas.microsoft.com/office/drawing/2014/chart" uri="{C3380CC4-5D6E-409C-BE32-E72D297353CC}">
                <c16:uniqueId val="{00000001-5DD7-9C48-8A3E-831CD34B2266}"/>
              </c:ext>
            </c:extLst>
          </c:dPt>
          <c:dPt>
            <c:idx val="6"/>
            <c:bubble3D val="0"/>
            <c:extLst>
              <c:ext xmlns:c16="http://schemas.microsoft.com/office/drawing/2014/chart" uri="{C3380CC4-5D6E-409C-BE32-E72D297353CC}">
                <c16:uniqueId val="{00000002-5DD7-9C48-8A3E-831CD34B2266}"/>
              </c:ext>
            </c:extLst>
          </c:dPt>
          <c:dPt>
            <c:idx val="7"/>
            <c:bubble3D val="0"/>
            <c:extLst>
              <c:ext xmlns:c16="http://schemas.microsoft.com/office/drawing/2014/chart" uri="{C3380CC4-5D6E-409C-BE32-E72D297353CC}">
                <c16:uniqueId val="{00000003-5DD7-9C48-8A3E-831CD34B2266}"/>
              </c:ext>
            </c:extLst>
          </c:dPt>
          <c:dPt>
            <c:idx val="10"/>
            <c:bubble3D val="0"/>
            <c:extLst>
              <c:ext xmlns:c16="http://schemas.microsoft.com/office/drawing/2014/chart" uri="{C3380CC4-5D6E-409C-BE32-E72D297353CC}">
                <c16:uniqueId val="{00000004-5DD7-9C48-8A3E-831CD34B2266}"/>
              </c:ext>
            </c:extLst>
          </c:dPt>
          <c:dPt>
            <c:idx val="11"/>
            <c:bubble3D val="0"/>
            <c:extLst>
              <c:ext xmlns:c16="http://schemas.microsoft.com/office/drawing/2014/chart" uri="{C3380CC4-5D6E-409C-BE32-E72D297353CC}">
                <c16:uniqueId val="{00000005-5DD7-9C48-8A3E-831CD34B2266}"/>
              </c:ext>
            </c:extLst>
          </c:dPt>
          <c:dPt>
            <c:idx val="17"/>
            <c:bubble3D val="0"/>
            <c:extLst>
              <c:ext xmlns:c16="http://schemas.microsoft.com/office/drawing/2014/chart" uri="{C3380CC4-5D6E-409C-BE32-E72D297353CC}">
                <c16:uniqueId val="{00000006-5DD7-9C48-8A3E-831CD34B2266}"/>
              </c:ext>
            </c:extLst>
          </c:dPt>
          <c:dPt>
            <c:idx val="23"/>
            <c:bubble3D val="0"/>
            <c:extLst>
              <c:ext xmlns:c16="http://schemas.microsoft.com/office/drawing/2014/chart" uri="{C3380CC4-5D6E-409C-BE32-E72D297353CC}">
                <c16:uniqueId val="{00000007-5DD7-9C48-8A3E-831CD34B2266}"/>
              </c:ext>
            </c:extLst>
          </c:dPt>
          <c:dPt>
            <c:idx val="29"/>
            <c:bubble3D val="0"/>
            <c:extLst>
              <c:ext xmlns:c16="http://schemas.microsoft.com/office/drawing/2014/chart" uri="{C3380CC4-5D6E-409C-BE32-E72D297353CC}">
                <c16:uniqueId val="{00000008-5DD7-9C48-8A3E-831CD34B2266}"/>
              </c:ext>
            </c:extLst>
          </c:dPt>
          <c:dPt>
            <c:idx val="31"/>
            <c:bubble3D val="0"/>
            <c:extLst>
              <c:ext xmlns:c16="http://schemas.microsoft.com/office/drawing/2014/chart" uri="{C3380CC4-5D6E-409C-BE32-E72D297353CC}">
                <c16:uniqueId val="{00000009-5DD7-9C48-8A3E-831CD34B2266}"/>
              </c:ext>
            </c:extLst>
          </c:dPt>
          <c:dPt>
            <c:idx val="32"/>
            <c:bubble3D val="0"/>
            <c:extLst>
              <c:ext xmlns:c16="http://schemas.microsoft.com/office/drawing/2014/chart" uri="{C3380CC4-5D6E-409C-BE32-E72D297353CC}">
                <c16:uniqueId val="{0000000A-5DD7-9C48-8A3E-831CD34B2266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1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B-5DD7-9C48-8A3E-831CD34B2266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2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5DD7-9C48-8A3E-831CD34B2266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3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C-5DD7-9C48-8A3E-831CD34B2266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4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5DD7-9C48-8A3E-831CD34B2266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5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D-5DD7-9C48-8A3E-831CD34B2266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6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E-5DD7-9C48-8A3E-831CD34B2266}"/>
                </c:ext>
              </c:extLst>
            </c:dLbl>
            <c:dLbl>
              <c:idx val="6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7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5DD7-9C48-8A3E-831CD34B2266}"/>
                </c:ext>
              </c:extLst>
            </c:dLbl>
            <c:dLbl>
              <c:idx val="7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8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5DD7-9C48-8A3E-831CD34B2266}"/>
                </c:ext>
              </c:extLst>
            </c:dLbl>
            <c:dLbl>
              <c:idx val="8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9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F-5DD7-9C48-8A3E-831CD34B2266}"/>
                </c:ext>
              </c:extLst>
            </c:dLbl>
            <c:dLbl>
              <c:idx val="9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10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0-5DD7-9C48-8A3E-831CD34B2266}"/>
                </c:ext>
              </c:extLst>
            </c:dLbl>
            <c:dLbl>
              <c:idx val="10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11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4-5DD7-9C48-8A3E-831CD34B2266}"/>
                </c:ext>
              </c:extLst>
            </c:dLbl>
            <c:dLbl>
              <c:idx val="11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12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5DD7-9C48-8A3E-831CD34B2266}"/>
                </c:ext>
              </c:extLst>
            </c:dLbl>
            <c:dLbl>
              <c:idx val="12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13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1-5DD7-9C48-8A3E-831CD34B2266}"/>
                </c:ext>
              </c:extLst>
            </c:dLbl>
            <c:dLbl>
              <c:idx val="13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14</a:t>
                    </a:r>
                    <a:endParaRPr lang="en-US" b="1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2-5DD7-9C48-8A3E-831CD34B2266}"/>
                </c:ext>
              </c:extLst>
            </c:dLbl>
            <c:dLbl>
              <c:idx val="14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15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3-5DD7-9C48-8A3E-831CD34B2266}"/>
                </c:ext>
              </c:extLst>
            </c:dLbl>
            <c:dLbl>
              <c:idx val="15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16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4-5DD7-9C48-8A3E-831CD34B2266}"/>
                </c:ext>
              </c:extLst>
            </c:dLbl>
            <c:dLbl>
              <c:idx val="16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17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5-5DD7-9C48-8A3E-831CD34B2266}"/>
                </c:ext>
              </c:extLst>
            </c:dLbl>
            <c:dLbl>
              <c:idx val="17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18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6-5DD7-9C48-8A3E-831CD34B2266}"/>
                </c:ext>
              </c:extLst>
            </c:dLbl>
            <c:dLbl>
              <c:idx val="18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3366FF"/>
                        </a:solidFill>
                      </a:defRPr>
                    </a:pPr>
                    <a:r>
                      <a:rPr lang="en-US" sz="1200" b="1" baseline="0" dirty="0">
                        <a:solidFill>
                          <a:srgbClr val="3366FF"/>
                        </a:solidFill>
                      </a:rPr>
                      <a:t>19</a:t>
                    </a:r>
                    <a:endParaRPr lang="en-US" baseline="0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6-5DD7-9C48-8A3E-831CD34B2266}"/>
                </c:ext>
              </c:extLst>
            </c:dLbl>
            <c:dLbl>
              <c:idx val="19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20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7-5DD7-9C48-8A3E-831CD34B2266}"/>
                </c:ext>
              </c:extLst>
            </c:dLbl>
            <c:dLbl>
              <c:idx val="20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21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8-5DD7-9C48-8A3E-831CD34B2266}"/>
                </c:ext>
              </c:extLst>
            </c:dLbl>
            <c:dLbl>
              <c:idx val="21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22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9-5DD7-9C48-8A3E-831CD34B2266}"/>
                </c:ext>
              </c:extLst>
            </c:dLbl>
            <c:dLbl>
              <c:idx val="22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23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A-5DD7-9C48-8A3E-831CD34B2266}"/>
                </c:ext>
              </c:extLst>
            </c:dLbl>
            <c:dLbl>
              <c:idx val="23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24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7-5DD7-9C48-8A3E-831CD34B2266}"/>
                </c:ext>
              </c:extLst>
            </c:dLbl>
            <c:dLbl>
              <c:idx val="24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25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B-5DD7-9C48-8A3E-831CD34B2266}"/>
                </c:ext>
              </c:extLst>
            </c:dLbl>
            <c:dLbl>
              <c:idx val="25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26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C-5DD7-9C48-8A3E-831CD34B2266}"/>
                </c:ext>
              </c:extLst>
            </c:dLbl>
            <c:dLbl>
              <c:idx val="26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27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D-5DD7-9C48-8A3E-831CD34B2266}"/>
                </c:ext>
              </c:extLst>
            </c:dLbl>
            <c:dLbl>
              <c:idx val="27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28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E-5DD7-9C48-8A3E-831CD34B2266}"/>
                </c:ext>
              </c:extLst>
            </c:dLbl>
            <c:dLbl>
              <c:idx val="28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29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F-5DD7-9C48-8A3E-831CD34B2266}"/>
                </c:ext>
              </c:extLst>
            </c:dLbl>
            <c:dLbl>
              <c:idx val="29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30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8-5DD7-9C48-8A3E-831CD34B2266}"/>
                </c:ext>
              </c:extLst>
            </c:dLbl>
            <c:dLbl>
              <c:idx val="30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31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0-5DD7-9C48-8A3E-831CD34B2266}"/>
                </c:ext>
              </c:extLst>
            </c:dLbl>
            <c:dLbl>
              <c:idx val="31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3366FF"/>
                        </a:solidFill>
                      </a:defRPr>
                    </a:pPr>
                    <a:r>
                      <a:rPr lang="en-US" sz="1200" b="1" baseline="0" dirty="0">
                        <a:solidFill>
                          <a:srgbClr val="3366FF"/>
                        </a:solidFill>
                      </a:rPr>
                      <a:t>32</a:t>
                    </a:r>
                    <a:endParaRPr lang="en-US" baseline="0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9-5DD7-9C48-8A3E-831CD34B2266}"/>
                </c:ext>
              </c:extLst>
            </c:dLbl>
            <c:dLbl>
              <c:idx val="32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33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A-5DD7-9C48-8A3E-831CD34B2266}"/>
                </c:ext>
              </c:extLst>
            </c:dLbl>
            <c:dLbl>
              <c:idx val="33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008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008000"/>
                        </a:solidFill>
                      </a:rPr>
                      <a:t>34</a:t>
                    </a:r>
                    <a:endParaRPr lang="en-US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1-5DD7-9C48-8A3E-831CD34B2266}"/>
                </c:ext>
              </c:extLst>
            </c:dLbl>
            <c:dLbl>
              <c:idx val="34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008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008000"/>
                        </a:solidFill>
                      </a:rPr>
                      <a:t>35</a:t>
                    </a:r>
                    <a:endParaRPr lang="en-US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2-5DD7-9C48-8A3E-831CD34B2266}"/>
                </c:ext>
              </c:extLst>
            </c:dLbl>
            <c:dLbl>
              <c:idx val="35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008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008000"/>
                        </a:solidFill>
                      </a:rPr>
                      <a:t>36</a:t>
                    </a:r>
                    <a:endParaRPr lang="en-US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3-5DD7-9C48-8A3E-831CD34B2266}"/>
                </c:ext>
              </c:extLst>
            </c:dLbl>
            <c:dLbl>
              <c:idx val="36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008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008000"/>
                        </a:solidFill>
                      </a:rPr>
                      <a:t>37</a:t>
                    </a:r>
                    <a:endParaRPr lang="en-US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4-5DD7-9C48-8A3E-831CD34B2266}"/>
                </c:ext>
              </c:extLst>
            </c:dLbl>
            <c:dLbl>
              <c:idx val="37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008000"/>
                        </a:solidFill>
                      </a:defRPr>
                    </a:pPr>
                    <a:r>
                      <a:rPr lang="en-US" sz="1200" b="1" baseline="0" dirty="0">
                        <a:solidFill>
                          <a:srgbClr val="008000"/>
                        </a:solidFill>
                      </a:rPr>
                      <a:t>38</a:t>
                    </a:r>
                    <a:endParaRPr lang="en-US" baseline="0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5-5DD7-9C48-8A3E-831CD34B2266}"/>
                </c:ext>
              </c:extLst>
            </c:dLbl>
            <c:dLbl>
              <c:idx val="38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008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008000"/>
                        </a:solidFill>
                      </a:rPr>
                      <a:t>39</a:t>
                    </a:r>
                    <a:endParaRPr lang="en-US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6-5DD7-9C48-8A3E-831CD34B2266}"/>
                </c:ext>
              </c:extLst>
            </c:dLbl>
            <c:dLbl>
              <c:idx val="39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008000"/>
                        </a:solidFill>
                      </a:defRPr>
                    </a:pPr>
                    <a:r>
                      <a:rPr lang="en-US" sz="1200" b="1" baseline="0" dirty="0">
                        <a:solidFill>
                          <a:srgbClr val="008000"/>
                        </a:solidFill>
                      </a:rPr>
                      <a:t>40</a:t>
                    </a:r>
                    <a:endParaRPr lang="en-US" baseline="0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7-5DD7-9C48-8A3E-831CD34B2266}"/>
                </c:ext>
              </c:extLst>
            </c:dLbl>
            <c:dLbl>
              <c:idx val="40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008000"/>
                        </a:solidFill>
                      </a:defRPr>
                    </a:pPr>
                    <a:r>
                      <a:rPr lang="en-US" b="1" baseline="0" dirty="0">
                        <a:solidFill>
                          <a:srgbClr val="008000"/>
                        </a:solidFill>
                      </a:rPr>
                      <a:t>41</a:t>
                    </a:r>
                    <a:endParaRPr lang="en-US" baseline="0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8-5DD7-9C48-8A3E-831CD34B2266}"/>
                </c:ext>
              </c:extLst>
            </c:dLbl>
            <c:dLbl>
              <c:idx val="41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008000"/>
                        </a:solidFill>
                      </a:defRPr>
                    </a:pPr>
                    <a:r>
                      <a:rPr lang="en-US" b="1" baseline="0" dirty="0">
                        <a:solidFill>
                          <a:srgbClr val="008000"/>
                        </a:solidFill>
                      </a:rPr>
                      <a:t>42</a:t>
                    </a:r>
                    <a:endParaRPr lang="en-US" baseline="0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9-5DD7-9C48-8A3E-831CD34B2266}"/>
                </c:ext>
              </c:extLst>
            </c:dLbl>
            <c:dLbl>
              <c:idx val="42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6600"/>
                        </a:solidFill>
                      </a:defRPr>
                    </a:pPr>
                    <a:r>
                      <a:rPr lang="en-US" b="1" dirty="0">
                        <a:solidFill>
                          <a:srgbClr val="FF6600"/>
                        </a:solidFill>
                      </a:rPr>
                      <a:t>43</a:t>
                    </a:r>
                    <a:endParaRPr lang="en-US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A-5DD7-9C48-8A3E-831CD34B2266}"/>
                </c:ext>
              </c:extLst>
            </c:dLbl>
            <c:dLbl>
              <c:idx val="43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FF6600"/>
                        </a:solidFill>
                      </a:defRPr>
                    </a:pPr>
                    <a:r>
                      <a:rPr lang="en-US" b="1" baseline="0" dirty="0">
                        <a:solidFill>
                          <a:srgbClr val="FF6600"/>
                        </a:solidFill>
                      </a:rPr>
                      <a:t>44</a:t>
                    </a:r>
                    <a:endParaRPr lang="en-US" baseline="0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B-5DD7-9C48-8A3E-831CD34B2266}"/>
                </c:ext>
              </c:extLst>
            </c:dLbl>
            <c:dLbl>
              <c:idx val="44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6600"/>
                        </a:solidFill>
                      </a:defRPr>
                    </a:pPr>
                    <a:r>
                      <a:rPr lang="en-US" b="1" dirty="0">
                        <a:solidFill>
                          <a:srgbClr val="FF6600"/>
                        </a:solidFill>
                      </a:rPr>
                      <a:t>45</a:t>
                    </a:r>
                    <a:endParaRPr lang="en-US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C-5DD7-9C48-8A3E-831CD34B2266}"/>
                </c:ext>
              </c:extLst>
            </c:dLbl>
            <c:dLbl>
              <c:idx val="45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6600"/>
                        </a:solidFill>
                      </a:defRPr>
                    </a:pPr>
                    <a:r>
                      <a:rPr lang="en-US" b="1" dirty="0">
                        <a:solidFill>
                          <a:srgbClr val="FF6600"/>
                        </a:solidFill>
                      </a:rPr>
                      <a:t>46</a:t>
                    </a:r>
                    <a:endParaRPr lang="en-US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D-5DD7-9C48-8A3E-831CD34B2266}"/>
                </c:ext>
              </c:extLst>
            </c:dLbl>
            <c:dLbl>
              <c:idx val="46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6600"/>
                        </a:solidFill>
                      </a:defRPr>
                    </a:pPr>
                    <a:r>
                      <a:rPr lang="en-US" b="1" dirty="0">
                        <a:solidFill>
                          <a:srgbClr val="FF6600"/>
                        </a:solidFill>
                      </a:rPr>
                      <a:t>47</a:t>
                    </a:r>
                    <a:endParaRPr lang="en-US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E-5DD7-9C48-8A3E-831CD34B2266}"/>
                </c:ext>
              </c:extLst>
            </c:dLbl>
            <c:dLbl>
              <c:idx val="47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6600"/>
                        </a:solidFill>
                      </a:defRPr>
                    </a:pPr>
                    <a:r>
                      <a:rPr lang="en-US" b="1" dirty="0">
                        <a:solidFill>
                          <a:srgbClr val="FF6600"/>
                        </a:solidFill>
                      </a:rPr>
                      <a:t>48</a:t>
                    </a:r>
                    <a:endParaRPr lang="en-US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F-5DD7-9C48-8A3E-831CD34B2266}"/>
                </c:ext>
              </c:extLst>
            </c:dLbl>
            <c:dLbl>
              <c:idx val="48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FF6600"/>
                        </a:solidFill>
                      </a:defRPr>
                    </a:pPr>
                    <a:r>
                      <a:rPr lang="en-US" baseline="0" dirty="0">
                        <a:solidFill>
                          <a:srgbClr val="FF6600"/>
                        </a:solidFill>
                      </a:rPr>
                      <a:t>49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9BF7-4D44-B015-D3918E5E9548}"/>
                </c:ext>
              </c:extLst>
            </c:dLbl>
            <c:dLbl>
              <c:idx val="49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FF6600"/>
                        </a:solidFill>
                      </a:defRPr>
                    </a:pPr>
                    <a:r>
                      <a:rPr lang="en-US" dirty="0"/>
                      <a:t>50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9BF7-4D44-B015-D3918E5E954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/>
                </a:pPr>
                <a:endParaRPr lang="en-US"/>
              </a:p>
            </c:txPr>
            <c:dLblPos val="ctr"/>
            <c:showLegendKey val="0"/>
            <c:showVal val="0"/>
            <c:showCatName val="1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Sheet1!$A$2:$A$51</c:f>
              <c:numCache>
                <c:formatCode>0%</c:formatCode>
                <c:ptCount val="50"/>
                <c:pt idx="0">
                  <c:v>0.66666666666666663</c:v>
                </c:pt>
                <c:pt idx="1">
                  <c:v>1</c:v>
                </c:pt>
                <c:pt idx="2">
                  <c:v>0.66666666666666663</c:v>
                </c:pt>
                <c:pt idx="3">
                  <c:v>0.33333333333333331</c:v>
                </c:pt>
                <c:pt idx="4">
                  <c:v>0.66666666666666663</c:v>
                </c:pt>
                <c:pt idx="5">
                  <c:v>0.66666666666666663</c:v>
                </c:pt>
                <c:pt idx="6">
                  <c:v>0</c:v>
                </c:pt>
                <c:pt idx="7">
                  <c:v>0.33333333333333331</c:v>
                </c:pt>
                <c:pt idx="8">
                  <c:v>0.66666666666666663</c:v>
                </c:pt>
                <c:pt idx="9">
                  <c:v>0.33333333333333331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0.33333333333333331</c:v>
                </c:pt>
                <c:pt idx="30">
                  <c:v>0.66666666666666663</c:v>
                </c:pt>
                <c:pt idx="31">
                  <c:v>0.33333333333333331</c:v>
                </c:pt>
                <c:pt idx="32">
                  <c:v>0.33333333333333331</c:v>
                </c:pt>
                <c:pt idx="33">
                  <c:v>1</c:v>
                </c:pt>
                <c:pt idx="34">
                  <c:v>1</c:v>
                </c:pt>
                <c:pt idx="35">
                  <c:v>0.33333333333333331</c:v>
                </c:pt>
                <c:pt idx="36">
                  <c:v>0.66666666666666663</c:v>
                </c:pt>
                <c:pt idx="37">
                  <c:v>0.66666666666666663</c:v>
                </c:pt>
                <c:pt idx="38">
                  <c:v>0.33333333333333331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1</c:v>
                </c:pt>
                <c:pt idx="43">
                  <c:v>0.33333333333333331</c:v>
                </c:pt>
                <c:pt idx="44">
                  <c:v>0.5</c:v>
                </c:pt>
                <c:pt idx="45">
                  <c:v>1</c:v>
                </c:pt>
                <c:pt idx="46">
                  <c:v>0.5</c:v>
                </c:pt>
                <c:pt idx="47">
                  <c:v>1</c:v>
                </c:pt>
                <c:pt idx="48">
                  <c:v>1</c:v>
                </c:pt>
                <c:pt idx="49">
                  <c:v>1</c:v>
                </c:pt>
              </c:numCache>
            </c:numRef>
          </c:xVal>
          <c:yVal>
            <c:numRef>
              <c:f>Sheet1!$B$2:$B$51</c:f>
              <c:numCache>
                <c:formatCode>0.0000</c:formatCode>
                <c:ptCount val="50"/>
                <c:pt idx="0">
                  <c:v>0.50742073151799783</c:v>
                </c:pt>
                <c:pt idx="1">
                  <c:v>0.50160660297146498</c:v>
                </c:pt>
                <c:pt idx="2">
                  <c:v>0.72363824846692437</c:v>
                </c:pt>
                <c:pt idx="3">
                  <c:v>0.52636975193246793</c:v>
                </c:pt>
                <c:pt idx="4">
                  <c:v>0.44651152489622342</c:v>
                </c:pt>
                <c:pt idx="5">
                  <c:v>0.59397030675774076</c:v>
                </c:pt>
                <c:pt idx="6">
                  <c:v>0</c:v>
                </c:pt>
                <c:pt idx="7">
                  <c:v>0.54968041923057021</c:v>
                </c:pt>
                <c:pt idx="8">
                  <c:v>0.64566376144814219</c:v>
                </c:pt>
                <c:pt idx="9">
                  <c:v>0.57031896711800878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0.54579606062769814</c:v>
                </c:pt>
                <c:pt idx="30">
                  <c:v>0.46075598966539066</c:v>
                </c:pt>
                <c:pt idx="31">
                  <c:v>0.50418019425133109</c:v>
                </c:pt>
                <c:pt idx="32">
                  <c:v>0.56495952757558321</c:v>
                </c:pt>
                <c:pt idx="33">
                  <c:v>0.60290078206256348</c:v>
                </c:pt>
                <c:pt idx="34">
                  <c:v>0.45039214350344181</c:v>
                </c:pt>
                <c:pt idx="35">
                  <c:v>0.77682538949241664</c:v>
                </c:pt>
                <c:pt idx="36">
                  <c:v>0.46775875297105185</c:v>
                </c:pt>
                <c:pt idx="37">
                  <c:v>0.50111491770542405</c:v>
                </c:pt>
                <c:pt idx="38">
                  <c:v>0.58384287660618461</c:v>
                </c:pt>
                <c:pt idx="39">
                  <c:v>0.3559796860977702</c:v>
                </c:pt>
                <c:pt idx="40">
                  <c:v>0.37180180390150758</c:v>
                </c:pt>
                <c:pt idx="41">
                  <c:v>0.41011698302828492</c:v>
                </c:pt>
                <c:pt idx="42">
                  <c:v>0.23333094012940278</c:v>
                </c:pt>
                <c:pt idx="43">
                  <c:v>0.37512775179972052</c:v>
                </c:pt>
                <c:pt idx="44">
                  <c:v>0.42194653419702655</c:v>
                </c:pt>
                <c:pt idx="45">
                  <c:v>0.32710758981656279</c:v>
                </c:pt>
                <c:pt idx="46">
                  <c:v>0.3512341698336966</c:v>
                </c:pt>
                <c:pt idx="47">
                  <c:v>0.19017890003220592</c:v>
                </c:pt>
                <c:pt idx="48">
                  <c:v>0.16225045983097325</c:v>
                </c:pt>
                <c:pt idx="49">
                  <c:v>0.24589376501464183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30-5DD7-9C48-8A3E-831CD34B226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42477608"/>
        <c:axId val="-2042472008"/>
      </c:scatterChart>
      <c:valAx>
        <c:axId val="-2042477608"/>
        <c:scaling>
          <c:orientation val="minMax"/>
          <c:max val="1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 sz="1000"/>
                </a:pPr>
                <a:r>
                  <a:rPr lang="en-US" sz="1000" dirty="0"/>
                  <a:t>Perception Rating (8-10)</a:t>
                </a:r>
              </a:p>
            </c:rich>
          </c:tx>
          <c:overlay val="0"/>
        </c:title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-2042472008"/>
        <c:crosses val="autoZero"/>
        <c:crossBetween val="midCat"/>
      </c:valAx>
      <c:valAx>
        <c:axId val="-2042472008"/>
        <c:scaling>
          <c:orientation val="minMax"/>
          <c:max val="0.8"/>
          <c:min val="0.1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000"/>
                </a:pPr>
                <a:r>
                  <a:rPr lang="en-US" sz="1000" dirty="0"/>
                  <a:t>Impact on Quality of</a:t>
                </a:r>
                <a:r>
                  <a:rPr lang="en-US" sz="1000" baseline="0" dirty="0"/>
                  <a:t> Overall Experience</a:t>
                </a:r>
                <a:endParaRPr lang="en-US" sz="1000" dirty="0"/>
              </a:p>
            </c:rich>
          </c:tx>
          <c:overlay val="0"/>
        </c:title>
        <c:numFmt formatCode="0.0000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-2042477608"/>
        <c:crosses val="autoZero"/>
        <c:crossBetween val="midCat"/>
      </c:valAx>
      <c:spPr>
        <a:noFill/>
        <a:ln w="25400">
          <a:solidFill>
            <a:schemeClr val="tx1"/>
          </a:solidFill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  <c:userShapes r:id="rId3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200"/>
            </a:pPr>
            <a:r>
              <a:rPr lang="en-US" sz="1200" dirty="0"/>
              <a:t>Perception Improvement</a:t>
            </a:r>
            <a:r>
              <a:rPr lang="en-US" sz="1200" baseline="0" dirty="0"/>
              <a:t> Analysis – </a:t>
            </a:r>
            <a:r>
              <a:rPr lang="en-US" sz="1200" baseline="0" dirty="0" err="1"/>
              <a:t>Ph.D</a:t>
            </a:r>
            <a:endParaRPr lang="en-US" sz="1200" baseline="0" dirty="0"/>
          </a:p>
          <a:p>
            <a:pPr>
              <a:defRPr sz="1200"/>
            </a:pPr>
            <a:r>
              <a:rPr lang="en-US" sz="1200" baseline="0" dirty="0"/>
              <a:t>College of Architecture</a:t>
            </a:r>
            <a:endParaRPr lang="en-US" sz="1200" dirty="0"/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9.1154280057098094E-2"/>
          <c:y val="8.5000000000000006E-2"/>
          <c:w val="0.88019443293272503"/>
          <c:h val="0.81175769506084505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 1</c:v>
                </c:pt>
              </c:strCache>
            </c:strRef>
          </c:tx>
          <c:spPr>
            <a:ln w="47625">
              <a:noFill/>
            </a:ln>
          </c:spPr>
          <c:marker>
            <c:symbol val="none"/>
          </c:marker>
          <c:dPt>
            <c:idx val="1"/>
            <c:bubble3D val="0"/>
            <c:extLst>
              <c:ext xmlns:c16="http://schemas.microsoft.com/office/drawing/2014/chart" uri="{C3380CC4-5D6E-409C-BE32-E72D297353CC}">
                <c16:uniqueId val="{00000000-5DD7-9C48-8A3E-831CD34B2266}"/>
              </c:ext>
            </c:extLst>
          </c:dPt>
          <c:dPt>
            <c:idx val="3"/>
            <c:bubble3D val="0"/>
            <c:extLst>
              <c:ext xmlns:c16="http://schemas.microsoft.com/office/drawing/2014/chart" uri="{C3380CC4-5D6E-409C-BE32-E72D297353CC}">
                <c16:uniqueId val="{00000001-5DD7-9C48-8A3E-831CD34B2266}"/>
              </c:ext>
            </c:extLst>
          </c:dPt>
          <c:dPt>
            <c:idx val="6"/>
            <c:bubble3D val="0"/>
            <c:extLst>
              <c:ext xmlns:c16="http://schemas.microsoft.com/office/drawing/2014/chart" uri="{C3380CC4-5D6E-409C-BE32-E72D297353CC}">
                <c16:uniqueId val="{00000002-5DD7-9C48-8A3E-831CD34B2266}"/>
              </c:ext>
            </c:extLst>
          </c:dPt>
          <c:dPt>
            <c:idx val="7"/>
            <c:bubble3D val="0"/>
            <c:extLst>
              <c:ext xmlns:c16="http://schemas.microsoft.com/office/drawing/2014/chart" uri="{C3380CC4-5D6E-409C-BE32-E72D297353CC}">
                <c16:uniqueId val="{00000003-5DD7-9C48-8A3E-831CD34B2266}"/>
              </c:ext>
            </c:extLst>
          </c:dPt>
          <c:dPt>
            <c:idx val="10"/>
            <c:bubble3D val="0"/>
            <c:extLst>
              <c:ext xmlns:c16="http://schemas.microsoft.com/office/drawing/2014/chart" uri="{C3380CC4-5D6E-409C-BE32-E72D297353CC}">
                <c16:uniqueId val="{00000004-5DD7-9C48-8A3E-831CD34B2266}"/>
              </c:ext>
            </c:extLst>
          </c:dPt>
          <c:dPt>
            <c:idx val="11"/>
            <c:bubble3D val="0"/>
            <c:extLst>
              <c:ext xmlns:c16="http://schemas.microsoft.com/office/drawing/2014/chart" uri="{C3380CC4-5D6E-409C-BE32-E72D297353CC}">
                <c16:uniqueId val="{00000005-5DD7-9C48-8A3E-831CD34B2266}"/>
              </c:ext>
            </c:extLst>
          </c:dPt>
          <c:dPt>
            <c:idx val="17"/>
            <c:bubble3D val="0"/>
            <c:extLst>
              <c:ext xmlns:c16="http://schemas.microsoft.com/office/drawing/2014/chart" uri="{C3380CC4-5D6E-409C-BE32-E72D297353CC}">
                <c16:uniqueId val="{00000006-5DD7-9C48-8A3E-831CD34B2266}"/>
              </c:ext>
            </c:extLst>
          </c:dPt>
          <c:dPt>
            <c:idx val="23"/>
            <c:bubble3D val="0"/>
            <c:extLst>
              <c:ext xmlns:c16="http://schemas.microsoft.com/office/drawing/2014/chart" uri="{C3380CC4-5D6E-409C-BE32-E72D297353CC}">
                <c16:uniqueId val="{00000007-5DD7-9C48-8A3E-831CD34B2266}"/>
              </c:ext>
            </c:extLst>
          </c:dPt>
          <c:dPt>
            <c:idx val="29"/>
            <c:bubble3D val="0"/>
            <c:extLst>
              <c:ext xmlns:c16="http://schemas.microsoft.com/office/drawing/2014/chart" uri="{C3380CC4-5D6E-409C-BE32-E72D297353CC}">
                <c16:uniqueId val="{00000008-5DD7-9C48-8A3E-831CD34B2266}"/>
              </c:ext>
            </c:extLst>
          </c:dPt>
          <c:dPt>
            <c:idx val="31"/>
            <c:bubble3D val="0"/>
            <c:extLst>
              <c:ext xmlns:c16="http://schemas.microsoft.com/office/drawing/2014/chart" uri="{C3380CC4-5D6E-409C-BE32-E72D297353CC}">
                <c16:uniqueId val="{00000009-5DD7-9C48-8A3E-831CD34B2266}"/>
              </c:ext>
            </c:extLst>
          </c:dPt>
          <c:dPt>
            <c:idx val="32"/>
            <c:bubble3D val="0"/>
            <c:extLst>
              <c:ext xmlns:c16="http://schemas.microsoft.com/office/drawing/2014/chart" uri="{C3380CC4-5D6E-409C-BE32-E72D297353CC}">
                <c16:uniqueId val="{0000000A-5DD7-9C48-8A3E-831CD34B2266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1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B-5DD7-9C48-8A3E-831CD34B2266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2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5DD7-9C48-8A3E-831CD34B2266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3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C-5DD7-9C48-8A3E-831CD34B2266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4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5DD7-9C48-8A3E-831CD34B2266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5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D-5DD7-9C48-8A3E-831CD34B2266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6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E-5DD7-9C48-8A3E-831CD34B2266}"/>
                </c:ext>
              </c:extLst>
            </c:dLbl>
            <c:dLbl>
              <c:idx val="6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7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5DD7-9C48-8A3E-831CD34B2266}"/>
                </c:ext>
              </c:extLst>
            </c:dLbl>
            <c:dLbl>
              <c:idx val="7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8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5DD7-9C48-8A3E-831CD34B2266}"/>
                </c:ext>
              </c:extLst>
            </c:dLbl>
            <c:dLbl>
              <c:idx val="8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9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F-5DD7-9C48-8A3E-831CD34B2266}"/>
                </c:ext>
              </c:extLst>
            </c:dLbl>
            <c:dLbl>
              <c:idx val="9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10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0-5DD7-9C48-8A3E-831CD34B2266}"/>
                </c:ext>
              </c:extLst>
            </c:dLbl>
            <c:dLbl>
              <c:idx val="10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11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4-5DD7-9C48-8A3E-831CD34B2266}"/>
                </c:ext>
              </c:extLst>
            </c:dLbl>
            <c:dLbl>
              <c:idx val="11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12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5DD7-9C48-8A3E-831CD34B2266}"/>
                </c:ext>
              </c:extLst>
            </c:dLbl>
            <c:dLbl>
              <c:idx val="12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13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1-5DD7-9C48-8A3E-831CD34B2266}"/>
                </c:ext>
              </c:extLst>
            </c:dLbl>
            <c:dLbl>
              <c:idx val="13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14</a:t>
                    </a:r>
                    <a:endParaRPr lang="en-US" b="1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2-5DD7-9C48-8A3E-831CD34B2266}"/>
                </c:ext>
              </c:extLst>
            </c:dLbl>
            <c:dLbl>
              <c:idx val="14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15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3-5DD7-9C48-8A3E-831CD34B2266}"/>
                </c:ext>
              </c:extLst>
            </c:dLbl>
            <c:dLbl>
              <c:idx val="15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16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4-5DD7-9C48-8A3E-831CD34B2266}"/>
                </c:ext>
              </c:extLst>
            </c:dLbl>
            <c:dLbl>
              <c:idx val="16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17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5-5DD7-9C48-8A3E-831CD34B2266}"/>
                </c:ext>
              </c:extLst>
            </c:dLbl>
            <c:dLbl>
              <c:idx val="17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18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6-5DD7-9C48-8A3E-831CD34B2266}"/>
                </c:ext>
              </c:extLst>
            </c:dLbl>
            <c:dLbl>
              <c:idx val="18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3366FF"/>
                        </a:solidFill>
                      </a:defRPr>
                    </a:pPr>
                    <a:r>
                      <a:rPr lang="en-US" sz="1200" b="1" baseline="0" dirty="0">
                        <a:solidFill>
                          <a:srgbClr val="3366FF"/>
                        </a:solidFill>
                      </a:rPr>
                      <a:t>19</a:t>
                    </a:r>
                    <a:endParaRPr lang="en-US" baseline="0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6-5DD7-9C48-8A3E-831CD34B2266}"/>
                </c:ext>
              </c:extLst>
            </c:dLbl>
            <c:dLbl>
              <c:idx val="19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20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7-5DD7-9C48-8A3E-831CD34B2266}"/>
                </c:ext>
              </c:extLst>
            </c:dLbl>
            <c:dLbl>
              <c:idx val="20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21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8-5DD7-9C48-8A3E-831CD34B2266}"/>
                </c:ext>
              </c:extLst>
            </c:dLbl>
            <c:dLbl>
              <c:idx val="21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22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9-5DD7-9C48-8A3E-831CD34B2266}"/>
                </c:ext>
              </c:extLst>
            </c:dLbl>
            <c:dLbl>
              <c:idx val="22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23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A-5DD7-9C48-8A3E-831CD34B2266}"/>
                </c:ext>
              </c:extLst>
            </c:dLbl>
            <c:dLbl>
              <c:idx val="23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24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7-5DD7-9C48-8A3E-831CD34B2266}"/>
                </c:ext>
              </c:extLst>
            </c:dLbl>
            <c:dLbl>
              <c:idx val="24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25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B-5DD7-9C48-8A3E-831CD34B2266}"/>
                </c:ext>
              </c:extLst>
            </c:dLbl>
            <c:dLbl>
              <c:idx val="25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26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C-5DD7-9C48-8A3E-831CD34B2266}"/>
                </c:ext>
              </c:extLst>
            </c:dLbl>
            <c:dLbl>
              <c:idx val="26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27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D-5DD7-9C48-8A3E-831CD34B2266}"/>
                </c:ext>
              </c:extLst>
            </c:dLbl>
            <c:dLbl>
              <c:idx val="27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28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E-5DD7-9C48-8A3E-831CD34B2266}"/>
                </c:ext>
              </c:extLst>
            </c:dLbl>
            <c:dLbl>
              <c:idx val="28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29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F-5DD7-9C48-8A3E-831CD34B2266}"/>
                </c:ext>
              </c:extLst>
            </c:dLbl>
            <c:dLbl>
              <c:idx val="29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30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8-5DD7-9C48-8A3E-831CD34B2266}"/>
                </c:ext>
              </c:extLst>
            </c:dLbl>
            <c:dLbl>
              <c:idx val="30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31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0-5DD7-9C48-8A3E-831CD34B2266}"/>
                </c:ext>
              </c:extLst>
            </c:dLbl>
            <c:dLbl>
              <c:idx val="31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3366FF"/>
                        </a:solidFill>
                      </a:defRPr>
                    </a:pPr>
                    <a:r>
                      <a:rPr lang="en-US" sz="1200" b="1" baseline="0" dirty="0">
                        <a:solidFill>
                          <a:srgbClr val="3366FF"/>
                        </a:solidFill>
                      </a:rPr>
                      <a:t>32</a:t>
                    </a:r>
                    <a:endParaRPr lang="en-US" baseline="0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9-5DD7-9C48-8A3E-831CD34B2266}"/>
                </c:ext>
              </c:extLst>
            </c:dLbl>
            <c:dLbl>
              <c:idx val="32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33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A-5DD7-9C48-8A3E-831CD34B2266}"/>
                </c:ext>
              </c:extLst>
            </c:dLbl>
            <c:dLbl>
              <c:idx val="33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008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008000"/>
                        </a:solidFill>
                      </a:rPr>
                      <a:t>34</a:t>
                    </a:r>
                    <a:endParaRPr lang="en-US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1-5DD7-9C48-8A3E-831CD34B2266}"/>
                </c:ext>
              </c:extLst>
            </c:dLbl>
            <c:dLbl>
              <c:idx val="34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008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008000"/>
                        </a:solidFill>
                      </a:rPr>
                      <a:t>35</a:t>
                    </a:r>
                    <a:endParaRPr lang="en-US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2-5DD7-9C48-8A3E-831CD34B2266}"/>
                </c:ext>
              </c:extLst>
            </c:dLbl>
            <c:dLbl>
              <c:idx val="35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008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008000"/>
                        </a:solidFill>
                      </a:rPr>
                      <a:t>36</a:t>
                    </a:r>
                    <a:endParaRPr lang="en-US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3-5DD7-9C48-8A3E-831CD34B2266}"/>
                </c:ext>
              </c:extLst>
            </c:dLbl>
            <c:dLbl>
              <c:idx val="36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008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008000"/>
                        </a:solidFill>
                      </a:rPr>
                      <a:t>37</a:t>
                    </a:r>
                    <a:endParaRPr lang="en-US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4-5DD7-9C48-8A3E-831CD34B2266}"/>
                </c:ext>
              </c:extLst>
            </c:dLbl>
            <c:dLbl>
              <c:idx val="37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008000"/>
                        </a:solidFill>
                      </a:defRPr>
                    </a:pPr>
                    <a:r>
                      <a:rPr lang="en-US" sz="1200" b="1" baseline="0" dirty="0">
                        <a:solidFill>
                          <a:srgbClr val="008000"/>
                        </a:solidFill>
                      </a:rPr>
                      <a:t>38</a:t>
                    </a:r>
                    <a:endParaRPr lang="en-US" baseline="0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5-5DD7-9C48-8A3E-831CD34B2266}"/>
                </c:ext>
              </c:extLst>
            </c:dLbl>
            <c:dLbl>
              <c:idx val="38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008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008000"/>
                        </a:solidFill>
                      </a:rPr>
                      <a:t>39</a:t>
                    </a:r>
                    <a:endParaRPr lang="en-US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6-5DD7-9C48-8A3E-831CD34B2266}"/>
                </c:ext>
              </c:extLst>
            </c:dLbl>
            <c:dLbl>
              <c:idx val="39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008000"/>
                        </a:solidFill>
                      </a:defRPr>
                    </a:pPr>
                    <a:r>
                      <a:rPr lang="en-US" sz="1200" b="1" baseline="0" dirty="0">
                        <a:solidFill>
                          <a:srgbClr val="008000"/>
                        </a:solidFill>
                      </a:rPr>
                      <a:t>40</a:t>
                    </a:r>
                    <a:endParaRPr lang="en-US" baseline="0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7-5DD7-9C48-8A3E-831CD34B2266}"/>
                </c:ext>
              </c:extLst>
            </c:dLbl>
            <c:dLbl>
              <c:idx val="40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008000"/>
                        </a:solidFill>
                      </a:defRPr>
                    </a:pPr>
                    <a:r>
                      <a:rPr lang="en-US" b="1" baseline="0" dirty="0">
                        <a:solidFill>
                          <a:srgbClr val="008000"/>
                        </a:solidFill>
                      </a:rPr>
                      <a:t>41</a:t>
                    </a:r>
                    <a:endParaRPr lang="en-US" baseline="0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8-5DD7-9C48-8A3E-831CD34B2266}"/>
                </c:ext>
              </c:extLst>
            </c:dLbl>
            <c:dLbl>
              <c:idx val="41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008000"/>
                        </a:solidFill>
                      </a:defRPr>
                    </a:pPr>
                    <a:r>
                      <a:rPr lang="en-US" b="1" baseline="0" dirty="0">
                        <a:solidFill>
                          <a:srgbClr val="008000"/>
                        </a:solidFill>
                      </a:rPr>
                      <a:t>42</a:t>
                    </a:r>
                    <a:endParaRPr lang="en-US" baseline="0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9-5DD7-9C48-8A3E-831CD34B2266}"/>
                </c:ext>
              </c:extLst>
            </c:dLbl>
            <c:dLbl>
              <c:idx val="42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6600"/>
                        </a:solidFill>
                      </a:defRPr>
                    </a:pPr>
                    <a:r>
                      <a:rPr lang="en-US" b="1" dirty="0">
                        <a:solidFill>
                          <a:srgbClr val="FF6600"/>
                        </a:solidFill>
                      </a:rPr>
                      <a:t>43</a:t>
                    </a:r>
                    <a:endParaRPr lang="en-US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A-5DD7-9C48-8A3E-831CD34B2266}"/>
                </c:ext>
              </c:extLst>
            </c:dLbl>
            <c:dLbl>
              <c:idx val="43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FF6600"/>
                        </a:solidFill>
                      </a:defRPr>
                    </a:pPr>
                    <a:r>
                      <a:rPr lang="en-US" b="1" baseline="0" dirty="0">
                        <a:solidFill>
                          <a:srgbClr val="FF6600"/>
                        </a:solidFill>
                      </a:rPr>
                      <a:t>44</a:t>
                    </a:r>
                    <a:endParaRPr lang="en-US" baseline="0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B-5DD7-9C48-8A3E-831CD34B2266}"/>
                </c:ext>
              </c:extLst>
            </c:dLbl>
            <c:dLbl>
              <c:idx val="44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6600"/>
                        </a:solidFill>
                      </a:defRPr>
                    </a:pPr>
                    <a:r>
                      <a:rPr lang="en-US" b="1" dirty="0">
                        <a:solidFill>
                          <a:srgbClr val="FF6600"/>
                        </a:solidFill>
                      </a:rPr>
                      <a:t>45</a:t>
                    </a:r>
                    <a:endParaRPr lang="en-US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C-5DD7-9C48-8A3E-831CD34B2266}"/>
                </c:ext>
              </c:extLst>
            </c:dLbl>
            <c:dLbl>
              <c:idx val="45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6600"/>
                        </a:solidFill>
                      </a:defRPr>
                    </a:pPr>
                    <a:r>
                      <a:rPr lang="en-US" b="1" dirty="0">
                        <a:solidFill>
                          <a:srgbClr val="FF6600"/>
                        </a:solidFill>
                      </a:rPr>
                      <a:t>46</a:t>
                    </a:r>
                    <a:endParaRPr lang="en-US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D-5DD7-9C48-8A3E-831CD34B2266}"/>
                </c:ext>
              </c:extLst>
            </c:dLbl>
            <c:dLbl>
              <c:idx val="46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6600"/>
                        </a:solidFill>
                      </a:defRPr>
                    </a:pPr>
                    <a:r>
                      <a:rPr lang="en-US" b="1" dirty="0">
                        <a:solidFill>
                          <a:srgbClr val="FF6600"/>
                        </a:solidFill>
                      </a:rPr>
                      <a:t>47</a:t>
                    </a:r>
                    <a:endParaRPr lang="en-US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E-5DD7-9C48-8A3E-831CD34B2266}"/>
                </c:ext>
              </c:extLst>
            </c:dLbl>
            <c:dLbl>
              <c:idx val="47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6600"/>
                        </a:solidFill>
                      </a:defRPr>
                    </a:pPr>
                    <a:r>
                      <a:rPr lang="en-US" b="1" dirty="0">
                        <a:solidFill>
                          <a:srgbClr val="FF6600"/>
                        </a:solidFill>
                      </a:rPr>
                      <a:t>48</a:t>
                    </a:r>
                    <a:endParaRPr lang="en-US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F-5DD7-9C48-8A3E-831CD34B2266}"/>
                </c:ext>
              </c:extLst>
            </c:dLbl>
            <c:dLbl>
              <c:idx val="48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FF6600"/>
                        </a:solidFill>
                      </a:defRPr>
                    </a:pPr>
                    <a:r>
                      <a:rPr lang="en-US" baseline="0" dirty="0">
                        <a:solidFill>
                          <a:srgbClr val="FF6600"/>
                        </a:solidFill>
                      </a:rPr>
                      <a:t>49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9BF7-4D44-B015-D3918E5E9548}"/>
                </c:ext>
              </c:extLst>
            </c:dLbl>
            <c:dLbl>
              <c:idx val="49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FF6600"/>
                        </a:solidFill>
                      </a:defRPr>
                    </a:pPr>
                    <a:r>
                      <a:rPr lang="en-US" dirty="0"/>
                      <a:t>50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9BF7-4D44-B015-D3918E5E954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/>
                </a:pPr>
                <a:endParaRPr lang="en-US"/>
              </a:p>
            </c:txPr>
            <c:dLblPos val="ctr"/>
            <c:showLegendKey val="0"/>
            <c:showVal val="0"/>
            <c:showCatName val="1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Sheet1!$A$2:$A$51</c:f>
              <c:numCache>
                <c:formatCode>0%</c:formatCode>
                <c:ptCount val="50"/>
                <c:pt idx="0">
                  <c:v>0.41666666666666669</c:v>
                </c:pt>
                <c:pt idx="1">
                  <c:v>0.5</c:v>
                </c:pt>
                <c:pt idx="2">
                  <c:v>0.5</c:v>
                </c:pt>
                <c:pt idx="3">
                  <c:v>0.33333333333333331</c:v>
                </c:pt>
                <c:pt idx="4">
                  <c:v>0.25</c:v>
                </c:pt>
                <c:pt idx="5">
                  <c:v>0.33333333333333331</c:v>
                </c:pt>
                <c:pt idx="6">
                  <c:v>0.25</c:v>
                </c:pt>
                <c:pt idx="7">
                  <c:v>0.41666666666666669</c:v>
                </c:pt>
                <c:pt idx="8">
                  <c:v>0.41666666666666669</c:v>
                </c:pt>
                <c:pt idx="9">
                  <c:v>0.33333333333333331</c:v>
                </c:pt>
                <c:pt idx="10">
                  <c:v>0.66666666666666663</c:v>
                </c:pt>
                <c:pt idx="11">
                  <c:v>0.66666666666666663</c:v>
                </c:pt>
                <c:pt idx="12">
                  <c:v>0.5</c:v>
                </c:pt>
                <c:pt idx="13">
                  <c:v>0.83333333333333337</c:v>
                </c:pt>
                <c:pt idx="14">
                  <c:v>0.66666666666666663</c:v>
                </c:pt>
                <c:pt idx="15">
                  <c:v>0.66666666666666663</c:v>
                </c:pt>
                <c:pt idx="16">
                  <c:v>0.83333333333333337</c:v>
                </c:pt>
                <c:pt idx="17">
                  <c:v>0.83333333333333337</c:v>
                </c:pt>
                <c:pt idx="18">
                  <c:v>0.75</c:v>
                </c:pt>
                <c:pt idx="19">
                  <c:v>0.66666666666666663</c:v>
                </c:pt>
                <c:pt idx="20">
                  <c:v>0.66666666666666663</c:v>
                </c:pt>
                <c:pt idx="21">
                  <c:v>0.83333333333333337</c:v>
                </c:pt>
                <c:pt idx="22">
                  <c:v>0.66666666666666663</c:v>
                </c:pt>
                <c:pt idx="23">
                  <c:v>0.75</c:v>
                </c:pt>
                <c:pt idx="24">
                  <c:v>0.66666666666666663</c:v>
                </c:pt>
                <c:pt idx="25">
                  <c:v>0.5</c:v>
                </c:pt>
                <c:pt idx="26">
                  <c:v>0.83333333333333337</c:v>
                </c:pt>
                <c:pt idx="27">
                  <c:v>0.75</c:v>
                </c:pt>
                <c:pt idx="28">
                  <c:v>0.75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0.33333333333333331</c:v>
                </c:pt>
                <c:pt idx="34">
                  <c:v>0.41666666666666669</c:v>
                </c:pt>
                <c:pt idx="35">
                  <c:v>0.33333333333333331</c:v>
                </c:pt>
                <c:pt idx="36">
                  <c:v>0.5</c:v>
                </c:pt>
                <c:pt idx="37">
                  <c:v>0.75</c:v>
                </c:pt>
                <c:pt idx="38">
                  <c:v>0.375</c:v>
                </c:pt>
                <c:pt idx="39">
                  <c:v>0.33333333333333331</c:v>
                </c:pt>
                <c:pt idx="40">
                  <c:v>0.6</c:v>
                </c:pt>
                <c:pt idx="41">
                  <c:v>0.33333333333333331</c:v>
                </c:pt>
                <c:pt idx="42">
                  <c:v>0.25</c:v>
                </c:pt>
                <c:pt idx="43">
                  <c:v>0</c:v>
                </c:pt>
                <c:pt idx="44">
                  <c:v>0.25</c:v>
                </c:pt>
                <c:pt idx="45">
                  <c:v>8.3333333333333329E-2</c:v>
                </c:pt>
                <c:pt idx="46">
                  <c:v>0.16666666666666666</c:v>
                </c:pt>
                <c:pt idx="47">
                  <c:v>0</c:v>
                </c:pt>
                <c:pt idx="48">
                  <c:v>0.33333333333333331</c:v>
                </c:pt>
                <c:pt idx="49">
                  <c:v>0</c:v>
                </c:pt>
              </c:numCache>
            </c:numRef>
          </c:xVal>
          <c:yVal>
            <c:numRef>
              <c:f>Sheet1!$B$2:$B$51</c:f>
              <c:numCache>
                <c:formatCode>0.0000</c:formatCode>
                <c:ptCount val="50"/>
                <c:pt idx="0">
                  <c:v>0.52280307530817371</c:v>
                </c:pt>
                <c:pt idx="1">
                  <c:v>0.50818436728189875</c:v>
                </c:pt>
                <c:pt idx="2">
                  <c:v>0.75499874627982566</c:v>
                </c:pt>
                <c:pt idx="3">
                  <c:v>0.59041408476177859</c:v>
                </c:pt>
                <c:pt idx="4">
                  <c:v>0.52526350010659617</c:v>
                </c:pt>
                <c:pt idx="5">
                  <c:v>0.65410313581121649</c:v>
                </c:pt>
                <c:pt idx="6">
                  <c:v>0.57215890823657856</c:v>
                </c:pt>
                <c:pt idx="7">
                  <c:v>0.57181881960097658</c:v>
                </c:pt>
                <c:pt idx="8">
                  <c:v>0.70333404868401617</c:v>
                </c:pt>
                <c:pt idx="9">
                  <c:v>0.59369698078770761</c:v>
                </c:pt>
                <c:pt idx="10">
                  <c:v>0.51555508302134134</c:v>
                </c:pt>
                <c:pt idx="11">
                  <c:v>0.51247294546071254</c:v>
                </c:pt>
                <c:pt idx="12">
                  <c:v>0.48460593391220602</c:v>
                </c:pt>
                <c:pt idx="13">
                  <c:v>0.54020492790327157</c:v>
                </c:pt>
                <c:pt idx="14">
                  <c:v>0.54144636403558866</c:v>
                </c:pt>
                <c:pt idx="15">
                  <c:v>0.56278951667793364</c:v>
                </c:pt>
                <c:pt idx="16">
                  <c:v>0.47444920549212488</c:v>
                </c:pt>
                <c:pt idx="17">
                  <c:v>0.47878822137789451</c:v>
                </c:pt>
                <c:pt idx="18">
                  <c:v>0.51497314420957507</c:v>
                </c:pt>
                <c:pt idx="19">
                  <c:v>0.51811151790593424</c:v>
                </c:pt>
                <c:pt idx="20">
                  <c:v>0.50839340835369695</c:v>
                </c:pt>
                <c:pt idx="21">
                  <c:v>0.48114916571486005</c:v>
                </c:pt>
                <c:pt idx="22">
                  <c:v>0.4990866959873197</c:v>
                </c:pt>
                <c:pt idx="23">
                  <c:v>0.52587307340414169</c:v>
                </c:pt>
                <c:pt idx="24">
                  <c:v>0.55513855015325819</c:v>
                </c:pt>
                <c:pt idx="25">
                  <c:v>0.40277115331839891</c:v>
                </c:pt>
                <c:pt idx="26">
                  <c:v>0.51605863433439514</c:v>
                </c:pt>
                <c:pt idx="27">
                  <c:v>0.50606802085309288</c:v>
                </c:pt>
                <c:pt idx="28">
                  <c:v>0.51195801269775987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0.48659723444152386</c:v>
                </c:pt>
                <c:pt idx="34">
                  <c:v>0.41071402647503308</c:v>
                </c:pt>
                <c:pt idx="35">
                  <c:v>0.51336679504304272</c:v>
                </c:pt>
                <c:pt idx="36">
                  <c:v>0.42554924323548965</c:v>
                </c:pt>
                <c:pt idx="37">
                  <c:v>0.45874518011171361</c:v>
                </c:pt>
                <c:pt idx="38">
                  <c:v>0.56576485867509296</c:v>
                </c:pt>
                <c:pt idx="39">
                  <c:v>0.38957213204481883</c:v>
                </c:pt>
                <c:pt idx="40">
                  <c:v>0.42996242097676801</c:v>
                </c:pt>
                <c:pt idx="41">
                  <c:v>0.40954542787794507</c:v>
                </c:pt>
                <c:pt idx="42">
                  <c:v>0.22048141161205881</c:v>
                </c:pt>
                <c:pt idx="43">
                  <c:v>0.33013697576856604</c:v>
                </c:pt>
                <c:pt idx="44">
                  <c:v>0.39709333654308759</c:v>
                </c:pt>
                <c:pt idx="45">
                  <c:v>0.38323894022134852</c:v>
                </c:pt>
                <c:pt idx="46">
                  <c:v>0.41889367726826665</c:v>
                </c:pt>
                <c:pt idx="47">
                  <c:v>0.30772510602204867</c:v>
                </c:pt>
                <c:pt idx="48">
                  <c:v>0.3134169961395511</c:v>
                </c:pt>
                <c:pt idx="49">
                  <c:v>0.29915152004603884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30-5DD7-9C48-8A3E-831CD34B226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42477608"/>
        <c:axId val="-2042472008"/>
      </c:scatterChart>
      <c:valAx>
        <c:axId val="-2042477608"/>
        <c:scaling>
          <c:orientation val="minMax"/>
          <c:max val="1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 sz="1000"/>
                </a:pPr>
                <a:r>
                  <a:rPr lang="en-US" sz="1000" dirty="0"/>
                  <a:t>Perception Rating (8-10)</a:t>
                </a:r>
              </a:p>
            </c:rich>
          </c:tx>
          <c:overlay val="0"/>
        </c:title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-2042472008"/>
        <c:crosses val="autoZero"/>
        <c:crossBetween val="midCat"/>
      </c:valAx>
      <c:valAx>
        <c:axId val="-2042472008"/>
        <c:scaling>
          <c:orientation val="minMax"/>
          <c:max val="0.8"/>
          <c:min val="0.1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000"/>
                </a:pPr>
                <a:r>
                  <a:rPr lang="en-US" sz="1000" dirty="0"/>
                  <a:t>Impact on Quality of</a:t>
                </a:r>
                <a:r>
                  <a:rPr lang="en-US" sz="1000" baseline="0" dirty="0"/>
                  <a:t> Overall Experience</a:t>
                </a:r>
                <a:endParaRPr lang="en-US" sz="1000" dirty="0"/>
              </a:p>
            </c:rich>
          </c:tx>
          <c:overlay val="0"/>
        </c:title>
        <c:numFmt formatCode="0.0000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-2042477608"/>
        <c:crosses val="autoZero"/>
        <c:crossBetween val="midCat"/>
      </c:valAx>
      <c:spPr>
        <a:noFill/>
        <a:ln w="25400">
          <a:solidFill>
            <a:schemeClr val="tx1"/>
          </a:solidFill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  <c:userShapes r:id="rId3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0.15887</cdr:x>
      <cdr:y>0.03561</cdr:y>
    </cdr:from>
    <cdr:to>
      <cdr:x>1</cdr:x>
      <cdr:y>0.61591</cdr:y>
    </cdr:to>
    <cdr:sp macro="" textlink="">
      <cdr:nvSpPr>
        <cdr:cNvPr id="10" name="Freeform 9"/>
        <cdr:cNvSpPr/>
      </cdr:nvSpPr>
      <cdr:spPr>
        <a:xfrm xmlns:a="http://schemas.openxmlformats.org/drawingml/2006/main">
          <a:off x="1583267" y="198967"/>
          <a:ext cx="7306733" cy="3242733"/>
        </a:xfrm>
        <a:custGeom xmlns:a="http://schemas.openxmlformats.org/drawingml/2006/main">
          <a:avLst/>
          <a:gdLst>
            <a:gd name="connsiteX0" fmla="*/ 0 w 7306733"/>
            <a:gd name="connsiteY0" fmla="*/ 2057400 h 3242733"/>
            <a:gd name="connsiteX1" fmla="*/ 0 w 7306733"/>
            <a:gd name="connsiteY1" fmla="*/ 2057400 h 3242733"/>
            <a:gd name="connsiteX2" fmla="*/ 59266 w 7306733"/>
            <a:gd name="connsiteY2" fmla="*/ 1989666 h 3242733"/>
            <a:gd name="connsiteX3" fmla="*/ 143933 w 7306733"/>
            <a:gd name="connsiteY3" fmla="*/ 1947333 h 3242733"/>
            <a:gd name="connsiteX4" fmla="*/ 228600 w 7306733"/>
            <a:gd name="connsiteY4" fmla="*/ 1930400 h 3242733"/>
            <a:gd name="connsiteX5" fmla="*/ 448733 w 7306733"/>
            <a:gd name="connsiteY5" fmla="*/ 1938866 h 3242733"/>
            <a:gd name="connsiteX6" fmla="*/ 474133 w 7306733"/>
            <a:gd name="connsiteY6" fmla="*/ 1947333 h 3242733"/>
            <a:gd name="connsiteX7" fmla="*/ 508000 w 7306733"/>
            <a:gd name="connsiteY7" fmla="*/ 1964266 h 3242733"/>
            <a:gd name="connsiteX8" fmla="*/ 541866 w 7306733"/>
            <a:gd name="connsiteY8" fmla="*/ 1989666 h 3242733"/>
            <a:gd name="connsiteX9" fmla="*/ 567266 w 7306733"/>
            <a:gd name="connsiteY9" fmla="*/ 2006600 h 3242733"/>
            <a:gd name="connsiteX10" fmla="*/ 584200 w 7306733"/>
            <a:gd name="connsiteY10" fmla="*/ 2032000 h 3242733"/>
            <a:gd name="connsiteX11" fmla="*/ 601133 w 7306733"/>
            <a:gd name="connsiteY11" fmla="*/ 2065866 h 3242733"/>
            <a:gd name="connsiteX12" fmla="*/ 626533 w 7306733"/>
            <a:gd name="connsiteY12" fmla="*/ 2099733 h 3242733"/>
            <a:gd name="connsiteX13" fmla="*/ 643466 w 7306733"/>
            <a:gd name="connsiteY13" fmla="*/ 2184400 h 3242733"/>
            <a:gd name="connsiteX14" fmla="*/ 651933 w 7306733"/>
            <a:gd name="connsiteY14" fmla="*/ 2209800 h 3242733"/>
            <a:gd name="connsiteX15" fmla="*/ 677333 w 7306733"/>
            <a:gd name="connsiteY15" fmla="*/ 2294466 h 3242733"/>
            <a:gd name="connsiteX16" fmla="*/ 702733 w 7306733"/>
            <a:gd name="connsiteY16" fmla="*/ 2336800 h 3242733"/>
            <a:gd name="connsiteX17" fmla="*/ 711200 w 7306733"/>
            <a:gd name="connsiteY17" fmla="*/ 2362200 h 3242733"/>
            <a:gd name="connsiteX18" fmla="*/ 787400 w 7306733"/>
            <a:gd name="connsiteY18" fmla="*/ 2455333 h 3242733"/>
            <a:gd name="connsiteX19" fmla="*/ 821266 w 7306733"/>
            <a:gd name="connsiteY19" fmla="*/ 2480733 h 3242733"/>
            <a:gd name="connsiteX20" fmla="*/ 855133 w 7306733"/>
            <a:gd name="connsiteY20" fmla="*/ 2497666 h 3242733"/>
            <a:gd name="connsiteX21" fmla="*/ 880533 w 7306733"/>
            <a:gd name="connsiteY21" fmla="*/ 2514600 h 3242733"/>
            <a:gd name="connsiteX22" fmla="*/ 905933 w 7306733"/>
            <a:gd name="connsiteY22" fmla="*/ 2523066 h 3242733"/>
            <a:gd name="connsiteX23" fmla="*/ 939800 w 7306733"/>
            <a:gd name="connsiteY23" fmla="*/ 2540000 h 3242733"/>
            <a:gd name="connsiteX24" fmla="*/ 990600 w 7306733"/>
            <a:gd name="connsiteY24" fmla="*/ 2531533 h 3242733"/>
            <a:gd name="connsiteX25" fmla="*/ 1016000 w 7306733"/>
            <a:gd name="connsiteY25" fmla="*/ 2463800 h 3242733"/>
            <a:gd name="connsiteX26" fmla="*/ 1032933 w 7306733"/>
            <a:gd name="connsiteY26" fmla="*/ 2421466 h 3242733"/>
            <a:gd name="connsiteX27" fmla="*/ 1058333 w 7306733"/>
            <a:gd name="connsiteY27" fmla="*/ 2302933 h 3242733"/>
            <a:gd name="connsiteX28" fmla="*/ 1041400 w 7306733"/>
            <a:gd name="connsiteY28" fmla="*/ 2108200 h 3242733"/>
            <a:gd name="connsiteX29" fmla="*/ 1024466 w 7306733"/>
            <a:gd name="connsiteY29" fmla="*/ 2032000 h 3242733"/>
            <a:gd name="connsiteX30" fmla="*/ 1007533 w 7306733"/>
            <a:gd name="connsiteY30" fmla="*/ 1930400 h 3242733"/>
            <a:gd name="connsiteX31" fmla="*/ 990600 w 7306733"/>
            <a:gd name="connsiteY31" fmla="*/ 1896533 h 3242733"/>
            <a:gd name="connsiteX32" fmla="*/ 973666 w 7306733"/>
            <a:gd name="connsiteY32" fmla="*/ 1845733 h 3242733"/>
            <a:gd name="connsiteX33" fmla="*/ 956733 w 7306733"/>
            <a:gd name="connsiteY33" fmla="*/ 1803400 h 3242733"/>
            <a:gd name="connsiteX34" fmla="*/ 939800 w 7306733"/>
            <a:gd name="connsiteY34" fmla="*/ 1769533 h 3242733"/>
            <a:gd name="connsiteX35" fmla="*/ 905933 w 7306733"/>
            <a:gd name="connsiteY35" fmla="*/ 1701800 h 3242733"/>
            <a:gd name="connsiteX36" fmla="*/ 872066 w 7306733"/>
            <a:gd name="connsiteY36" fmla="*/ 1684866 h 3242733"/>
            <a:gd name="connsiteX37" fmla="*/ 855133 w 7306733"/>
            <a:gd name="connsiteY37" fmla="*/ 1659466 h 3242733"/>
            <a:gd name="connsiteX38" fmla="*/ 821266 w 7306733"/>
            <a:gd name="connsiteY38" fmla="*/ 1642533 h 3242733"/>
            <a:gd name="connsiteX39" fmla="*/ 812800 w 7306733"/>
            <a:gd name="connsiteY39" fmla="*/ 1634066 h 3242733"/>
            <a:gd name="connsiteX40" fmla="*/ 5672666 w 7306733"/>
            <a:gd name="connsiteY40" fmla="*/ 0 h 3242733"/>
            <a:gd name="connsiteX41" fmla="*/ 6045200 w 7306733"/>
            <a:gd name="connsiteY41" fmla="*/ 3090333 h 3242733"/>
            <a:gd name="connsiteX42" fmla="*/ 6180666 w 7306733"/>
            <a:gd name="connsiteY42" fmla="*/ 3039533 h 3242733"/>
            <a:gd name="connsiteX43" fmla="*/ 6163733 w 7306733"/>
            <a:gd name="connsiteY43" fmla="*/ 3005666 h 3242733"/>
            <a:gd name="connsiteX44" fmla="*/ 6079066 w 7306733"/>
            <a:gd name="connsiteY44" fmla="*/ 3031066 h 3242733"/>
            <a:gd name="connsiteX45" fmla="*/ 6036733 w 7306733"/>
            <a:gd name="connsiteY45" fmla="*/ 3115733 h 3242733"/>
            <a:gd name="connsiteX46" fmla="*/ 6036733 w 7306733"/>
            <a:gd name="connsiteY46" fmla="*/ 3234266 h 3242733"/>
            <a:gd name="connsiteX47" fmla="*/ 6070600 w 7306733"/>
            <a:gd name="connsiteY47" fmla="*/ 3242733 h 3242733"/>
            <a:gd name="connsiteX48" fmla="*/ 6121400 w 7306733"/>
            <a:gd name="connsiteY48" fmla="*/ 3208866 h 3242733"/>
            <a:gd name="connsiteX49" fmla="*/ 6197600 w 7306733"/>
            <a:gd name="connsiteY49" fmla="*/ 3014133 h 3242733"/>
            <a:gd name="connsiteX50" fmla="*/ 6214533 w 7306733"/>
            <a:gd name="connsiteY50" fmla="*/ 2912533 h 3242733"/>
            <a:gd name="connsiteX51" fmla="*/ 6206066 w 7306733"/>
            <a:gd name="connsiteY51" fmla="*/ 2878666 h 3242733"/>
            <a:gd name="connsiteX52" fmla="*/ 6172200 w 7306733"/>
            <a:gd name="connsiteY52" fmla="*/ 2870200 h 3242733"/>
            <a:gd name="connsiteX53" fmla="*/ 6112933 w 7306733"/>
            <a:gd name="connsiteY53" fmla="*/ 2971800 h 3242733"/>
            <a:gd name="connsiteX54" fmla="*/ 6079066 w 7306733"/>
            <a:gd name="connsiteY54" fmla="*/ 3048000 h 3242733"/>
            <a:gd name="connsiteX55" fmla="*/ 6087533 w 7306733"/>
            <a:gd name="connsiteY55" fmla="*/ 3175000 h 3242733"/>
            <a:gd name="connsiteX56" fmla="*/ 6121400 w 7306733"/>
            <a:gd name="connsiteY56" fmla="*/ 3191933 h 3242733"/>
            <a:gd name="connsiteX57" fmla="*/ 6239933 w 7306733"/>
            <a:gd name="connsiteY57" fmla="*/ 3183466 h 3242733"/>
            <a:gd name="connsiteX58" fmla="*/ 6400800 w 7306733"/>
            <a:gd name="connsiteY58" fmla="*/ 2971800 h 3242733"/>
            <a:gd name="connsiteX59" fmla="*/ 6417733 w 7306733"/>
            <a:gd name="connsiteY59" fmla="*/ 2878666 h 3242733"/>
            <a:gd name="connsiteX60" fmla="*/ 6392333 w 7306733"/>
            <a:gd name="connsiteY60" fmla="*/ 2836333 h 3242733"/>
            <a:gd name="connsiteX61" fmla="*/ 6265333 w 7306733"/>
            <a:gd name="connsiteY61" fmla="*/ 2802466 h 3242733"/>
            <a:gd name="connsiteX62" fmla="*/ 6206066 w 7306733"/>
            <a:gd name="connsiteY62" fmla="*/ 2836333 h 3242733"/>
            <a:gd name="connsiteX63" fmla="*/ 6197600 w 7306733"/>
            <a:gd name="connsiteY63" fmla="*/ 2921000 h 3242733"/>
            <a:gd name="connsiteX64" fmla="*/ 6189133 w 7306733"/>
            <a:gd name="connsiteY64" fmla="*/ 3056466 h 3242733"/>
            <a:gd name="connsiteX65" fmla="*/ 6206066 w 7306733"/>
            <a:gd name="connsiteY65" fmla="*/ 3124200 h 3242733"/>
            <a:gd name="connsiteX66" fmla="*/ 6231466 w 7306733"/>
            <a:gd name="connsiteY66" fmla="*/ 3158066 h 3242733"/>
            <a:gd name="connsiteX67" fmla="*/ 6290733 w 7306733"/>
            <a:gd name="connsiteY67" fmla="*/ 3124200 h 3242733"/>
            <a:gd name="connsiteX68" fmla="*/ 6307666 w 7306733"/>
            <a:gd name="connsiteY68" fmla="*/ 3090333 h 3242733"/>
            <a:gd name="connsiteX69" fmla="*/ 6316133 w 7306733"/>
            <a:gd name="connsiteY69" fmla="*/ 3064933 h 3242733"/>
            <a:gd name="connsiteX70" fmla="*/ 5054600 w 7306733"/>
            <a:gd name="connsiteY70" fmla="*/ 1159933 h 3242733"/>
            <a:gd name="connsiteX71" fmla="*/ 4741333 w 7306733"/>
            <a:gd name="connsiteY71" fmla="*/ 1117600 h 3242733"/>
            <a:gd name="connsiteX72" fmla="*/ 4741333 w 7306733"/>
            <a:gd name="connsiteY72" fmla="*/ 1117600 h 3242733"/>
            <a:gd name="connsiteX73" fmla="*/ 7306733 w 7306733"/>
            <a:gd name="connsiteY73" fmla="*/ 1176866 h 3242733"/>
            <a:gd name="connsiteX74" fmla="*/ 4715933 w 7306733"/>
            <a:gd name="connsiteY74" fmla="*/ 1354666 h 3242733"/>
          </a:gdLst>
          <a:ahLst/>
          <a:cxnLst>
            <a:cxn ang="0">
              <a:pos x="connsiteX0" y="connsiteY0"/>
            </a:cxn>
            <a:cxn ang="0">
              <a:pos x="connsiteX1" y="connsiteY1"/>
            </a:cxn>
            <a:cxn ang="0">
              <a:pos x="connsiteX2" y="connsiteY2"/>
            </a:cxn>
            <a:cxn ang="0">
              <a:pos x="connsiteX3" y="connsiteY3"/>
            </a:cxn>
            <a:cxn ang="0">
              <a:pos x="connsiteX4" y="connsiteY4"/>
            </a:cxn>
            <a:cxn ang="0">
              <a:pos x="connsiteX5" y="connsiteY5"/>
            </a:cxn>
            <a:cxn ang="0">
              <a:pos x="connsiteX6" y="connsiteY6"/>
            </a:cxn>
            <a:cxn ang="0">
              <a:pos x="connsiteX7" y="connsiteY7"/>
            </a:cxn>
            <a:cxn ang="0">
              <a:pos x="connsiteX8" y="connsiteY8"/>
            </a:cxn>
            <a:cxn ang="0">
              <a:pos x="connsiteX9" y="connsiteY9"/>
            </a:cxn>
            <a:cxn ang="0">
              <a:pos x="connsiteX10" y="connsiteY10"/>
            </a:cxn>
            <a:cxn ang="0">
              <a:pos x="connsiteX11" y="connsiteY11"/>
            </a:cxn>
            <a:cxn ang="0">
              <a:pos x="connsiteX12" y="connsiteY12"/>
            </a:cxn>
            <a:cxn ang="0">
              <a:pos x="connsiteX13" y="connsiteY13"/>
            </a:cxn>
            <a:cxn ang="0">
              <a:pos x="connsiteX14" y="connsiteY14"/>
            </a:cxn>
            <a:cxn ang="0">
              <a:pos x="connsiteX15" y="connsiteY15"/>
            </a:cxn>
            <a:cxn ang="0">
              <a:pos x="connsiteX16" y="connsiteY16"/>
            </a:cxn>
            <a:cxn ang="0">
              <a:pos x="connsiteX17" y="connsiteY17"/>
            </a:cxn>
            <a:cxn ang="0">
              <a:pos x="connsiteX18" y="connsiteY18"/>
            </a:cxn>
            <a:cxn ang="0">
              <a:pos x="connsiteX19" y="connsiteY19"/>
            </a:cxn>
            <a:cxn ang="0">
              <a:pos x="connsiteX20" y="connsiteY20"/>
            </a:cxn>
            <a:cxn ang="0">
              <a:pos x="connsiteX21" y="connsiteY21"/>
            </a:cxn>
            <a:cxn ang="0">
              <a:pos x="connsiteX22" y="connsiteY22"/>
            </a:cxn>
            <a:cxn ang="0">
              <a:pos x="connsiteX23" y="connsiteY23"/>
            </a:cxn>
            <a:cxn ang="0">
              <a:pos x="connsiteX24" y="connsiteY24"/>
            </a:cxn>
            <a:cxn ang="0">
              <a:pos x="connsiteX25" y="connsiteY25"/>
            </a:cxn>
            <a:cxn ang="0">
              <a:pos x="connsiteX26" y="connsiteY26"/>
            </a:cxn>
            <a:cxn ang="0">
              <a:pos x="connsiteX27" y="connsiteY27"/>
            </a:cxn>
            <a:cxn ang="0">
              <a:pos x="connsiteX28" y="connsiteY28"/>
            </a:cxn>
            <a:cxn ang="0">
              <a:pos x="connsiteX29" y="connsiteY29"/>
            </a:cxn>
            <a:cxn ang="0">
              <a:pos x="connsiteX30" y="connsiteY30"/>
            </a:cxn>
            <a:cxn ang="0">
              <a:pos x="connsiteX31" y="connsiteY31"/>
            </a:cxn>
            <a:cxn ang="0">
              <a:pos x="connsiteX32" y="connsiteY32"/>
            </a:cxn>
            <a:cxn ang="0">
              <a:pos x="connsiteX33" y="connsiteY33"/>
            </a:cxn>
            <a:cxn ang="0">
              <a:pos x="connsiteX34" y="connsiteY34"/>
            </a:cxn>
            <a:cxn ang="0">
              <a:pos x="connsiteX35" y="connsiteY35"/>
            </a:cxn>
            <a:cxn ang="0">
              <a:pos x="connsiteX36" y="connsiteY36"/>
            </a:cxn>
            <a:cxn ang="0">
              <a:pos x="connsiteX37" y="connsiteY37"/>
            </a:cxn>
            <a:cxn ang="0">
              <a:pos x="connsiteX38" y="connsiteY38"/>
            </a:cxn>
            <a:cxn ang="0">
              <a:pos x="connsiteX39" y="connsiteY39"/>
            </a:cxn>
            <a:cxn ang="0">
              <a:pos x="connsiteX40" y="connsiteY40"/>
            </a:cxn>
            <a:cxn ang="0">
              <a:pos x="connsiteX41" y="connsiteY41"/>
            </a:cxn>
            <a:cxn ang="0">
              <a:pos x="connsiteX42" y="connsiteY42"/>
            </a:cxn>
            <a:cxn ang="0">
              <a:pos x="connsiteX43" y="connsiteY43"/>
            </a:cxn>
            <a:cxn ang="0">
              <a:pos x="connsiteX44" y="connsiteY44"/>
            </a:cxn>
            <a:cxn ang="0">
              <a:pos x="connsiteX45" y="connsiteY45"/>
            </a:cxn>
            <a:cxn ang="0">
              <a:pos x="connsiteX46" y="connsiteY46"/>
            </a:cxn>
            <a:cxn ang="0">
              <a:pos x="connsiteX47" y="connsiteY47"/>
            </a:cxn>
            <a:cxn ang="0">
              <a:pos x="connsiteX48" y="connsiteY48"/>
            </a:cxn>
            <a:cxn ang="0">
              <a:pos x="connsiteX49" y="connsiteY49"/>
            </a:cxn>
            <a:cxn ang="0">
              <a:pos x="connsiteX50" y="connsiteY50"/>
            </a:cxn>
            <a:cxn ang="0">
              <a:pos x="connsiteX51" y="connsiteY51"/>
            </a:cxn>
            <a:cxn ang="0">
              <a:pos x="connsiteX52" y="connsiteY52"/>
            </a:cxn>
            <a:cxn ang="0">
              <a:pos x="connsiteX53" y="connsiteY53"/>
            </a:cxn>
            <a:cxn ang="0">
              <a:pos x="connsiteX54" y="connsiteY54"/>
            </a:cxn>
            <a:cxn ang="0">
              <a:pos x="connsiteX55" y="connsiteY55"/>
            </a:cxn>
            <a:cxn ang="0">
              <a:pos x="connsiteX56" y="connsiteY56"/>
            </a:cxn>
            <a:cxn ang="0">
              <a:pos x="connsiteX57" y="connsiteY57"/>
            </a:cxn>
            <a:cxn ang="0">
              <a:pos x="connsiteX58" y="connsiteY58"/>
            </a:cxn>
            <a:cxn ang="0">
              <a:pos x="connsiteX59" y="connsiteY59"/>
            </a:cxn>
            <a:cxn ang="0">
              <a:pos x="connsiteX60" y="connsiteY60"/>
            </a:cxn>
            <a:cxn ang="0">
              <a:pos x="connsiteX61" y="connsiteY61"/>
            </a:cxn>
            <a:cxn ang="0">
              <a:pos x="connsiteX62" y="connsiteY62"/>
            </a:cxn>
            <a:cxn ang="0">
              <a:pos x="connsiteX63" y="connsiteY63"/>
            </a:cxn>
            <a:cxn ang="0">
              <a:pos x="connsiteX64" y="connsiteY64"/>
            </a:cxn>
            <a:cxn ang="0">
              <a:pos x="connsiteX65" y="connsiteY65"/>
            </a:cxn>
            <a:cxn ang="0">
              <a:pos x="connsiteX66" y="connsiteY66"/>
            </a:cxn>
            <a:cxn ang="0">
              <a:pos x="connsiteX67" y="connsiteY67"/>
            </a:cxn>
            <a:cxn ang="0">
              <a:pos x="connsiteX68" y="connsiteY68"/>
            </a:cxn>
            <a:cxn ang="0">
              <a:pos x="connsiteX69" y="connsiteY69"/>
            </a:cxn>
            <a:cxn ang="0">
              <a:pos x="connsiteX70" y="connsiteY70"/>
            </a:cxn>
            <a:cxn ang="0">
              <a:pos x="connsiteX71" y="connsiteY71"/>
            </a:cxn>
            <a:cxn ang="0">
              <a:pos x="connsiteX72" y="connsiteY72"/>
            </a:cxn>
            <a:cxn ang="0">
              <a:pos x="connsiteX73" y="connsiteY73"/>
            </a:cxn>
            <a:cxn ang="0">
              <a:pos x="connsiteX74" y="connsiteY74"/>
            </a:cxn>
          </a:cxnLst>
          <a:rect l="l" t="t" r="r" b="b"/>
          <a:pathLst>
            <a:path w="7306733" h="3242733">
              <a:moveTo>
                <a:pt x="0" y="2057400"/>
              </a:moveTo>
              <a:lnTo>
                <a:pt x="0" y="2057400"/>
              </a:lnTo>
              <a:cubicBezTo>
                <a:pt x="19755" y="2034822"/>
                <a:pt x="37221" y="2010015"/>
                <a:pt x="59266" y="1989666"/>
              </a:cubicBezTo>
              <a:cubicBezTo>
                <a:pt x="100669" y="1951448"/>
                <a:pt x="101232" y="1959534"/>
                <a:pt x="143933" y="1947333"/>
              </a:cubicBezTo>
              <a:cubicBezTo>
                <a:pt x="203041" y="1930444"/>
                <a:pt x="127457" y="1944848"/>
                <a:pt x="228600" y="1930400"/>
              </a:cubicBezTo>
              <a:cubicBezTo>
                <a:pt x="301978" y="1933222"/>
                <a:pt x="375475" y="1933814"/>
                <a:pt x="448733" y="1938866"/>
              </a:cubicBezTo>
              <a:cubicBezTo>
                <a:pt x="457637" y="1939480"/>
                <a:pt x="465930" y="1943817"/>
                <a:pt x="474133" y="1947333"/>
              </a:cubicBezTo>
              <a:cubicBezTo>
                <a:pt x="485734" y="1952305"/>
                <a:pt x="497297" y="1957577"/>
                <a:pt x="508000" y="1964266"/>
              </a:cubicBezTo>
              <a:cubicBezTo>
                <a:pt x="519966" y="1971745"/>
                <a:pt x="530384" y="1981464"/>
                <a:pt x="541866" y="1989666"/>
              </a:cubicBezTo>
              <a:cubicBezTo>
                <a:pt x="550146" y="1995581"/>
                <a:pt x="558799" y="2000955"/>
                <a:pt x="567266" y="2006600"/>
              </a:cubicBezTo>
              <a:cubicBezTo>
                <a:pt x="572911" y="2015067"/>
                <a:pt x="579151" y="2023165"/>
                <a:pt x="584200" y="2032000"/>
              </a:cubicBezTo>
              <a:cubicBezTo>
                <a:pt x="590462" y="2042958"/>
                <a:pt x="594444" y="2055163"/>
                <a:pt x="601133" y="2065866"/>
              </a:cubicBezTo>
              <a:cubicBezTo>
                <a:pt x="608612" y="2077832"/>
                <a:pt x="618066" y="2088444"/>
                <a:pt x="626533" y="2099733"/>
              </a:cubicBezTo>
              <a:cubicBezTo>
                <a:pt x="645662" y="2157118"/>
                <a:pt x="624009" y="2087112"/>
                <a:pt x="643466" y="2184400"/>
              </a:cubicBezTo>
              <a:cubicBezTo>
                <a:pt x="645216" y="2193151"/>
                <a:pt x="649768" y="2201142"/>
                <a:pt x="651933" y="2209800"/>
              </a:cubicBezTo>
              <a:cubicBezTo>
                <a:pt x="674603" y="2300478"/>
                <a:pt x="643203" y="2203453"/>
                <a:pt x="677333" y="2294466"/>
              </a:cubicBezTo>
              <a:cubicBezTo>
                <a:pt x="690522" y="2329637"/>
                <a:pt x="677524" y="2311589"/>
                <a:pt x="702733" y="2336800"/>
              </a:cubicBezTo>
              <a:cubicBezTo>
                <a:pt x="705555" y="2345267"/>
                <a:pt x="706866" y="2354398"/>
                <a:pt x="711200" y="2362200"/>
              </a:cubicBezTo>
              <a:cubicBezTo>
                <a:pt x="729526" y="2395188"/>
                <a:pt x="756768" y="2432359"/>
                <a:pt x="787400" y="2455333"/>
              </a:cubicBezTo>
              <a:cubicBezTo>
                <a:pt x="798689" y="2463800"/>
                <a:pt x="809300" y="2473254"/>
                <a:pt x="821266" y="2480733"/>
              </a:cubicBezTo>
              <a:cubicBezTo>
                <a:pt x="831969" y="2487422"/>
                <a:pt x="844175" y="2491404"/>
                <a:pt x="855133" y="2497666"/>
              </a:cubicBezTo>
              <a:cubicBezTo>
                <a:pt x="863968" y="2502715"/>
                <a:pt x="871431" y="2510049"/>
                <a:pt x="880533" y="2514600"/>
              </a:cubicBezTo>
              <a:cubicBezTo>
                <a:pt x="888515" y="2518591"/>
                <a:pt x="897730" y="2519550"/>
                <a:pt x="905933" y="2523066"/>
              </a:cubicBezTo>
              <a:cubicBezTo>
                <a:pt x="917534" y="2528038"/>
                <a:pt x="928511" y="2534355"/>
                <a:pt x="939800" y="2540000"/>
              </a:cubicBezTo>
              <a:cubicBezTo>
                <a:pt x="956733" y="2537178"/>
                <a:pt x="975245" y="2539210"/>
                <a:pt x="990600" y="2531533"/>
              </a:cubicBezTo>
              <a:cubicBezTo>
                <a:pt x="1011073" y="2521296"/>
                <a:pt x="1011820" y="2477733"/>
                <a:pt x="1016000" y="2463800"/>
              </a:cubicBezTo>
              <a:cubicBezTo>
                <a:pt x="1020367" y="2449243"/>
                <a:pt x="1028127" y="2435884"/>
                <a:pt x="1032933" y="2421466"/>
              </a:cubicBezTo>
              <a:cubicBezTo>
                <a:pt x="1052546" y="2362625"/>
                <a:pt x="1049682" y="2363489"/>
                <a:pt x="1058333" y="2302933"/>
              </a:cubicBezTo>
              <a:cubicBezTo>
                <a:pt x="1052689" y="2238022"/>
                <a:pt x="1049482" y="2172853"/>
                <a:pt x="1041400" y="2108200"/>
              </a:cubicBezTo>
              <a:cubicBezTo>
                <a:pt x="1038173" y="2082381"/>
                <a:pt x="1029261" y="2057574"/>
                <a:pt x="1024466" y="2032000"/>
              </a:cubicBezTo>
              <a:cubicBezTo>
                <a:pt x="1021177" y="2014457"/>
                <a:pt x="1014714" y="1951942"/>
                <a:pt x="1007533" y="1930400"/>
              </a:cubicBezTo>
              <a:cubicBezTo>
                <a:pt x="1003542" y="1918426"/>
                <a:pt x="995287" y="1908252"/>
                <a:pt x="990600" y="1896533"/>
              </a:cubicBezTo>
              <a:cubicBezTo>
                <a:pt x="983971" y="1879960"/>
                <a:pt x="980295" y="1862306"/>
                <a:pt x="973666" y="1845733"/>
              </a:cubicBezTo>
              <a:cubicBezTo>
                <a:pt x="968022" y="1831622"/>
                <a:pt x="962905" y="1817288"/>
                <a:pt x="956733" y="1803400"/>
              </a:cubicBezTo>
              <a:cubicBezTo>
                <a:pt x="951607" y="1791866"/>
                <a:pt x="944772" y="1781134"/>
                <a:pt x="939800" y="1769533"/>
              </a:cubicBezTo>
              <a:cubicBezTo>
                <a:pt x="927427" y="1740663"/>
                <a:pt x="933531" y="1729398"/>
                <a:pt x="905933" y="1701800"/>
              </a:cubicBezTo>
              <a:cubicBezTo>
                <a:pt x="897008" y="1692875"/>
                <a:pt x="883355" y="1690511"/>
                <a:pt x="872066" y="1684866"/>
              </a:cubicBezTo>
              <a:cubicBezTo>
                <a:pt x="866422" y="1676399"/>
                <a:pt x="862950" y="1665980"/>
                <a:pt x="855133" y="1659466"/>
              </a:cubicBezTo>
              <a:cubicBezTo>
                <a:pt x="845437" y="1651386"/>
                <a:pt x="832089" y="1649027"/>
                <a:pt x="821266" y="1642533"/>
              </a:cubicBezTo>
              <a:cubicBezTo>
                <a:pt x="817844" y="1640480"/>
                <a:pt x="815622" y="1636888"/>
                <a:pt x="812800" y="1634066"/>
              </a:cubicBezTo>
              <a:lnTo>
                <a:pt x="5672666" y="0"/>
              </a:lnTo>
              <a:lnTo>
                <a:pt x="6045200" y="3090333"/>
              </a:lnTo>
              <a:cubicBezTo>
                <a:pt x="6096416" y="3086675"/>
                <a:pt x="6180666" y="3116384"/>
                <a:pt x="6180666" y="3039533"/>
              </a:cubicBezTo>
              <a:cubicBezTo>
                <a:pt x="6180666" y="3026912"/>
                <a:pt x="6169377" y="3016955"/>
                <a:pt x="6163733" y="3005666"/>
              </a:cubicBezTo>
              <a:cubicBezTo>
                <a:pt x="6135511" y="3014133"/>
                <a:pt x="6104160" y="3015623"/>
                <a:pt x="6079066" y="3031066"/>
              </a:cubicBezTo>
              <a:cubicBezTo>
                <a:pt x="6064377" y="3040105"/>
                <a:pt x="6042664" y="3100905"/>
                <a:pt x="6036733" y="3115733"/>
              </a:cubicBezTo>
              <a:cubicBezTo>
                <a:pt x="6032532" y="3145137"/>
                <a:pt x="6018355" y="3204862"/>
                <a:pt x="6036733" y="3234266"/>
              </a:cubicBezTo>
              <a:cubicBezTo>
                <a:pt x="6042900" y="3244134"/>
                <a:pt x="6059311" y="3239911"/>
                <a:pt x="6070600" y="3242733"/>
              </a:cubicBezTo>
              <a:cubicBezTo>
                <a:pt x="6087533" y="3231444"/>
                <a:pt x="6109365" y="3225277"/>
                <a:pt x="6121400" y="3208866"/>
              </a:cubicBezTo>
              <a:cubicBezTo>
                <a:pt x="6149317" y="3170797"/>
                <a:pt x="6183505" y="3056419"/>
                <a:pt x="6197600" y="3014133"/>
              </a:cubicBezTo>
              <a:cubicBezTo>
                <a:pt x="6203244" y="2980266"/>
                <a:pt x="6212391" y="2946800"/>
                <a:pt x="6214533" y="2912533"/>
              </a:cubicBezTo>
              <a:cubicBezTo>
                <a:pt x="6215259" y="2900919"/>
                <a:pt x="6214294" y="2886894"/>
                <a:pt x="6206066" y="2878666"/>
              </a:cubicBezTo>
              <a:cubicBezTo>
                <a:pt x="6197838" y="2870438"/>
                <a:pt x="6183489" y="2873022"/>
                <a:pt x="6172200" y="2870200"/>
              </a:cubicBezTo>
              <a:cubicBezTo>
                <a:pt x="6120586" y="2904608"/>
                <a:pt x="6153334" y="2875849"/>
                <a:pt x="6112933" y="2971800"/>
              </a:cubicBezTo>
              <a:cubicBezTo>
                <a:pt x="6102147" y="2997417"/>
                <a:pt x="6090355" y="3022600"/>
                <a:pt x="6079066" y="3048000"/>
              </a:cubicBezTo>
              <a:cubicBezTo>
                <a:pt x="6073457" y="3092877"/>
                <a:pt x="6059469" y="3132903"/>
                <a:pt x="6087533" y="3175000"/>
              </a:cubicBezTo>
              <a:cubicBezTo>
                <a:pt x="6094534" y="3185502"/>
                <a:pt x="6110111" y="3186289"/>
                <a:pt x="6121400" y="3191933"/>
              </a:cubicBezTo>
              <a:cubicBezTo>
                <a:pt x="6160911" y="3189111"/>
                <a:pt x="6203923" y="3199970"/>
                <a:pt x="6239933" y="3183466"/>
              </a:cubicBezTo>
              <a:cubicBezTo>
                <a:pt x="6305907" y="3153228"/>
                <a:pt x="6370368" y="3022521"/>
                <a:pt x="6400800" y="2971800"/>
              </a:cubicBezTo>
              <a:cubicBezTo>
                <a:pt x="6406444" y="2940755"/>
                <a:pt x="6419701" y="2910158"/>
                <a:pt x="6417733" y="2878666"/>
              </a:cubicBezTo>
              <a:cubicBezTo>
                <a:pt x="6416706" y="2862242"/>
                <a:pt x="6405183" y="2846613"/>
                <a:pt x="6392333" y="2836333"/>
              </a:cubicBezTo>
              <a:cubicBezTo>
                <a:pt x="6356273" y="2807485"/>
                <a:pt x="6307686" y="2807760"/>
                <a:pt x="6265333" y="2802466"/>
              </a:cubicBezTo>
              <a:cubicBezTo>
                <a:pt x="6245577" y="2813755"/>
                <a:pt x="6217355" y="2816577"/>
                <a:pt x="6206066" y="2836333"/>
              </a:cubicBezTo>
              <a:cubicBezTo>
                <a:pt x="6191994" y="2860959"/>
                <a:pt x="6199775" y="2892720"/>
                <a:pt x="6197600" y="2921000"/>
              </a:cubicBezTo>
              <a:cubicBezTo>
                <a:pt x="6194130" y="2966110"/>
                <a:pt x="6191955" y="3011311"/>
                <a:pt x="6189133" y="3056466"/>
              </a:cubicBezTo>
              <a:cubicBezTo>
                <a:pt x="6194777" y="3079044"/>
                <a:pt x="6197115" y="3102717"/>
                <a:pt x="6206066" y="3124200"/>
              </a:cubicBezTo>
              <a:cubicBezTo>
                <a:pt x="6211493" y="3137225"/>
                <a:pt x="6217355" y="3158066"/>
                <a:pt x="6231466" y="3158066"/>
              </a:cubicBezTo>
              <a:cubicBezTo>
                <a:pt x="6254219" y="3158066"/>
                <a:pt x="6270977" y="3135489"/>
                <a:pt x="6290733" y="3124200"/>
              </a:cubicBezTo>
              <a:cubicBezTo>
                <a:pt x="6296377" y="3112911"/>
                <a:pt x="6302694" y="3101934"/>
                <a:pt x="6307666" y="3090333"/>
              </a:cubicBezTo>
              <a:cubicBezTo>
                <a:pt x="6311182" y="3082130"/>
                <a:pt x="6316133" y="3064933"/>
                <a:pt x="6316133" y="3064933"/>
              </a:cubicBezTo>
              <a:lnTo>
                <a:pt x="5054600" y="1159933"/>
              </a:lnTo>
              <a:lnTo>
                <a:pt x="4741333" y="1117600"/>
              </a:lnTo>
              <a:lnTo>
                <a:pt x="4741333" y="1117600"/>
              </a:lnTo>
              <a:lnTo>
                <a:pt x="7306733" y="1176866"/>
              </a:lnTo>
              <a:lnTo>
                <a:pt x="4715933" y="1354666"/>
              </a:lnTo>
            </a:path>
          </a:pathLst>
        </a:custGeom>
      </cdr:spPr>
      <cdr:txBody>
        <a:bodyPr xmlns:a="http://schemas.openxmlformats.org/drawingml/2006/main" vertOverflow="clip" vert="horz" wrap="square" lIns="91440" tIns="45720" rIns="91440" bIns="45720" numCol="1" anchor="t" anchorCtr="0" compatLnSpc="1">
          <a:prstTxWarp prst="textNoShape">
            <a:avLst/>
          </a:prstTxWarp>
        </a:bodyPr>
        <a:lstStyle xmlns:a="http://schemas.openxmlformats.org/drawingml/2006/main"/>
        <a:p xmlns:a="http://schemas.openxmlformats.org/drawingml/2006/main">
          <a:endParaRPr lang="en-US" dirty="0"/>
        </a:p>
      </cdr:txBody>
    </cdr:sp>
  </cdr:relSizeAnchor>
</c:userShapes>
</file>

<file path=ppt/drawings/drawing10.xml><?xml version="1.0" encoding="utf-8"?>
<c:userShapes xmlns:c="http://schemas.openxmlformats.org/drawingml/2006/chart">
  <cdr:relSizeAnchor xmlns:cdr="http://schemas.openxmlformats.org/drawingml/2006/chartDrawing">
    <cdr:from>
      <cdr:x>0.15887</cdr:x>
      <cdr:y>0.03561</cdr:y>
    </cdr:from>
    <cdr:to>
      <cdr:x>1</cdr:x>
      <cdr:y>0.61591</cdr:y>
    </cdr:to>
    <cdr:sp macro="" textlink="">
      <cdr:nvSpPr>
        <cdr:cNvPr id="10" name="Freeform 9"/>
        <cdr:cNvSpPr/>
      </cdr:nvSpPr>
      <cdr:spPr>
        <a:xfrm xmlns:a="http://schemas.openxmlformats.org/drawingml/2006/main">
          <a:off x="1583267" y="198967"/>
          <a:ext cx="7306733" cy="3242733"/>
        </a:xfrm>
        <a:custGeom xmlns:a="http://schemas.openxmlformats.org/drawingml/2006/main">
          <a:avLst/>
          <a:gdLst>
            <a:gd name="connsiteX0" fmla="*/ 0 w 7306733"/>
            <a:gd name="connsiteY0" fmla="*/ 2057400 h 3242733"/>
            <a:gd name="connsiteX1" fmla="*/ 0 w 7306733"/>
            <a:gd name="connsiteY1" fmla="*/ 2057400 h 3242733"/>
            <a:gd name="connsiteX2" fmla="*/ 59266 w 7306733"/>
            <a:gd name="connsiteY2" fmla="*/ 1989666 h 3242733"/>
            <a:gd name="connsiteX3" fmla="*/ 143933 w 7306733"/>
            <a:gd name="connsiteY3" fmla="*/ 1947333 h 3242733"/>
            <a:gd name="connsiteX4" fmla="*/ 228600 w 7306733"/>
            <a:gd name="connsiteY4" fmla="*/ 1930400 h 3242733"/>
            <a:gd name="connsiteX5" fmla="*/ 448733 w 7306733"/>
            <a:gd name="connsiteY5" fmla="*/ 1938866 h 3242733"/>
            <a:gd name="connsiteX6" fmla="*/ 474133 w 7306733"/>
            <a:gd name="connsiteY6" fmla="*/ 1947333 h 3242733"/>
            <a:gd name="connsiteX7" fmla="*/ 508000 w 7306733"/>
            <a:gd name="connsiteY7" fmla="*/ 1964266 h 3242733"/>
            <a:gd name="connsiteX8" fmla="*/ 541866 w 7306733"/>
            <a:gd name="connsiteY8" fmla="*/ 1989666 h 3242733"/>
            <a:gd name="connsiteX9" fmla="*/ 567266 w 7306733"/>
            <a:gd name="connsiteY9" fmla="*/ 2006600 h 3242733"/>
            <a:gd name="connsiteX10" fmla="*/ 584200 w 7306733"/>
            <a:gd name="connsiteY10" fmla="*/ 2032000 h 3242733"/>
            <a:gd name="connsiteX11" fmla="*/ 601133 w 7306733"/>
            <a:gd name="connsiteY11" fmla="*/ 2065866 h 3242733"/>
            <a:gd name="connsiteX12" fmla="*/ 626533 w 7306733"/>
            <a:gd name="connsiteY12" fmla="*/ 2099733 h 3242733"/>
            <a:gd name="connsiteX13" fmla="*/ 643466 w 7306733"/>
            <a:gd name="connsiteY13" fmla="*/ 2184400 h 3242733"/>
            <a:gd name="connsiteX14" fmla="*/ 651933 w 7306733"/>
            <a:gd name="connsiteY14" fmla="*/ 2209800 h 3242733"/>
            <a:gd name="connsiteX15" fmla="*/ 677333 w 7306733"/>
            <a:gd name="connsiteY15" fmla="*/ 2294466 h 3242733"/>
            <a:gd name="connsiteX16" fmla="*/ 702733 w 7306733"/>
            <a:gd name="connsiteY16" fmla="*/ 2336800 h 3242733"/>
            <a:gd name="connsiteX17" fmla="*/ 711200 w 7306733"/>
            <a:gd name="connsiteY17" fmla="*/ 2362200 h 3242733"/>
            <a:gd name="connsiteX18" fmla="*/ 787400 w 7306733"/>
            <a:gd name="connsiteY18" fmla="*/ 2455333 h 3242733"/>
            <a:gd name="connsiteX19" fmla="*/ 821266 w 7306733"/>
            <a:gd name="connsiteY19" fmla="*/ 2480733 h 3242733"/>
            <a:gd name="connsiteX20" fmla="*/ 855133 w 7306733"/>
            <a:gd name="connsiteY20" fmla="*/ 2497666 h 3242733"/>
            <a:gd name="connsiteX21" fmla="*/ 880533 w 7306733"/>
            <a:gd name="connsiteY21" fmla="*/ 2514600 h 3242733"/>
            <a:gd name="connsiteX22" fmla="*/ 905933 w 7306733"/>
            <a:gd name="connsiteY22" fmla="*/ 2523066 h 3242733"/>
            <a:gd name="connsiteX23" fmla="*/ 939800 w 7306733"/>
            <a:gd name="connsiteY23" fmla="*/ 2540000 h 3242733"/>
            <a:gd name="connsiteX24" fmla="*/ 990600 w 7306733"/>
            <a:gd name="connsiteY24" fmla="*/ 2531533 h 3242733"/>
            <a:gd name="connsiteX25" fmla="*/ 1016000 w 7306733"/>
            <a:gd name="connsiteY25" fmla="*/ 2463800 h 3242733"/>
            <a:gd name="connsiteX26" fmla="*/ 1032933 w 7306733"/>
            <a:gd name="connsiteY26" fmla="*/ 2421466 h 3242733"/>
            <a:gd name="connsiteX27" fmla="*/ 1058333 w 7306733"/>
            <a:gd name="connsiteY27" fmla="*/ 2302933 h 3242733"/>
            <a:gd name="connsiteX28" fmla="*/ 1041400 w 7306733"/>
            <a:gd name="connsiteY28" fmla="*/ 2108200 h 3242733"/>
            <a:gd name="connsiteX29" fmla="*/ 1024466 w 7306733"/>
            <a:gd name="connsiteY29" fmla="*/ 2032000 h 3242733"/>
            <a:gd name="connsiteX30" fmla="*/ 1007533 w 7306733"/>
            <a:gd name="connsiteY30" fmla="*/ 1930400 h 3242733"/>
            <a:gd name="connsiteX31" fmla="*/ 990600 w 7306733"/>
            <a:gd name="connsiteY31" fmla="*/ 1896533 h 3242733"/>
            <a:gd name="connsiteX32" fmla="*/ 973666 w 7306733"/>
            <a:gd name="connsiteY32" fmla="*/ 1845733 h 3242733"/>
            <a:gd name="connsiteX33" fmla="*/ 956733 w 7306733"/>
            <a:gd name="connsiteY33" fmla="*/ 1803400 h 3242733"/>
            <a:gd name="connsiteX34" fmla="*/ 939800 w 7306733"/>
            <a:gd name="connsiteY34" fmla="*/ 1769533 h 3242733"/>
            <a:gd name="connsiteX35" fmla="*/ 905933 w 7306733"/>
            <a:gd name="connsiteY35" fmla="*/ 1701800 h 3242733"/>
            <a:gd name="connsiteX36" fmla="*/ 872066 w 7306733"/>
            <a:gd name="connsiteY36" fmla="*/ 1684866 h 3242733"/>
            <a:gd name="connsiteX37" fmla="*/ 855133 w 7306733"/>
            <a:gd name="connsiteY37" fmla="*/ 1659466 h 3242733"/>
            <a:gd name="connsiteX38" fmla="*/ 821266 w 7306733"/>
            <a:gd name="connsiteY38" fmla="*/ 1642533 h 3242733"/>
            <a:gd name="connsiteX39" fmla="*/ 812800 w 7306733"/>
            <a:gd name="connsiteY39" fmla="*/ 1634066 h 3242733"/>
            <a:gd name="connsiteX40" fmla="*/ 5672666 w 7306733"/>
            <a:gd name="connsiteY40" fmla="*/ 0 h 3242733"/>
            <a:gd name="connsiteX41" fmla="*/ 6045200 w 7306733"/>
            <a:gd name="connsiteY41" fmla="*/ 3090333 h 3242733"/>
            <a:gd name="connsiteX42" fmla="*/ 6180666 w 7306733"/>
            <a:gd name="connsiteY42" fmla="*/ 3039533 h 3242733"/>
            <a:gd name="connsiteX43" fmla="*/ 6163733 w 7306733"/>
            <a:gd name="connsiteY43" fmla="*/ 3005666 h 3242733"/>
            <a:gd name="connsiteX44" fmla="*/ 6079066 w 7306733"/>
            <a:gd name="connsiteY44" fmla="*/ 3031066 h 3242733"/>
            <a:gd name="connsiteX45" fmla="*/ 6036733 w 7306733"/>
            <a:gd name="connsiteY45" fmla="*/ 3115733 h 3242733"/>
            <a:gd name="connsiteX46" fmla="*/ 6036733 w 7306733"/>
            <a:gd name="connsiteY46" fmla="*/ 3234266 h 3242733"/>
            <a:gd name="connsiteX47" fmla="*/ 6070600 w 7306733"/>
            <a:gd name="connsiteY47" fmla="*/ 3242733 h 3242733"/>
            <a:gd name="connsiteX48" fmla="*/ 6121400 w 7306733"/>
            <a:gd name="connsiteY48" fmla="*/ 3208866 h 3242733"/>
            <a:gd name="connsiteX49" fmla="*/ 6197600 w 7306733"/>
            <a:gd name="connsiteY49" fmla="*/ 3014133 h 3242733"/>
            <a:gd name="connsiteX50" fmla="*/ 6214533 w 7306733"/>
            <a:gd name="connsiteY50" fmla="*/ 2912533 h 3242733"/>
            <a:gd name="connsiteX51" fmla="*/ 6206066 w 7306733"/>
            <a:gd name="connsiteY51" fmla="*/ 2878666 h 3242733"/>
            <a:gd name="connsiteX52" fmla="*/ 6172200 w 7306733"/>
            <a:gd name="connsiteY52" fmla="*/ 2870200 h 3242733"/>
            <a:gd name="connsiteX53" fmla="*/ 6112933 w 7306733"/>
            <a:gd name="connsiteY53" fmla="*/ 2971800 h 3242733"/>
            <a:gd name="connsiteX54" fmla="*/ 6079066 w 7306733"/>
            <a:gd name="connsiteY54" fmla="*/ 3048000 h 3242733"/>
            <a:gd name="connsiteX55" fmla="*/ 6087533 w 7306733"/>
            <a:gd name="connsiteY55" fmla="*/ 3175000 h 3242733"/>
            <a:gd name="connsiteX56" fmla="*/ 6121400 w 7306733"/>
            <a:gd name="connsiteY56" fmla="*/ 3191933 h 3242733"/>
            <a:gd name="connsiteX57" fmla="*/ 6239933 w 7306733"/>
            <a:gd name="connsiteY57" fmla="*/ 3183466 h 3242733"/>
            <a:gd name="connsiteX58" fmla="*/ 6400800 w 7306733"/>
            <a:gd name="connsiteY58" fmla="*/ 2971800 h 3242733"/>
            <a:gd name="connsiteX59" fmla="*/ 6417733 w 7306733"/>
            <a:gd name="connsiteY59" fmla="*/ 2878666 h 3242733"/>
            <a:gd name="connsiteX60" fmla="*/ 6392333 w 7306733"/>
            <a:gd name="connsiteY60" fmla="*/ 2836333 h 3242733"/>
            <a:gd name="connsiteX61" fmla="*/ 6265333 w 7306733"/>
            <a:gd name="connsiteY61" fmla="*/ 2802466 h 3242733"/>
            <a:gd name="connsiteX62" fmla="*/ 6206066 w 7306733"/>
            <a:gd name="connsiteY62" fmla="*/ 2836333 h 3242733"/>
            <a:gd name="connsiteX63" fmla="*/ 6197600 w 7306733"/>
            <a:gd name="connsiteY63" fmla="*/ 2921000 h 3242733"/>
            <a:gd name="connsiteX64" fmla="*/ 6189133 w 7306733"/>
            <a:gd name="connsiteY64" fmla="*/ 3056466 h 3242733"/>
            <a:gd name="connsiteX65" fmla="*/ 6206066 w 7306733"/>
            <a:gd name="connsiteY65" fmla="*/ 3124200 h 3242733"/>
            <a:gd name="connsiteX66" fmla="*/ 6231466 w 7306733"/>
            <a:gd name="connsiteY66" fmla="*/ 3158066 h 3242733"/>
            <a:gd name="connsiteX67" fmla="*/ 6290733 w 7306733"/>
            <a:gd name="connsiteY67" fmla="*/ 3124200 h 3242733"/>
            <a:gd name="connsiteX68" fmla="*/ 6307666 w 7306733"/>
            <a:gd name="connsiteY68" fmla="*/ 3090333 h 3242733"/>
            <a:gd name="connsiteX69" fmla="*/ 6316133 w 7306733"/>
            <a:gd name="connsiteY69" fmla="*/ 3064933 h 3242733"/>
            <a:gd name="connsiteX70" fmla="*/ 5054600 w 7306733"/>
            <a:gd name="connsiteY70" fmla="*/ 1159933 h 3242733"/>
            <a:gd name="connsiteX71" fmla="*/ 4741333 w 7306733"/>
            <a:gd name="connsiteY71" fmla="*/ 1117600 h 3242733"/>
            <a:gd name="connsiteX72" fmla="*/ 4741333 w 7306733"/>
            <a:gd name="connsiteY72" fmla="*/ 1117600 h 3242733"/>
            <a:gd name="connsiteX73" fmla="*/ 7306733 w 7306733"/>
            <a:gd name="connsiteY73" fmla="*/ 1176866 h 3242733"/>
            <a:gd name="connsiteX74" fmla="*/ 4715933 w 7306733"/>
            <a:gd name="connsiteY74" fmla="*/ 1354666 h 3242733"/>
          </a:gdLst>
          <a:ahLst/>
          <a:cxnLst>
            <a:cxn ang="0">
              <a:pos x="connsiteX0" y="connsiteY0"/>
            </a:cxn>
            <a:cxn ang="0">
              <a:pos x="connsiteX1" y="connsiteY1"/>
            </a:cxn>
            <a:cxn ang="0">
              <a:pos x="connsiteX2" y="connsiteY2"/>
            </a:cxn>
            <a:cxn ang="0">
              <a:pos x="connsiteX3" y="connsiteY3"/>
            </a:cxn>
            <a:cxn ang="0">
              <a:pos x="connsiteX4" y="connsiteY4"/>
            </a:cxn>
            <a:cxn ang="0">
              <a:pos x="connsiteX5" y="connsiteY5"/>
            </a:cxn>
            <a:cxn ang="0">
              <a:pos x="connsiteX6" y="connsiteY6"/>
            </a:cxn>
            <a:cxn ang="0">
              <a:pos x="connsiteX7" y="connsiteY7"/>
            </a:cxn>
            <a:cxn ang="0">
              <a:pos x="connsiteX8" y="connsiteY8"/>
            </a:cxn>
            <a:cxn ang="0">
              <a:pos x="connsiteX9" y="connsiteY9"/>
            </a:cxn>
            <a:cxn ang="0">
              <a:pos x="connsiteX10" y="connsiteY10"/>
            </a:cxn>
            <a:cxn ang="0">
              <a:pos x="connsiteX11" y="connsiteY11"/>
            </a:cxn>
            <a:cxn ang="0">
              <a:pos x="connsiteX12" y="connsiteY12"/>
            </a:cxn>
            <a:cxn ang="0">
              <a:pos x="connsiteX13" y="connsiteY13"/>
            </a:cxn>
            <a:cxn ang="0">
              <a:pos x="connsiteX14" y="connsiteY14"/>
            </a:cxn>
            <a:cxn ang="0">
              <a:pos x="connsiteX15" y="connsiteY15"/>
            </a:cxn>
            <a:cxn ang="0">
              <a:pos x="connsiteX16" y="connsiteY16"/>
            </a:cxn>
            <a:cxn ang="0">
              <a:pos x="connsiteX17" y="connsiteY17"/>
            </a:cxn>
            <a:cxn ang="0">
              <a:pos x="connsiteX18" y="connsiteY18"/>
            </a:cxn>
            <a:cxn ang="0">
              <a:pos x="connsiteX19" y="connsiteY19"/>
            </a:cxn>
            <a:cxn ang="0">
              <a:pos x="connsiteX20" y="connsiteY20"/>
            </a:cxn>
            <a:cxn ang="0">
              <a:pos x="connsiteX21" y="connsiteY21"/>
            </a:cxn>
            <a:cxn ang="0">
              <a:pos x="connsiteX22" y="connsiteY22"/>
            </a:cxn>
            <a:cxn ang="0">
              <a:pos x="connsiteX23" y="connsiteY23"/>
            </a:cxn>
            <a:cxn ang="0">
              <a:pos x="connsiteX24" y="connsiteY24"/>
            </a:cxn>
            <a:cxn ang="0">
              <a:pos x="connsiteX25" y="connsiteY25"/>
            </a:cxn>
            <a:cxn ang="0">
              <a:pos x="connsiteX26" y="connsiteY26"/>
            </a:cxn>
            <a:cxn ang="0">
              <a:pos x="connsiteX27" y="connsiteY27"/>
            </a:cxn>
            <a:cxn ang="0">
              <a:pos x="connsiteX28" y="connsiteY28"/>
            </a:cxn>
            <a:cxn ang="0">
              <a:pos x="connsiteX29" y="connsiteY29"/>
            </a:cxn>
            <a:cxn ang="0">
              <a:pos x="connsiteX30" y="connsiteY30"/>
            </a:cxn>
            <a:cxn ang="0">
              <a:pos x="connsiteX31" y="connsiteY31"/>
            </a:cxn>
            <a:cxn ang="0">
              <a:pos x="connsiteX32" y="connsiteY32"/>
            </a:cxn>
            <a:cxn ang="0">
              <a:pos x="connsiteX33" y="connsiteY33"/>
            </a:cxn>
            <a:cxn ang="0">
              <a:pos x="connsiteX34" y="connsiteY34"/>
            </a:cxn>
            <a:cxn ang="0">
              <a:pos x="connsiteX35" y="connsiteY35"/>
            </a:cxn>
            <a:cxn ang="0">
              <a:pos x="connsiteX36" y="connsiteY36"/>
            </a:cxn>
            <a:cxn ang="0">
              <a:pos x="connsiteX37" y="connsiteY37"/>
            </a:cxn>
            <a:cxn ang="0">
              <a:pos x="connsiteX38" y="connsiteY38"/>
            </a:cxn>
            <a:cxn ang="0">
              <a:pos x="connsiteX39" y="connsiteY39"/>
            </a:cxn>
            <a:cxn ang="0">
              <a:pos x="connsiteX40" y="connsiteY40"/>
            </a:cxn>
            <a:cxn ang="0">
              <a:pos x="connsiteX41" y="connsiteY41"/>
            </a:cxn>
            <a:cxn ang="0">
              <a:pos x="connsiteX42" y="connsiteY42"/>
            </a:cxn>
            <a:cxn ang="0">
              <a:pos x="connsiteX43" y="connsiteY43"/>
            </a:cxn>
            <a:cxn ang="0">
              <a:pos x="connsiteX44" y="connsiteY44"/>
            </a:cxn>
            <a:cxn ang="0">
              <a:pos x="connsiteX45" y="connsiteY45"/>
            </a:cxn>
            <a:cxn ang="0">
              <a:pos x="connsiteX46" y="connsiteY46"/>
            </a:cxn>
            <a:cxn ang="0">
              <a:pos x="connsiteX47" y="connsiteY47"/>
            </a:cxn>
            <a:cxn ang="0">
              <a:pos x="connsiteX48" y="connsiteY48"/>
            </a:cxn>
            <a:cxn ang="0">
              <a:pos x="connsiteX49" y="connsiteY49"/>
            </a:cxn>
            <a:cxn ang="0">
              <a:pos x="connsiteX50" y="connsiteY50"/>
            </a:cxn>
            <a:cxn ang="0">
              <a:pos x="connsiteX51" y="connsiteY51"/>
            </a:cxn>
            <a:cxn ang="0">
              <a:pos x="connsiteX52" y="connsiteY52"/>
            </a:cxn>
            <a:cxn ang="0">
              <a:pos x="connsiteX53" y="connsiteY53"/>
            </a:cxn>
            <a:cxn ang="0">
              <a:pos x="connsiteX54" y="connsiteY54"/>
            </a:cxn>
            <a:cxn ang="0">
              <a:pos x="connsiteX55" y="connsiteY55"/>
            </a:cxn>
            <a:cxn ang="0">
              <a:pos x="connsiteX56" y="connsiteY56"/>
            </a:cxn>
            <a:cxn ang="0">
              <a:pos x="connsiteX57" y="connsiteY57"/>
            </a:cxn>
            <a:cxn ang="0">
              <a:pos x="connsiteX58" y="connsiteY58"/>
            </a:cxn>
            <a:cxn ang="0">
              <a:pos x="connsiteX59" y="connsiteY59"/>
            </a:cxn>
            <a:cxn ang="0">
              <a:pos x="connsiteX60" y="connsiteY60"/>
            </a:cxn>
            <a:cxn ang="0">
              <a:pos x="connsiteX61" y="connsiteY61"/>
            </a:cxn>
            <a:cxn ang="0">
              <a:pos x="connsiteX62" y="connsiteY62"/>
            </a:cxn>
            <a:cxn ang="0">
              <a:pos x="connsiteX63" y="connsiteY63"/>
            </a:cxn>
            <a:cxn ang="0">
              <a:pos x="connsiteX64" y="connsiteY64"/>
            </a:cxn>
            <a:cxn ang="0">
              <a:pos x="connsiteX65" y="connsiteY65"/>
            </a:cxn>
            <a:cxn ang="0">
              <a:pos x="connsiteX66" y="connsiteY66"/>
            </a:cxn>
            <a:cxn ang="0">
              <a:pos x="connsiteX67" y="connsiteY67"/>
            </a:cxn>
            <a:cxn ang="0">
              <a:pos x="connsiteX68" y="connsiteY68"/>
            </a:cxn>
            <a:cxn ang="0">
              <a:pos x="connsiteX69" y="connsiteY69"/>
            </a:cxn>
            <a:cxn ang="0">
              <a:pos x="connsiteX70" y="connsiteY70"/>
            </a:cxn>
            <a:cxn ang="0">
              <a:pos x="connsiteX71" y="connsiteY71"/>
            </a:cxn>
            <a:cxn ang="0">
              <a:pos x="connsiteX72" y="connsiteY72"/>
            </a:cxn>
            <a:cxn ang="0">
              <a:pos x="connsiteX73" y="connsiteY73"/>
            </a:cxn>
            <a:cxn ang="0">
              <a:pos x="connsiteX74" y="connsiteY74"/>
            </a:cxn>
          </a:cxnLst>
          <a:rect l="l" t="t" r="r" b="b"/>
          <a:pathLst>
            <a:path w="7306733" h="3242733">
              <a:moveTo>
                <a:pt x="0" y="2057400"/>
              </a:moveTo>
              <a:lnTo>
                <a:pt x="0" y="2057400"/>
              </a:lnTo>
              <a:cubicBezTo>
                <a:pt x="19755" y="2034822"/>
                <a:pt x="37221" y="2010015"/>
                <a:pt x="59266" y="1989666"/>
              </a:cubicBezTo>
              <a:cubicBezTo>
                <a:pt x="100669" y="1951448"/>
                <a:pt x="101232" y="1959534"/>
                <a:pt x="143933" y="1947333"/>
              </a:cubicBezTo>
              <a:cubicBezTo>
                <a:pt x="203041" y="1930444"/>
                <a:pt x="127457" y="1944848"/>
                <a:pt x="228600" y="1930400"/>
              </a:cubicBezTo>
              <a:cubicBezTo>
                <a:pt x="301978" y="1933222"/>
                <a:pt x="375475" y="1933814"/>
                <a:pt x="448733" y="1938866"/>
              </a:cubicBezTo>
              <a:cubicBezTo>
                <a:pt x="457637" y="1939480"/>
                <a:pt x="465930" y="1943817"/>
                <a:pt x="474133" y="1947333"/>
              </a:cubicBezTo>
              <a:cubicBezTo>
                <a:pt x="485734" y="1952305"/>
                <a:pt x="497297" y="1957577"/>
                <a:pt x="508000" y="1964266"/>
              </a:cubicBezTo>
              <a:cubicBezTo>
                <a:pt x="519966" y="1971745"/>
                <a:pt x="530384" y="1981464"/>
                <a:pt x="541866" y="1989666"/>
              </a:cubicBezTo>
              <a:cubicBezTo>
                <a:pt x="550146" y="1995581"/>
                <a:pt x="558799" y="2000955"/>
                <a:pt x="567266" y="2006600"/>
              </a:cubicBezTo>
              <a:cubicBezTo>
                <a:pt x="572911" y="2015067"/>
                <a:pt x="579151" y="2023165"/>
                <a:pt x="584200" y="2032000"/>
              </a:cubicBezTo>
              <a:cubicBezTo>
                <a:pt x="590462" y="2042958"/>
                <a:pt x="594444" y="2055163"/>
                <a:pt x="601133" y="2065866"/>
              </a:cubicBezTo>
              <a:cubicBezTo>
                <a:pt x="608612" y="2077832"/>
                <a:pt x="618066" y="2088444"/>
                <a:pt x="626533" y="2099733"/>
              </a:cubicBezTo>
              <a:cubicBezTo>
                <a:pt x="645662" y="2157118"/>
                <a:pt x="624009" y="2087112"/>
                <a:pt x="643466" y="2184400"/>
              </a:cubicBezTo>
              <a:cubicBezTo>
                <a:pt x="645216" y="2193151"/>
                <a:pt x="649768" y="2201142"/>
                <a:pt x="651933" y="2209800"/>
              </a:cubicBezTo>
              <a:cubicBezTo>
                <a:pt x="674603" y="2300478"/>
                <a:pt x="643203" y="2203453"/>
                <a:pt x="677333" y="2294466"/>
              </a:cubicBezTo>
              <a:cubicBezTo>
                <a:pt x="690522" y="2329637"/>
                <a:pt x="677524" y="2311589"/>
                <a:pt x="702733" y="2336800"/>
              </a:cubicBezTo>
              <a:cubicBezTo>
                <a:pt x="705555" y="2345267"/>
                <a:pt x="706866" y="2354398"/>
                <a:pt x="711200" y="2362200"/>
              </a:cubicBezTo>
              <a:cubicBezTo>
                <a:pt x="729526" y="2395188"/>
                <a:pt x="756768" y="2432359"/>
                <a:pt x="787400" y="2455333"/>
              </a:cubicBezTo>
              <a:cubicBezTo>
                <a:pt x="798689" y="2463800"/>
                <a:pt x="809300" y="2473254"/>
                <a:pt x="821266" y="2480733"/>
              </a:cubicBezTo>
              <a:cubicBezTo>
                <a:pt x="831969" y="2487422"/>
                <a:pt x="844175" y="2491404"/>
                <a:pt x="855133" y="2497666"/>
              </a:cubicBezTo>
              <a:cubicBezTo>
                <a:pt x="863968" y="2502715"/>
                <a:pt x="871431" y="2510049"/>
                <a:pt x="880533" y="2514600"/>
              </a:cubicBezTo>
              <a:cubicBezTo>
                <a:pt x="888515" y="2518591"/>
                <a:pt x="897730" y="2519550"/>
                <a:pt x="905933" y="2523066"/>
              </a:cubicBezTo>
              <a:cubicBezTo>
                <a:pt x="917534" y="2528038"/>
                <a:pt x="928511" y="2534355"/>
                <a:pt x="939800" y="2540000"/>
              </a:cubicBezTo>
              <a:cubicBezTo>
                <a:pt x="956733" y="2537178"/>
                <a:pt x="975245" y="2539210"/>
                <a:pt x="990600" y="2531533"/>
              </a:cubicBezTo>
              <a:cubicBezTo>
                <a:pt x="1011073" y="2521296"/>
                <a:pt x="1011820" y="2477733"/>
                <a:pt x="1016000" y="2463800"/>
              </a:cubicBezTo>
              <a:cubicBezTo>
                <a:pt x="1020367" y="2449243"/>
                <a:pt x="1028127" y="2435884"/>
                <a:pt x="1032933" y="2421466"/>
              </a:cubicBezTo>
              <a:cubicBezTo>
                <a:pt x="1052546" y="2362625"/>
                <a:pt x="1049682" y="2363489"/>
                <a:pt x="1058333" y="2302933"/>
              </a:cubicBezTo>
              <a:cubicBezTo>
                <a:pt x="1052689" y="2238022"/>
                <a:pt x="1049482" y="2172853"/>
                <a:pt x="1041400" y="2108200"/>
              </a:cubicBezTo>
              <a:cubicBezTo>
                <a:pt x="1038173" y="2082381"/>
                <a:pt x="1029261" y="2057574"/>
                <a:pt x="1024466" y="2032000"/>
              </a:cubicBezTo>
              <a:cubicBezTo>
                <a:pt x="1021177" y="2014457"/>
                <a:pt x="1014714" y="1951942"/>
                <a:pt x="1007533" y="1930400"/>
              </a:cubicBezTo>
              <a:cubicBezTo>
                <a:pt x="1003542" y="1918426"/>
                <a:pt x="995287" y="1908252"/>
                <a:pt x="990600" y="1896533"/>
              </a:cubicBezTo>
              <a:cubicBezTo>
                <a:pt x="983971" y="1879960"/>
                <a:pt x="980295" y="1862306"/>
                <a:pt x="973666" y="1845733"/>
              </a:cubicBezTo>
              <a:cubicBezTo>
                <a:pt x="968022" y="1831622"/>
                <a:pt x="962905" y="1817288"/>
                <a:pt x="956733" y="1803400"/>
              </a:cubicBezTo>
              <a:cubicBezTo>
                <a:pt x="951607" y="1791866"/>
                <a:pt x="944772" y="1781134"/>
                <a:pt x="939800" y="1769533"/>
              </a:cubicBezTo>
              <a:cubicBezTo>
                <a:pt x="927427" y="1740663"/>
                <a:pt x="933531" y="1729398"/>
                <a:pt x="905933" y="1701800"/>
              </a:cubicBezTo>
              <a:cubicBezTo>
                <a:pt x="897008" y="1692875"/>
                <a:pt x="883355" y="1690511"/>
                <a:pt x="872066" y="1684866"/>
              </a:cubicBezTo>
              <a:cubicBezTo>
                <a:pt x="866422" y="1676399"/>
                <a:pt x="862950" y="1665980"/>
                <a:pt x="855133" y="1659466"/>
              </a:cubicBezTo>
              <a:cubicBezTo>
                <a:pt x="845437" y="1651386"/>
                <a:pt x="832089" y="1649027"/>
                <a:pt x="821266" y="1642533"/>
              </a:cubicBezTo>
              <a:cubicBezTo>
                <a:pt x="817844" y="1640480"/>
                <a:pt x="815622" y="1636888"/>
                <a:pt x="812800" y="1634066"/>
              </a:cubicBezTo>
              <a:lnTo>
                <a:pt x="5672666" y="0"/>
              </a:lnTo>
              <a:lnTo>
                <a:pt x="6045200" y="3090333"/>
              </a:lnTo>
              <a:cubicBezTo>
                <a:pt x="6096416" y="3086675"/>
                <a:pt x="6180666" y="3116384"/>
                <a:pt x="6180666" y="3039533"/>
              </a:cubicBezTo>
              <a:cubicBezTo>
                <a:pt x="6180666" y="3026912"/>
                <a:pt x="6169377" y="3016955"/>
                <a:pt x="6163733" y="3005666"/>
              </a:cubicBezTo>
              <a:cubicBezTo>
                <a:pt x="6135511" y="3014133"/>
                <a:pt x="6104160" y="3015623"/>
                <a:pt x="6079066" y="3031066"/>
              </a:cubicBezTo>
              <a:cubicBezTo>
                <a:pt x="6064377" y="3040105"/>
                <a:pt x="6042664" y="3100905"/>
                <a:pt x="6036733" y="3115733"/>
              </a:cubicBezTo>
              <a:cubicBezTo>
                <a:pt x="6032532" y="3145137"/>
                <a:pt x="6018355" y="3204862"/>
                <a:pt x="6036733" y="3234266"/>
              </a:cubicBezTo>
              <a:cubicBezTo>
                <a:pt x="6042900" y="3244134"/>
                <a:pt x="6059311" y="3239911"/>
                <a:pt x="6070600" y="3242733"/>
              </a:cubicBezTo>
              <a:cubicBezTo>
                <a:pt x="6087533" y="3231444"/>
                <a:pt x="6109365" y="3225277"/>
                <a:pt x="6121400" y="3208866"/>
              </a:cubicBezTo>
              <a:cubicBezTo>
                <a:pt x="6149317" y="3170797"/>
                <a:pt x="6183505" y="3056419"/>
                <a:pt x="6197600" y="3014133"/>
              </a:cubicBezTo>
              <a:cubicBezTo>
                <a:pt x="6203244" y="2980266"/>
                <a:pt x="6212391" y="2946800"/>
                <a:pt x="6214533" y="2912533"/>
              </a:cubicBezTo>
              <a:cubicBezTo>
                <a:pt x="6215259" y="2900919"/>
                <a:pt x="6214294" y="2886894"/>
                <a:pt x="6206066" y="2878666"/>
              </a:cubicBezTo>
              <a:cubicBezTo>
                <a:pt x="6197838" y="2870438"/>
                <a:pt x="6183489" y="2873022"/>
                <a:pt x="6172200" y="2870200"/>
              </a:cubicBezTo>
              <a:cubicBezTo>
                <a:pt x="6120586" y="2904608"/>
                <a:pt x="6153334" y="2875849"/>
                <a:pt x="6112933" y="2971800"/>
              </a:cubicBezTo>
              <a:cubicBezTo>
                <a:pt x="6102147" y="2997417"/>
                <a:pt x="6090355" y="3022600"/>
                <a:pt x="6079066" y="3048000"/>
              </a:cubicBezTo>
              <a:cubicBezTo>
                <a:pt x="6073457" y="3092877"/>
                <a:pt x="6059469" y="3132903"/>
                <a:pt x="6087533" y="3175000"/>
              </a:cubicBezTo>
              <a:cubicBezTo>
                <a:pt x="6094534" y="3185502"/>
                <a:pt x="6110111" y="3186289"/>
                <a:pt x="6121400" y="3191933"/>
              </a:cubicBezTo>
              <a:cubicBezTo>
                <a:pt x="6160911" y="3189111"/>
                <a:pt x="6203923" y="3199970"/>
                <a:pt x="6239933" y="3183466"/>
              </a:cubicBezTo>
              <a:cubicBezTo>
                <a:pt x="6305907" y="3153228"/>
                <a:pt x="6370368" y="3022521"/>
                <a:pt x="6400800" y="2971800"/>
              </a:cubicBezTo>
              <a:cubicBezTo>
                <a:pt x="6406444" y="2940755"/>
                <a:pt x="6419701" y="2910158"/>
                <a:pt x="6417733" y="2878666"/>
              </a:cubicBezTo>
              <a:cubicBezTo>
                <a:pt x="6416706" y="2862242"/>
                <a:pt x="6405183" y="2846613"/>
                <a:pt x="6392333" y="2836333"/>
              </a:cubicBezTo>
              <a:cubicBezTo>
                <a:pt x="6356273" y="2807485"/>
                <a:pt x="6307686" y="2807760"/>
                <a:pt x="6265333" y="2802466"/>
              </a:cubicBezTo>
              <a:cubicBezTo>
                <a:pt x="6245577" y="2813755"/>
                <a:pt x="6217355" y="2816577"/>
                <a:pt x="6206066" y="2836333"/>
              </a:cubicBezTo>
              <a:cubicBezTo>
                <a:pt x="6191994" y="2860959"/>
                <a:pt x="6199775" y="2892720"/>
                <a:pt x="6197600" y="2921000"/>
              </a:cubicBezTo>
              <a:cubicBezTo>
                <a:pt x="6194130" y="2966110"/>
                <a:pt x="6191955" y="3011311"/>
                <a:pt x="6189133" y="3056466"/>
              </a:cubicBezTo>
              <a:cubicBezTo>
                <a:pt x="6194777" y="3079044"/>
                <a:pt x="6197115" y="3102717"/>
                <a:pt x="6206066" y="3124200"/>
              </a:cubicBezTo>
              <a:cubicBezTo>
                <a:pt x="6211493" y="3137225"/>
                <a:pt x="6217355" y="3158066"/>
                <a:pt x="6231466" y="3158066"/>
              </a:cubicBezTo>
              <a:cubicBezTo>
                <a:pt x="6254219" y="3158066"/>
                <a:pt x="6270977" y="3135489"/>
                <a:pt x="6290733" y="3124200"/>
              </a:cubicBezTo>
              <a:cubicBezTo>
                <a:pt x="6296377" y="3112911"/>
                <a:pt x="6302694" y="3101934"/>
                <a:pt x="6307666" y="3090333"/>
              </a:cubicBezTo>
              <a:cubicBezTo>
                <a:pt x="6311182" y="3082130"/>
                <a:pt x="6316133" y="3064933"/>
                <a:pt x="6316133" y="3064933"/>
              </a:cubicBezTo>
              <a:lnTo>
                <a:pt x="5054600" y="1159933"/>
              </a:lnTo>
              <a:lnTo>
                <a:pt x="4741333" y="1117600"/>
              </a:lnTo>
              <a:lnTo>
                <a:pt x="4741333" y="1117600"/>
              </a:lnTo>
              <a:lnTo>
                <a:pt x="7306733" y="1176866"/>
              </a:lnTo>
              <a:lnTo>
                <a:pt x="4715933" y="1354666"/>
              </a:lnTo>
            </a:path>
          </a:pathLst>
        </a:custGeom>
      </cdr:spPr>
      <cdr:txBody>
        <a:bodyPr xmlns:a="http://schemas.openxmlformats.org/drawingml/2006/main" vertOverflow="clip" vert="horz" wrap="square" lIns="91440" tIns="45720" rIns="91440" bIns="45720" numCol="1" anchor="t" anchorCtr="0" compatLnSpc="1">
          <a:prstTxWarp prst="textNoShape">
            <a:avLst/>
          </a:prstTxWarp>
        </a:bodyPr>
        <a:lstStyle xmlns:a="http://schemas.openxmlformats.org/drawingml/2006/main"/>
        <a:p xmlns:a="http://schemas.openxmlformats.org/drawingml/2006/main">
          <a:endParaRPr lang="en-US" dirty="0"/>
        </a:p>
      </cdr:txBody>
    </cdr:sp>
  </cdr:relSizeAnchor>
</c:userShapes>
</file>

<file path=ppt/drawings/drawing11.xml><?xml version="1.0" encoding="utf-8"?>
<c:userShapes xmlns:c="http://schemas.openxmlformats.org/drawingml/2006/chart">
  <cdr:relSizeAnchor xmlns:cdr="http://schemas.openxmlformats.org/drawingml/2006/chartDrawing">
    <cdr:from>
      <cdr:x>0.15887</cdr:x>
      <cdr:y>0.03561</cdr:y>
    </cdr:from>
    <cdr:to>
      <cdr:x>1</cdr:x>
      <cdr:y>0.61591</cdr:y>
    </cdr:to>
    <cdr:sp macro="" textlink="">
      <cdr:nvSpPr>
        <cdr:cNvPr id="10" name="Freeform 9"/>
        <cdr:cNvSpPr/>
      </cdr:nvSpPr>
      <cdr:spPr>
        <a:xfrm xmlns:a="http://schemas.openxmlformats.org/drawingml/2006/main">
          <a:off x="1583267" y="198967"/>
          <a:ext cx="7306733" cy="3242733"/>
        </a:xfrm>
        <a:custGeom xmlns:a="http://schemas.openxmlformats.org/drawingml/2006/main">
          <a:avLst/>
          <a:gdLst>
            <a:gd name="connsiteX0" fmla="*/ 0 w 7306733"/>
            <a:gd name="connsiteY0" fmla="*/ 2057400 h 3242733"/>
            <a:gd name="connsiteX1" fmla="*/ 0 w 7306733"/>
            <a:gd name="connsiteY1" fmla="*/ 2057400 h 3242733"/>
            <a:gd name="connsiteX2" fmla="*/ 59266 w 7306733"/>
            <a:gd name="connsiteY2" fmla="*/ 1989666 h 3242733"/>
            <a:gd name="connsiteX3" fmla="*/ 143933 w 7306733"/>
            <a:gd name="connsiteY3" fmla="*/ 1947333 h 3242733"/>
            <a:gd name="connsiteX4" fmla="*/ 228600 w 7306733"/>
            <a:gd name="connsiteY4" fmla="*/ 1930400 h 3242733"/>
            <a:gd name="connsiteX5" fmla="*/ 448733 w 7306733"/>
            <a:gd name="connsiteY5" fmla="*/ 1938866 h 3242733"/>
            <a:gd name="connsiteX6" fmla="*/ 474133 w 7306733"/>
            <a:gd name="connsiteY6" fmla="*/ 1947333 h 3242733"/>
            <a:gd name="connsiteX7" fmla="*/ 508000 w 7306733"/>
            <a:gd name="connsiteY7" fmla="*/ 1964266 h 3242733"/>
            <a:gd name="connsiteX8" fmla="*/ 541866 w 7306733"/>
            <a:gd name="connsiteY8" fmla="*/ 1989666 h 3242733"/>
            <a:gd name="connsiteX9" fmla="*/ 567266 w 7306733"/>
            <a:gd name="connsiteY9" fmla="*/ 2006600 h 3242733"/>
            <a:gd name="connsiteX10" fmla="*/ 584200 w 7306733"/>
            <a:gd name="connsiteY10" fmla="*/ 2032000 h 3242733"/>
            <a:gd name="connsiteX11" fmla="*/ 601133 w 7306733"/>
            <a:gd name="connsiteY11" fmla="*/ 2065866 h 3242733"/>
            <a:gd name="connsiteX12" fmla="*/ 626533 w 7306733"/>
            <a:gd name="connsiteY12" fmla="*/ 2099733 h 3242733"/>
            <a:gd name="connsiteX13" fmla="*/ 643466 w 7306733"/>
            <a:gd name="connsiteY13" fmla="*/ 2184400 h 3242733"/>
            <a:gd name="connsiteX14" fmla="*/ 651933 w 7306733"/>
            <a:gd name="connsiteY14" fmla="*/ 2209800 h 3242733"/>
            <a:gd name="connsiteX15" fmla="*/ 677333 w 7306733"/>
            <a:gd name="connsiteY15" fmla="*/ 2294466 h 3242733"/>
            <a:gd name="connsiteX16" fmla="*/ 702733 w 7306733"/>
            <a:gd name="connsiteY16" fmla="*/ 2336800 h 3242733"/>
            <a:gd name="connsiteX17" fmla="*/ 711200 w 7306733"/>
            <a:gd name="connsiteY17" fmla="*/ 2362200 h 3242733"/>
            <a:gd name="connsiteX18" fmla="*/ 787400 w 7306733"/>
            <a:gd name="connsiteY18" fmla="*/ 2455333 h 3242733"/>
            <a:gd name="connsiteX19" fmla="*/ 821266 w 7306733"/>
            <a:gd name="connsiteY19" fmla="*/ 2480733 h 3242733"/>
            <a:gd name="connsiteX20" fmla="*/ 855133 w 7306733"/>
            <a:gd name="connsiteY20" fmla="*/ 2497666 h 3242733"/>
            <a:gd name="connsiteX21" fmla="*/ 880533 w 7306733"/>
            <a:gd name="connsiteY21" fmla="*/ 2514600 h 3242733"/>
            <a:gd name="connsiteX22" fmla="*/ 905933 w 7306733"/>
            <a:gd name="connsiteY22" fmla="*/ 2523066 h 3242733"/>
            <a:gd name="connsiteX23" fmla="*/ 939800 w 7306733"/>
            <a:gd name="connsiteY23" fmla="*/ 2540000 h 3242733"/>
            <a:gd name="connsiteX24" fmla="*/ 990600 w 7306733"/>
            <a:gd name="connsiteY24" fmla="*/ 2531533 h 3242733"/>
            <a:gd name="connsiteX25" fmla="*/ 1016000 w 7306733"/>
            <a:gd name="connsiteY25" fmla="*/ 2463800 h 3242733"/>
            <a:gd name="connsiteX26" fmla="*/ 1032933 w 7306733"/>
            <a:gd name="connsiteY26" fmla="*/ 2421466 h 3242733"/>
            <a:gd name="connsiteX27" fmla="*/ 1058333 w 7306733"/>
            <a:gd name="connsiteY27" fmla="*/ 2302933 h 3242733"/>
            <a:gd name="connsiteX28" fmla="*/ 1041400 w 7306733"/>
            <a:gd name="connsiteY28" fmla="*/ 2108200 h 3242733"/>
            <a:gd name="connsiteX29" fmla="*/ 1024466 w 7306733"/>
            <a:gd name="connsiteY29" fmla="*/ 2032000 h 3242733"/>
            <a:gd name="connsiteX30" fmla="*/ 1007533 w 7306733"/>
            <a:gd name="connsiteY30" fmla="*/ 1930400 h 3242733"/>
            <a:gd name="connsiteX31" fmla="*/ 990600 w 7306733"/>
            <a:gd name="connsiteY31" fmla="*/ 1896533 h 3242733"/>
            <a:gd name="connsiteX32" fmla="*/ 973666 w 7306733"/>
            <a:gd name="connsiteY32" fmla="*/ 1845733 h 3242733"/>
            <a:gd name="connsiteX33" fmla="*/ 956733 w 7306733"/>
            <a:gd name="connsiteY33" fmla="*/ 1803400 h 3242733"/>
            <a:gd name="connsiteX34" fmla="*/ 939800 w 7306733"/>
            <a:gd name="connsiteY34" fmla="*/ 1769533 h 3242733"/>
            <a:gd name="connsiteX35" fmla="*/ 905933 w 7306733"/>
            <a:gd name="connsiteY35" fmla="*/ 1701800 h 3242733"/>
            <a:gd name="connsiteX36" fmla="*/ 872066 w 7306733"/>
            <a:gd name="connsiteY36" fmla="*/ 1684866 h 3242733"/>
            <a:gd name="connsiteX37" fmla="*/ 855133 w 7306733"/>
            <a:gd name="connsiteY37" fmla="*/ 1659466 h 3242733"/>
            <a:gd name="connsiteX38" fmla="*/ 821266 w 7306733"/>
            <a:gd name="connsiteY38" fmla="*/ 1642533 h 3242733"/>
            <a:gd name="connsiteX39" fmla="*/ 812800 w 7306733"/>
            <a:gd name="connsiteY39" fmla="*/ 1634066 h 3242733"/>
            <a:gd name="connsiteX40" fmla="*/ 5672666 w 7306733"/>
            <a:gd name="connsiteY40" fmla="*/ 0 h 3242733"/>
            <a:gd name="connsiteX41" fmla="*/ 6045200 w 7306733"/>
            <a:gd name="connsiteY41" fmla="*/ 3090333 h 3242733"/>
            <a:gd name="connsiteX42" fmla="*/ 6180666 w 7306733"/>
            <a:gd name="connsiteY42" fmla="*/ 3039533 h 3242733"/>
            <a:gd name="connsiteX43" fmla="*/ 6163733 w 7306733"/>
            <a:gd name="connsiteY43" fmla="*/ 3005666 h 3242733"/>
            <a:gd name="connsiteX44" fmla="*/ 6079066 w 7306733"/>
            <a:gd name="connsiteY44" fmla="*/ 3031066 h 3242733"/>
            <a:gd name="connsiteX45" fmla="*/ 6036733 w 7306733"/>
            <a:gd name="connsiteY45" fmla="*/ 3115733 h 3242733"/>
            <a:gd name="connsiteX46" fmla="*/ 6036733 w 7306733"/>
            <a:gd name="connsiteY46" fmla="*/ 3234266 h 3242733"/>
            <a:gd name="connsiteX47" fmla="*/ 6070600 w 7306733"/>
            <a:gd name="connsiteY47" fmla="*/ 3242733 h 3242733"/>
            <a:gd name="connsiteX48" fmla="*/ 6121400 w 7306733"/>
            <a:gd name="connsiteY48" fmla="*/ 3208866 h 3242733"/>
            <a:gd name="connsiteX49" fmla="*/ 6197600 w 7306733"/>
            <a:gd name="connsiteY49" fmla="*/ 3014133 h 3242733"/>
            <a:gd name="connsiteX50" fmla="*/ 6214533 w 7306733"/>
            <a:gd name="connsiteY50" fmla="*/ 2912533 h 3242733"/>
            <a:gd name="connsiteX51" fmla="*/ 6206066 w 7306733"/>
            <a:gd name="connsiteY51" fmla="*/ 2878666 h 3242733"/>
            <a:gd name="connsiteX52" fmla="*/ 6172200 w 7306733"/>
            <a:gd name="connsiteY52" fmla="*/ 2870200 h 3242733"/>
            <a:gd name="connsiteX53" fmla="*/ 6112933 w 7306733"/>
            <a:gd name="connsiteY53" fmla="*/ 2971800 h 3242733"/>
            <a:gd name="connsiteX54" fmla="*/ 6079066 w 7306733"/>
            <a:gd name="connsiteY54" fmla="*/ 3048000 h 3242733"/>
            <a:gd name="connsiteX55" fmla="*/ 6087533 w 7306733"/>
            <a:gd name="connsiteY55" fmla="*/ 3175000 h 3242733"/>
            <a:gd name="connsiteX56" fmla="*/ 6121400 w 7306733"/>
            <a:gd name="connsiteY56" fmla="*/ 3191933 h 3242733"/>
            <a:gd name="connsiteX57" fmla="*/ 6239933 w 7306733"/>
            <a:gd name="connsiteY57" fmla="*/ 3183466 h 3242733"/>
            <a:gd name="connsiteX58" fmla="*/ 6400800 w 7306733"/>
            <a:gd name="connsiteY58" fmla="*/ 2971800 h 3242733"/>
            <a:gd name="connsiteX59" fmla="*/ 6417733 w 7306733"/>
            <a:gd name="connsiteY59" fmla="*/ 2878666 h 3242733"/>
            <a:gd name="connsiteX60" fmla="*/ 6392333 w 7306733"/>
            <a:gd name="connsiteY60" fmla="*/ 2836333 h 3242733"/>
            <a:gd name="connsiteX61" fmla="*/ 6265333 w 7306733"/>
            <a:gd name="connsiteY61" fmla="*/ 2802466 h 3242733"/>
            <a:gd name="connsiteX62" fmla="*/ 6206066 w 7306733"/>
            <a:gd name="connsiteY62" fmla="*/ 2836333 h 3242733"/>
            <a:gd name="connsiteX63" fmla="*/ 6197600 w 7306733"/>
            <a:gd name="connsiteY63" fmla="*/ 2921000 h 3242733"/>
            <a:gd name="connsiteX64" fmla="*/ 6189133 w 7306733"/>
            <a:gd name="connsiteY64" fmla="*/ 3056466 h 3242733"/>
            <a:gd name="connsiteX65" fmla="*/ 6206066 w 7306733"/>
            <a:gd name="connsiteY65" fmla="*/ 3124200 h 3242733"/>
            <a:gd name="connsiteX66" fmla="*/ 6231466 w 7306733"/>
            <a:gd name="connsiteY66" fmla="*/ 3158066 h 3242733"/>
            <a:gd name="connsiteX67" fmla="*/ 6290733 w 7306733"/>
            <a:gd name="connsiteY67" fmla="*/ 3124200 h 3242733"/>
            <a:gd name="connsiteX68" fmla="*/ 6307666 w 7306733"/>
            <a:gd name="connsiteY68" fmla="*/ 3090333 h 3242733"/>
            <a:gd name="connsiteX69" fmla="*/ 6316133 w 7306733"/>
            <a:gd name="connsiteY69" fmla="*/ 3064933 h 3242733"/>
            <a:gd name="connsiteX70" fmla="*/ 5054600 w 7306733"/>
            <a:gd name="connsiteY70" fmla="*/ 1159933 h 3242733"/>
            <a:gd name="connsiteX71" fmla="*/ 4741333 w 7306733"/>
            <a:gd name="connsiteY71" fmla="*/ 1117600 h 3242733"/>
            <a:gd name="connsiteX72" fmla="*/ 4741333 w 7306733"/>
            <a:gd name="connsiteY72" fmla="*/ 1117600 h 3242733"/>
            <a:gd name="connsiteX73" fmla="*/ 7306733 w 7306733"/>
            <a:gd name="connsiteY73" fmla="*/ 1176866 h 3242733"/>
            <a:gd name="connsiteX74" fmla="*/ 4715933 w 7306733"/>
            <a:gd name="connsiteY74" fmla="*/ 1354666 h 3242733"/>
          </a:gdLst>
          <a:ahLst/>
          <a:cxnLst>
            <a:cxn ang="0">
              <a:pos x="connsiteX0" y="connsiteY0"/>
            </a:cxn>
            <a:cxn ang="0">
              <a:pos x="connsiteX1" y="connsiteY1"/>
            </a:cxn>
            <a:cxn ang="0">
              <a:pos x="connsiteX2" y="connsiteY2"/>
            </a:cxn>
            <a:cxn ang="0">
              <a:pos x="connsiteX3" y="connsiteY3"/>
            </a:cxn>
            <a:cxn ang="0">
              <a:pos x="connsiteX4" y="connsiteY4"/>
            </a:cxn>
            <a:cxn ang="0">
              <a:pos x="connsiteX5" y="connsiteY5"/>
            </a:cxn>
            <a:cxn ang="0">
              <a:pos x="connsiteX6" y="connsiteY6"/>
            </a:cxn>
            <a:cxn ang="0">
              <a:pos x="connsiteX7" y="connsiteY7"/>
            </a:cxn>
            <a:cxn ang="0">
              <a:pos x="connsiteX8" y="connsiteY8"/>
            </a:cxn>
            <a:cxn ang="0">
              <a:pos x="connsiteX9" y="connsiteY9"/>
            </a:cxn>
            <a:cxn ang="0">
              <a:pos x="connsiteX10" y="connsiteY10"/>
            </a:cxn>
            <a:cxn ang="0">
              <a:pos x="connsiteX11" y="connsiteY11"/>
            </a:cxn>
            <a:cxn ang="0">
              <a:pos x="connsiteX12" y="connsiteY12"/>
            </a:cxn>
            <a:cxn ang="0">
              <a:pos x="connsiteX13" y="connsiteY13"/>
            </a:cxn>
            <a:cxn ang="0">
              <a:pos x="connsiteX14" y="connsiteY14"/>
            </a:cxn>
            <a:cxn ang="0">
              <a:pos x="connsiteX15" y="connsiteY15"/>
            </a:cxn>
            <a:cxn ang="0">
              <a:pos x="connsiteX16" y="connsiteY16"/>
            </a:cxn>
            <a:cxn ang="0">
              <a:pos x="connsiteX17" y="connsiteY17"/>
            </a:cxn>
            <a:cxn ang="0">
              <a:pos x="connsiteX18" y="connsiteY18"/>
            </a:cxn>
            <a:cxn ang="0">
              <a:pos x="connsiteX19" y="connsiteY19"/>
            </a:cxn>
            <a:cxn ang="0">
              <a:pos x="connsiteX20" y="connsiteY20"/>
            </a:cxn>
            <a:cxn ang="0">
              <a:pos x="connsiteX21" y="connsiteY21"/>
            </a:cxn>
            <a:cxn ang="0">
              <a:pos x="connsiteX22" y="connsiteY22"/>
            </a:cxn>
            <a:cxn ang="0">
              <a:pos x="connsiteX23" y="connsiteY23"/>
            </a:cxn>
            <a:cxn ang="0">
              <a:pos x="connsiteX24" y="connsiteY24"/>
            </a:cxn>
            <a:cxn ang="0">
              <a:pos x="connsiteX25" y="connsiteY25"/>
            </a:cxn>
            <a:cxn ang="0">
              <a:pos x="connsiteX26" y="connsiteY26"/>
            </a:cxn>
            <a:cxn ang="0">
              <a:pos x="connsiteX27" y="connsiteY27"/>
            </a:cxn>
            <a:cxn ang="0">
              <a:pos x="connsiteX28" y="connsiteY28"/>
            </a:cxn>
            <a:cxn ang="0">
              <a:pos x="connsiteX29" y="connsiteY29"/>
            </a:cxn>
            <a:cxn ang="0">
              <a:pos x="connsiteX30" y="connsiteY30"/>
            </a:cxn>
            <a:cxn ang="0">
              <a:pos x="connsiteX31" y="connsiteY31"/>
            </a:cxn>
            <a:cxn ang="0">
              <a:pos x="connsiteX32" y="connsiteY32"/>
            </a:cxn>
            <a:cxn ang="0">
              <a:pos x="connsiteX33" y="connsiteY33"/>
            </a:cxn>
            <a:cxn ang="0">
              <a:pos x="connsiteX34" y="connsiteY34"/>
            </a:cxn>
            <a:cxn ang="0">
              <a:pos x="connsiteX35" y="connsiteY35"/>
            </a:cxn>
            <a:cxn ang="0">
              <a:pos x="connsiteX36" y="connsiteY36"/>
            </a:cxn>
            <a:cxn ang="0">
              <a:pos x="connsiteX37" y="connsiteY37"/>
            </a:cxn>
            <a:cxn ang="0">
              <a:pos x="connsiteX38" y="connsiteY38"/>
            </a:cxn>
            <a:cxn ang="0">
              <a:pos x="connsiteX39" y="connsiteY39"/>
            </a:cxn>
            <a:cxn ang="0">
              <a:pos x="connsiteX40" y="connsiteY40"/>
            </a:cxn>
            <a:cxn ang="0">
              <a:pos x="connsiteX41" y="connsiteY41"/>
            </a:cxn>
            <a:cxn ang="0">
              <a:pos x="connsiteX42" y="connsiteY42"/>
            </a:cxn>
            <a:cxn ang="0">
              <a:pos x="connsiteX43" y="connsiteY43"/>
            </a:cxn>
            <a:cxn ang="0">
              <a:pos x="connsiteX44" y="connsiteY44"/>
            </a:cxn>
            <a:cxn ang="0">
              <a:pos x="connsiteX45" y="connsiteY45"/>
            </a:cxn>
            <a:cxn ang="0">
              <a:pos x="connsiteX46" y="connsiteY46"/>
            </a:cxn>
            <a:cxn ang="0">
              <a:pos x="connsiteX47" y="connsiteY47"/>
            </a:cxn>
            <a:cxn ang="0">
              <a:pos x="connsiteX48" y="connsiteY48"/>
            </a:cxn>
            <a:cxn ang="0">
              <a:pos x="connsiteX49" y="connsiteY49"/>
            </a:cxn>
            <a:cxn ang="0">
              <a:pos x="connsiteX50" y="connsiteY50"/>
            </a:cxn>
            <a:cxn ang="0">
              <a:pos x="connsiteX51" y="connsiteY51"/>
            </a:cxn>
            <a:cxn ang="0">
              <a:pos x="connsiteX52" y="connsiteY52"/>
            </a:cxn>
            <a:cxn ang="0">
              <a:pos x="connsiteX53" y="connsiteY53"/>
            </a:cxn>
            <a:cxn ang="0">
              <a:pos x="connsiteX54" y="connsiteY54"/>
            </a:cxn>
            <a:cxn ang="0">
              <a:pos x="connsiteX55" y="connsiteY55"/>
            </a:cxn>
            <a:cxn ang="0">
              <a:pos x="connsiteX56" y="connsiteY56"/>
            </a:cxn>
            <a:cxn ang="0">
              <a:pos x="connsiteX57" y="connsiteY57"/>
            </a:cxn>
            <a:cxn ang="0">
              <a:pos x="connsiteX58" y="connsiteY58"/>
            </a:cxn>
            <a:cxn ang="0">
              <a:pos x="connsiteX59" y="connsiteY59"/>
            </a:cxn>
            <a:cxn ang="0">
              <a:pos x="connsiteX60" y="connsiteY60"/>
            </a:cxn>
            <a:cxn ang="0">
              <a:pos x="connsiteX61" y="connsiteY61"/>
            </a:cxn>
            <a:cxn ang="0">
              <a:pos x="connsiteX62" y="connsiteY62"/>
            </a:cxn>
            <a:cxn ang="0">
              <a:pos x="connsiteX63" y="connsiteY63"/>
            </a:cxn>
            <a:cxn ang="0">
              <a:pos x="connsiteX64" y="connsiteY64"/>
            </a:cxn>
            <a:cxn ang="0">
              <a:pos x="connsiteX65" y="connsiteY65"/>
            </a:cxn>
            <a:cxn ang="0">
              <a:pos x="connsiteX66" y="connsiteY66"/>
            </a:cxn>
            <a:cxn ang="0">
              <a:pos x="connsiteX67" y="connsiteY67"/>
            </a:cxn>
            <a:cxn ang="0">
              <a:pos x="connsiteX68" y="connsiteY68"/>
            </a:cxn>
            <a:cxn ang="0">
              <a:pos x="connsiteX69" y="connsiteY69"/>
            </a:cxn>
            <a:cxn ang="0">
              <a:pos x="connsiteX70" y="connsiteY70"/>
            </a:cxn>
            <a:cxn ang="0">
              <a:pos x="connsiteX71" y="connsiteY71"/>
            </a:cxn>
            <a:cxn ang="0">
              <a:pos x="connsiteX72" y="connsiteY72"/>
            </a:cxn>
            <a:cxn ang="0">
              <a:pos x="connsiteX73" y="connsiteY73"/>
            </a:cxn>
            <a:cxn ang="0">
              <a:pos x="connsiteX74" y="connsiteY74"/>
            </a:cxn>
          </a:cxnLst>
          <a:rect l="l" t="t" r="r" b="b"/>
          <a:pathLst>
            <a:path w="7306733" h="3242733">
              <a:moveTo>
                <a:pt x="0" y="2057400"/>
              </a:moveTo>
              <a:lnTo>
                <a:pt x="0" y="2057400"/>
              </a:lnTo>
              <a:cubicBezTo>
                <a:pt x="19755" y="2034822"/>
                <a:pt x="37221" y="2010015"/>
                <a:pt x="59266" y="1989666"/>
              </a:cubicBezTo>
              <a:cubicBezTo>
                <a:pt x="100669" y="1951448"/>
                <a:pt x="101232" y="1959534"/>
                <a:pt x="143933" y="1947333"/>
              </a:cubicBezTo>
              <a:cubicBezTo>
                <a:pt x="203041" y="1930444"/>
                <a:pt x="127457" y="1944848"/>
                <a:pt x="228600" y="1930400"/>
              </a:cubicBezTo>
              <a:cubicBezTo>
                <a:pt x="301978" y="1933222"/>
                <a:pt x="375475" y="1933814"/>
                <a:pt x="448733" y="1938866"/>
              </a:cubicBezTo>
              <a:cubicBezTo>
                <a:pt x="457637" y="1939480"/>
                <a:pt x="465930" y="1943817"/>
                <a:pt x="474133" y="1947333"/>
              </a:cubicBezTo>
              <a:cubicBezTo>
                <a:pt x="485734" y="1952305"/>
                <a:pt x="497297" y="1957577"/>
                <a:pt x="508000" y="1964266"/>
              </a:cubicBezTo>
              <a:cubicBezTo>
                <a:pt x="519966" y="1971745"/>
                <a:pt x="530384" y="1981464"/>
                <a:pt x="541866" y="1989666"/>
              </a:cubicBezTo>
              <a:cubicBezTo>
                <a:pt x="550146" y="1995581"/>
                <a:pt x="558799" y="2000955"/>
                <a:pt x="567266" y="2006600"/>
              </a:cubicBezTo>
              <a:cubicBezTo>
                <a:pt x="572911" y="2015067"/>
                <a:pt x="579151" y="2023165"/>
                <a:pt x="584200" y="2032000"/>
              </a:cubicBezTo>
              <a:cubicBezTo>
                <a:pt x="590462" y="2042958"/>
                <a:pt x="594444" y="2055163"/>
                <a:pt x="601133" y="2065866"/>
              </a:cubicBezTo>
              <a:cubicBezTo>
                <a:pt x="608612" y="2077832"/>
                <a:pt x="618066" y="2088444"/>
                <a:pt x="626533" y="2099733"/>
              </a:cubicBezTo>
              <a:cubicBezTo>
                <a:pt x="645662" y="2157118"/>
                <a:pt x="624009" y="2087112"/>
                <a:pt x="643466" y="2184400"/>
              </a:cubicBezTo>
              <a:cubicBezTo>
                <a:pt x="645216" y="2193151"/>
                <a:pt x="649768" y="2201142"/>
                <a:pt x="651933" y="2209800"/>
              </a:cubicBezTo>
              <a:cubicBezTo>
                <a:pt x="674603" y="2300478"/>
                <a:pt x="643203" y="2203453"/>
                <a:pt x="677333" y="2294466"/>
              </a:cubicBezTo>
              <a:cubicBezTo>
                <a:pt x="690522" y="2329637"/>
                <a:pt x="677524" y="2311589"/>
                <a:pt x="702733" y="2336800"/>
              </a:cubicBezTo>
              <a:cubicBezTo>
                <a:pt x="705555" y="2345267"/>
                <a:pt x="706866" y="2354398"/>
                <a:pt x="711200" y="2362200"/>
              </a:cubicBezTo>
              <a:cubicBezTo>
                <a:pt x="729526" y="2395188"/>
                <a:pt x="756768" y="2432359"/>
                <a:pt x="787400" y="2455333"/>
              </a:cubicBezTo>
              <a:cubicBezTo>
                <a:pt x="798689" y="2463800"/>
                <a:pt x="809300" y="2473254"/>
                <a:pt x="821266" y="2480733"/>
              </a:cubicBezTo>
              <a:cubicBezTo>
                <a:pt x="831969" y="2487422"/>
                <a:pt x="844175" y="2491404"/>
                <a:pt x="855133" y="2497666"/>
              </a:cubicBezTo>
              <a:cubicBezTo>
                <a:pt x="863968" y="2502715"/>
                <a:pt x="871431" y="2510049"/>
                <a:pt x="880533" y="2514600"/>
              </a:cubicBezTo>
              <a:cubicBezTo>
                <a:pt x="888515" y="2518591"/>
                <a:pt x="897730" y="2519550"/>
                <a:pt x="905933" y="2523066"/>
              </a:cubicBezTo>
              <a:cubicBezTo>
                <a:pt x="917534" y="2528038"/>
                <a:pt x="928511" y="2534355"/>
                <a:pt x="939800" y="2540000"/>
              </a:cubicBezTo>
              <a:cubicBezTo>
                <a:pt x="956733" y="2537178"/>
                <a:pt x="975245" y="2539210"/>
                <a:pt x="990600" y="2531533"/>
              </a:cubicBezTo>
              <a:cubicBezTo>
                <a:pt x="1011073" y="2521296"/>
                <a:pt x="1011820" y="2477733"/>
                <a:pt x="1016000" y="2463800"/>
              </a:cubicBezTo>
              <a:cubicBezTo>
                <a:pt x="1020367" y="2449243"/>
                <a:pt x="1028127" y="2435884"/>
                <a:pt x="1032933" y="2421466"/>
              </a:cubicBezTo>
              <a:cubicBezTo>
                <a:pt x="1052546" y="2362625"/>
                <a:pt x="1049682" y="2363489"/>
                <a:pt x="1058333" y="2302933"/>
              </a:cubicBezTo>
              <a:cubicBezTo>
                <a:pt x="1052689" y="2238022"/>
                <a:pt x="1049482" y="2172853"/>
                <a:pt x="1041400" y="2108200"/>
              </a:cubicBezTo>
              <a:cubicBezTo>
                <a:pt x="1038173" y="2082381"/>
                <a:pt x="1029261" y="2057574"/>
                <a:pt x="1024466" y="2032000"/>
              </a:cubicBezTo>
              <a:cubicBezTo>
                <a:pt x="1021177" y="2014457"/>
                <a:pt x="1014714" y="1951942"/>
                <a:pt x="1007533" y="1930400"/>
              </a:cubicBezTo>
              <a:cubicBezTo>
                <a:pt x="1003542" y="1918426"/>
                <a:pt x="995287" y="1908252"/>
                <a:pt x="990600" y="1896533"/>
              </a:cubicBezTo>
              <a:cubicBezTo>
                <a:pt x="983971" y="1879960"/>
                <a:pt x="980295" y="1862306"/>
                <a:pt x="973666" y="1845733"/>
              </a:cubicBezTo>
              <a:cubicBezTo>
                <a:pt x="968022" y="1831622"/>
                <a:pt x="962905" y="1817288"/>
                <a:pt x="956733" y="1803400"/>
              </a:cubicBezTo>
              <a:cubicBezTo>
                <a:pt x="951607" y="1791866"/>
                <a:pt x="944772" y="1781134"/>
                <a:pt x="939800" y="1769533"/>
              </a:cubicBezTo>
              <a:cubicBezTo>
                <a:pt x="927427" y="1740663"/>
                <a:pt x="933531" y="1729398"/>
                <a:pt x="905933" y="1701800"/>
              </a:cubicBezTo>
              <a:cubicBezTo>
                <a:pt x="897008" y="1692875"/>
                <a:pt x="883355" y="1690511"/>
                <a:pt x="872066" y="1684866"/>
              </a:cubicBezTo>
              <a:cubicBezTo>
                <a:pt x="866422" y="1676399"/>
                <a:pt x="862950" y="1665980"/>
                <a:pt x="855133" y="1659466"/>
              </a:cubicBezTo>
              <a:cubicBezTo>
                <a:pt x="845437" y="1651386"/>
                <a:pt x="832089" y="1649027"/>
                <a:pt x="821266" y="1642533"/>
              </a:cubicBezTo>
              <a:cubicBezTo>
                <a:pt x="817844" y="1640480"/>
                <a:pt x="815622" y="1636888"/>
                <a:pt x="812800" y="1634066"/>
              </a:cubicBezTo>
              <a:lnTo>
                <a:pt x="5672666" y="0"/>
              </a:lnTo>
              <a:lnTo>
                <a:pt x="6045200" y="3090333"/>
              </a:lnTo>
              <a:cubicBezTo>
                <a:pt x="6096416" y="3086675"/>
                <a:pt x="6180666" y="3116384"/>
                <a:pt x="6180666" y="3039533"/>
              </a:cubicBezTo>
              <a:cubicBezTo>
                <a:pt x="6180666" y="3026912"/>
                <a:pt x="6169377" y="3016955"/>
                <a:pt x="6163733" y="3005666"/>
              </a:cubicBezTo>
              <a:cubicBezTo>
                <a:pt x="6135511" y="3014133"/>
                <a:pt x="6104160" y="3015623"/>
                <a:pt x="6079066" y="3031066"/>
              </a:cubicBezTo>
              <a:cubicBezTo>
                <a:pt x="6064377" y="3040105"/>
                <a:pt x="6042664" y="3100905"/>
                <a:pt x="6036733" y="3115733"/>
              </a:cubicBezTo>
              <a:cubicBezTo>
                <a:pt x="6032532" y="3145137"/>
                <a:pt x="6018355" y="3204862"/>
                <a:pt x="6036733" y="3234266"/>
              </a:cubicBezTo>
              <a:cubicBezTo>
                <a:pt x="6042900" y="3244134"/>
                <a:pt x="6059311" y="3239911"/>
                <a:pt x="6070600" y="3242733"/>
              </a:cubicBezTo>
              <a:cubicBezTo>
                <a:pt x="6087533" y="3231444"/>
                <a:pt x="6109365" y="3225277"/>
                <a:pt x="6121400" y="3208866"/>
              </a:cubicBezTo>
              <a:cubicBezTo>
                <a:pt x="6149317" y="3170797"/>
                <a:pt x="6183505" y="3056419"/>
                <a:pt x="6197600" y="3014133"/>
              </a:cubicBezTo>
              <a:cubicBezTo>
                <a:pt x="6203244" y="2980266"/>
                <a:pt x="6212391" y="2946800"/>
                <a:pt x="6214533" y="2912533"/>
              </a:cubicBezTo>
              <a:cubicBezTo>
                <a:pt x="6215259" y="2900919"/>
                <a:pt x="6214294" y="2886894"/>
                <a:pt x="6206066" y="2878666"/>
              </a:cubicBezTo>
              <a:cubicBezTo>
                <a:pt x="6197838" y="2870438"/>
                <a:pt x="6183489" y="2873022"/>
                <a:pt x="6172200" y="2870200"/>
              </a:cubicBezTo>
              <a:cubicBezTo>
                <a:pt x="6120586" y="2904608"/>
                <a:pt x="6153334" y="2875849"/>
                <a:pt x="6112933" y="2971800"/>
              </a:cubicBezTo>
              <a:cubicBezTo>
                <a:pt x="6102147" y="2997417"/>
                <a:pt x="6090355" y="3022600"/>
                <a:pt x="6079066" y="3048000"/>
              </a:cubicBezTo>
              <a:cubicBezTo>
                <a:pt x="6073457" y="3092877"/>
                <a:pt x="6059469" y="3132903"/>
                <a:pt x="6087533" y="3175000"/>
              </a:cubicBezTo>
              <a:cubicBezTo>
                <a:pt x="6094534" y="3185502"/>
                <a:pt x="6110111" y="3186289"/>
                <a:pt x="6121400" y="3191933"/>
              </a:cubicBezTo>
              <a:cubicBezTo>
                <a:pt x="6160911" y="3189111"/>
                <a:pt x="6203923" y="3199970"/>
                <a:pt x="6239933" y="3183466"/>
              </a:cubicBezTo>
              <a:cubicBezTo>
                <a:pt x="6305907" y="3153228"/>
                <a:pt x="6370368" y="3022521"/>
                <a:pt x="6400800" y="2971800"/>
              </a:cubicBezTo>
              <a:cubicBezTo>
                <a:pt x="6406444" y="2940755"/>
                <a:pt x="6419701" y="2910158"/>
                <a:pt x="6417733" y="2878666"/>
              </a:cubicBezTo>
              <a:cubicBezTo>
                <a:pt x="6416706" y="2862242"/>
                <a:pt x="6405183" y="2846613"/>
                <a:pt x="6392333" y="2836333"/>
              </a:cubicBezTo>
              <a:cubicBezTo>
                <a:pt x="6356273" y="2807485"/>
                <a:pt x="6307686" y="2807760"/>
                <a:pt x="6265333" y="2802466"/>
              </a:cubicBezTo>
              <a:cubicBezTo>
                <a:pt x="6245577" y="2813755"/>
                <a:pt x="6217355" y="2816577"/>
                <a:pt x="6206066" y="2836333"/>
              </a:cubicBezTo>
              <a:cubicBezTo>
                <a:pt x="6191994" y="2860959"/>
                <a:pt x="6199775" y="2892720"/>
                <a:pt x="6197600" y="2921000"/>
              </a:cubicBezTo>
              <a:cubicBezTo>
                <a:pt x="6194130" y="2966110"/>
                <a:pt x="6191955" y="3011311"/>
                <a:pt x="6189133" y="3056466"/>
              </a:cubicBezTo>
              <a:cubicBezTo>
                <a:pt x="6194777" y="3079044"/>
                <a:pt x="6197115" y="3102717"/>
                <a:pt x="6206066" y="3124200"/>
              </a:cubicBezTo>
              <a:cubicBezTo>
                <a:pt x="6211493" y="3137225"/>
                <a:pt x="6217355" y="3158066"/>
                <a:pt x="6231466" y="3158066"/>
              </a:cubicBezTo>
              <a:cubicBezTo>
                <a:pt x="6254219" y="3158066"/>
                <a:pt x="6270977" y="3135489"/>
                <a:pt x="6290733" y="3124200"/>
              </a:cubicBezTo>
              <a:cubicBezTo>
                <a:pt x="6296377" y="3112911"/>
                <a:pt x="6302694" y="3101934"/>
                <a:pt x="6307666" y="3090333"/>
              </a:cubicBezTo>
              <a:cubicBezTo>
                <a:pt x="6311182" y="3082130"/>
                <a:pt x="6316133" y="3064933"/>
                <a:pt x="6316133" y="3064933"/>
              </a:cubicBezTo>
              <a:lnTo>
                <a:pt x="5054600" y="1159933"/>
              </a:lnTo>
              <a:lnTo>
                <a:pt x="4741333" y="1117600"/>
              </a:lnTo>
              <a:lnTo>
                <a:pt x="4741333" y="1117600"/>
              </a:lnTo>
              <a:lnTo>
                <a:pt x="7306733" y="1176866"/>
              </a:lnTo>
              <a:lnTo>
                <a:pt x="4715933" y="1354666"/>
              </a:lnTo>
            </a:path>
          </a:pathLst>
        </a:custGeom>
      </cdr:spPr>
      <cdr:txBody>
        <a:bodyPr xmlns:a="http://schemas.openxmlformats.org/drawingml/2006/main" vertOverflow="clip" vert="horz" wrap="square" lIns="91440" tIns="45720" rIns="91440" bIns="45720" numCol="1" anchor="t" anchorCtr="0" compatLnSpc="1">
          <a:prstTxWarp prst="textNoShape">
            <a:avLst/>
          </a:prstTxWarp>
        </a:bodyPr>
        <a:lstStyle xmlns:a="http://schemas.openxmlformats.org/drawingml/2006/main"/>
        <a:p xmlns:a="http://schemas.openxmlformats.org/drawingml/2006/main">
          <a:endParaRPr lang="en-US" dirty="0"/>
        </a:p>
      </cdr:txBody>
    </cdr:sp>
  </cdr:relSizeAnchor>
</c:userShapes>
</file>

<file path=ppt/drawings/drawing12.xml><?xml version="1.0" encoding="utf-8"?>
<c:userShapes xmlns:c="http://schemas.openxmlformats.org/drawingml/2006/chart">
  <cdr:relSizeAnchor xmlns:cdr="http://schemas.openxmlformats.org/drawingml/2006/chartDrawing">
    <cdr:from>
      <cdr:x>0.15887</cdr:x>
      <cdr:y>0.03561</cdr:y>
    </cdr:from>
    <cdr:to>
      <cdr:x>1</cdr:x>
      <cdr:y>0.61591</cdr:y>
    </cdr:to>
    <cdr:sp macro="" textlink="">
      <cdr:nvSpPr>
        <cdr:cNvPr id="10" name="Freeform 9"/>
        <cdr:cNvSpPr/>
      </cdr:nvSpPr>
      <cdr:spPr>
        <a:xfrm xmlns:a="http://schemas.openxmlformats.org/drawingml/2006/main">
          <a:off x="1583267" y="198967"/>
          <a:ext cx="7306733" cy="3242733"/>
        </a:xfrm>
        <a:custGeom xmlns:a="http://schemas.openxmlformats.org/drawingml/2006/main">
          <a:avLst/>
          <a:gdLst>
            <a:gd name="connsiteX0" fmla="*/ 0 w 7306733"/>
            <a:gd name="connsiteY0" fmla="*/ 2057400 h 3242733"/>
            <a:gd name="connsiteX1" fmla="*/ 0 w 7306733"/>
            <a:gd name="connsiteY1" fmla="*/ 2057400 h 3242733"/>
            <a:gd name="connsiteX2" fmla="*/ 59266 w 7306733"/>
            <a:gd name="connsiteY2" fmla="*/ 1989666 h 3242733"/>
            <a:gd name="connsiteX3" fmla="*/ 143933 w 7306733"/>
            <a:gd name="connsiteY3" fmla="*/ 1947333 h 3242733"/>
            <a:gd name="connsiteX4" fmla="*/ 228600 w 7306733"/>
            <a:gd name="connsiteY4" fmla="*/ 1930400 h 3242733"/>
            <a:gd name="connsiteX5" fmla="*/ 448733 w 7306733"/>
            <a:gd name="connsiteY5" fmla="*/ 1938866 h 3242733"/>
            <a:gd name="connsiteX6" fmla="*/ 474133 w 7306733"/>
            <a:gd name="connsiteY6" fmla="*/ 1947333 h 3242733"/>
            <a:gd name="connsiteX7" fmla="*/ 508000 w 7306733"/>
            <a:gd name="connsiteY7" fmla="*/ 1964266 h 3242733"/>
            <a:gd name="connsiteX8" fmla="*/ 541866 w 7306733"/>
            <a:gd name="connsiteY8" fmla="*/ 1989666 h 3242733"/>
            <a:gd name="connsiteX9" fmla="*/ 567266 w 7306733"/>
            <a:gd name="connsiteY9" fmla="*/ 2006600 h 3242733"/>
            <a:gd name="connsiteX10" fmla="*/ 584200 w 7306733"/>
            <a:gd name="connsiteY10" fmla="*/ 2032000 h 3242733"/>
            <a:gd name="connsiteX11" fmla="*/ 601133 w 7306733"/>
            <a:gd name="connsiteY11" fmla="*/ 2065866 h 3242733"/>
            <a:gd name="connsiteX12" fmla="*/ 626533 w 7306733"/>
            <a:gd name="connsiteY12" fmla="*/ 2099733 h 3242733"/>
            <a:gd name="connsiteX13" fmla="*/ 643466 w 7306733"/>
            <a:gd name="connsiteY13" fmla="*/ 2184400 h 3242733"/>
            <a:gd name="connsiteX14" fmla="*/ 651933 w 7306733"/>
            <a:gd name="connsiteY14" fmla="*/ 2209800 h 3242733"/>
            <a:gd name="connsiteX15" fmla="*/ 677333 w 7306733"/>
            <a:gd name="connsiteY15" fmla="*/ 2294466 h 3242733"/>
            <a:gd name="connsiteX16" fmla="*/ 702733 w 7306733"/>
            <a:gd name="connsiteY16" fmla="*/ 2336800 h 3242733"/>
            <a:gd name="connsiteX17" fmla="*/ 711200 w 7306733"/>
            <a:gd name="connsiteY17" fmla="*/ 2362200 h 3242733"/>
            <a:gd name="connsiteX18" fmla="*/ 787400 w 7306733"/>
            <a:gd name="connsiteY18" fmla="*/ 2455333 h 3242733"/>
            <a:gd name="connsiteX19" fmla="*/ 821266 w 7306733"/>
            <a:gd name="connsiteY19" fmla="*/ 2480733 h 3242733"/>
            <a:gd name="connsiteX20" fmla="*/ 855133 w 7306733"/>
            <a:gd name="connsiteY20" fmla="*/ 2497666 h 3242733"/>
            <a:gd name="connsiteX21" fmla="*/ 880533 w 7306733"/>
            <a:gd name="connsiteY21" fmla="*/ 2514600 h 3242733"/>
            <a:gd name="connsiteX22" fmla="*/ 905933 w 7306733"/>
            <a:gd name="connsiteY22" fmla="*/ 2523066 h 3242733"/>
            <a:gd name="connsiteX23" fmla="*/ 939800 w 7306733"/>
            <a:gd name="connsiteY23" fmla="*/ 2540000 h 3242733"/>
            <a:gd name="connsiteX24" fmla="*/ 990600 w 7306733"/>
            <a:gd name="connsiteY24" fmla="*/ 2531533 h 3242733"/>
            <a:gd name="connsiteX25" fmla="*/ 1016000 w 7306733"/>
            <a:gd name="connsiteY25" fmla="*/ 2463800 h 3242733"/>
            <a:gd name="connsiteX26" fmla="*/ 1032933 w 7306733"/>
            <a:gd name="connsiteY26" fmla="*/ 2421466 h 3242733"/>
            <a:gd name="connsiteX27" fmla="*/ 1058333 w 7306733"/>
            <a:gd name="connsiteY27" fmla="*/ 2302933 h 3242733"/>
            <a:gd name="connsiteX28" fmla="*/ 1041400 w 7306733"/>
            <a:gd name="connsiteY28" fmla="*/ 2108200 h 3242733"/>
            <a:gd name="connsiteX29" fmla="*/ 1024466 w 7306733"/>
            <a:gd name="connsiteY29" fmla="*/ 2032000 h 3242733"/>
            <a:gd name="connsiteX30" fmla="*/ 1007533 w 7306733"/>
            <a:gd name="connsiteY30" fmla="*/ 1930400 h 3242733"/>
            <a:gd name="connsiteX31" fmla="*/ 990600 w 7306733"/>
            <a:gd name="connsiteY31" fmla="*/ 1896533 h 3242733"/>
            <a:gd name="connsiteX32" fmla="*/ 973666 w 7306733"/>
            <a:gd name="connsiteY32" fmla="*/ 1845733 h 3242733"/>
            <a:gd name="connsiteX33" fmla="*/ 956733 w 7306733"/>
            <a:gd name="connsiteY33" fmla="*/ 1803400 h 3242733"/>
            <a:gd name="connsiteX34" fmla="*/ 939800 w 7306733"/>
            <a:gd name="connsiteY34" fmla="*/ 1769533 h 3242733"/>
            <a:gd name="connsiteX35" fmla="*/ 905933 w 7306733"/>
            <a:gd name="connsiteY35" fmla="*/ 1701800 h 3242733"/>
            <a:gd name="connsiteX36" fmla="*/ 872066 w 7306733"/>
            <a:gd name="connsiteY36" fmla="*/ 1684866 h 3242733"/>
            <a:gd name="connsiteX37" fmla="*/ 855133 w 7306733"/>
            <a:gd name="connsiteY37" fmla="*/ 1659466 h 3242733"/>
            <a:gd name="connsiteX38" fmla="*/ 821266 w 7306733"/>
            <a:gd name="connsiteY38" fmla="*/ 1642533 h 3242733"/>
            <a:gd name="connsiteX39" fmla="*/ 812800 w 7306733"/>
            <a:gd name="connsiteY39" fmla="*/ 1634066 h 3242733"/>
            <a:gd name="connsiteX40" fmla="*/ 5672666 w 7306733"/>
            <a:gd name="connsiteY40" fmla="*/ 0 h 3242733"/>
            <a:gd name="connsiteX41" fmla="*/ 6045200 w 7306733"/>
            <a:gd name="connsiteY41" fmla="*/ 3090333 h 3242733"/>
            <a:gd name="connsiteX42" fmla="*/ 6180666 w 7306733"/>
            <a:gd name="connsiteY42" fmla="*/ 3039533 h 3242733"/>
            <a:gd name="connsiteX43" fmla="*/ 6163733 w 7306733"/>
            <a:gd name="connsiteY43" fmla="*/ 3005666 h 3242733"/>
            <a:gd name="connsiteX44" fmla="*/ 6079066 w 7306733"/>
            <a:gd name="connsiteY44" fmla="*/ 3031066 h 3242733"/>
            <a:gd name="connsiteX45" fmla="*/ 6036733 w 7306733"/>
            <a:gd name="connsiteY45" fmla="*/ 3115733 h 3242733"/>
            <a:gd name="connsiteX46" fmla="*/ 6036733 w 7306733"/>
            <a:gd name="connsiteY46" fmla="*/ 3234266 h 3242733"/>
            <a:gd name="connsiteX47" fmla="*/ 6070600 w 7306733"/>
            <a:gd name="connsiteY47" fmla="*/ 3242733 h 3242733"/>
            <a:gd name="connsiteX48" fmla="*/ 6121400 w 7306733"/>
            <a:gd name="connsiteY48" fmla="*/ 3208866 h 3242733"/>
            <a:gd name="connsiteX49" fmla="*/ 6197600 w 7306733"/>
            <a:gd name="connsiteY49" fmla="*/ 3014133 h 3242733"/>
            <a:gd name="connsiteX50" fmla="*/ 6214533 w 7306733"/>
            <a:gd name="connsiteY50" fmla="*/ 2912533 h 3242733"/>
            <a:gd name="connsiteX51" fmla="*/ 6206066 w 7306733"/>
            <a:gd name="connsiteY51" fmla="*/ 2878666 h 3242733"/>
            <a:gd name="connsiteX52" fmla="*/ 6172200 w 7306733"/>
            <a:gd name="connsiteY52" fmla="*/ 2870200 h 3242733"/>
            <a:gd name="connsiteX53" fmla="*/ 6112933 w 7306733"/>
            <a:gd name="connsiteY53" fmla="*/ 2971800 h 3242733"/>
            <a:gd name="connsiteX54" fmla="*/ 6079066 w 7306733"/>
            <a:gd name="connsiteY54" fmla="*/ 3048000 h 3242733"/>
            <a:gd name="connsiteX55" fmla="*/ 6087533 w 7306733"/>
            <a:gd name="connsiteY55" fmla="*/ 3175000 h 3242733"/>
            <a:gd name="connsiteX56" fmla="*/ 6121400 w 7306733"/>
            <a:gd name="connsiteY56" fmla="*/ 3191933 h 3242733"/>
            <a:gd name="connsiteX57" fmla="*/ 6239933 w 7306733"/>
            <a:gd name="connsiteY57" fmla="*/ 3183466 h 3242733"/>
            <a:gd name="connsiteX58" fmla="*/ 6400800 w 7306733"/>
            <a:gd name="connsiteY58" fmla="*/ 2971800 h 3242733"/>
            <a:gd name="connsiteX59" fmla="*/ 6417733 w 7306733"/>
            <a:gd name="connsiteY59" fmla="*/ 2878666 h 3242733"/>
            <a:gd name="connsiteX60" fmla="*/ 6392333 w 7306733"/>
            <a:gd name="connsiteY60" fmla="*/ 2836333 h 3242733"/>
            <a:gd name="connsiteX61" fmla="*/ 6265333 w 7306733"/>
            <a:gd name="connsiteY61" fmla="*/ 2802466 h 3242733"/>
            <a:gd name="connsiteX62" fmla="*/ 6206066 w 7306733"/>
            <a:gd name="connsiteY62" fmla="*/ 2836333 h 3242733"/>
            <a:gd name="connsiteX63" fmla="*/ 6197600 w 7306733"/>
            <a:gd name="connsiteY63" fmla="*/ 2921000 h 3242733"/>
            <a:gd name="connsiteX64" fmla="*/ 6189133 w 7306733"/>
            <a:gd name="connsiteY64" fmla="*/ 3056466 h 3242733"/>
            <a:gd name="connsiteX65" fmla="*/ 6206066 w 7306733"/>
            <a:gd name="connsiteY65" fmla="*/ 3124200 h 3242733"/>
            <a:gd name="connsiteX66" fmla="*/ 6231466 w 7306733"/>
            <a:gd name="connsiteY66" fmla="*/ 3158066 h 3242733"/>
            <a:gd name="connsiteX67" fmla="*/ 6290733 w 7306733"/>
            <a:gd name="connsiteY67" fmla="*/ 3124200 h 3242733"/>
            <a:gd name="connsiteX68" fmla="*/ 6307666 w 7306733"/>
            <a:gd name="connsiteY68" fmla="*/ 3090333 h 3242733"/>
            <a:gd name="connsiteX69" fmla="*/ 6316133 w 7306733"/>
            <a:gd name="connsiteY69" fmla="*/ 3064933 h 3242733"/>
            <a:gd name="connsiteX70" fmla="*/ 5054600 w 7306733"/>
            <a:gd name="connsiteY70" fmla="*/ 1159933 h 3242733"/>
            <a:gd name="connsiteX71" fmla="*/ 4741333 w 7306733"/>
            <a:gd name="connsiteY71" fmla="*/ 1117600 h 3242733"/>
            <a:gd name="connsiteX72" fmla="*/ 4741333 w 7306733"/>
            <a:gd name="connsiteY72" fmla="*/ 1117600 h 3242733"/>
            <a:gd name="connsiteX73" fmla="*/ 7306733 w 7306733"/>
            <a:gd name="connsiteY73" fmla="*/ 1176866 h 3242733"/>
            <a:gd name="connsiteX74" fmla="*/ 4715933 w 7306733"/>
            <a:gd name="connsiteY74" fmla="*/ 1354666 h 3242733"/>
          </a:gdLst>
          <a:ahLst/>
          <a:cxnLst>
            <a:cxn ang="0">
              <a:pos x="connsiteX0" y="connsiteY0"/>
            </a:cxn>
            <a:cxn ang="0">
              <a:pos x="connsiteX1" y="connsiteY1"/>
            </a:cxn>
            <a:cxn ang="0">
              <a:pos x="connsiteX2" y="connsiteY2"/>
            </a:cxn>
            <a:cxn ang="0">
              <a:pos x="connsiteX3" y="connsiteY3"/>
            </a:cxn>
            <a:cxn ang="0">
              <a:pos x="connsiteX4" y="connsiteY4"/>
            </a:cxn>
            <a:cxn ang="0">
              <a:pos x="connsiteX5" y="connsiteY5"/>
            </a:cxn>
            <a:cxn ang="0">
              <a:pos x="connsiteX6" y="connsiteY6"/>
            </a:cxn>
            <a:cxn ang="0">
              <a:pos x="connsiteX7" y="connsiteY7"/>
            </a:cxn>
            <a:cxn ang="0">
              <a:pos x="connsiteX8" y="connsiteY8"/>
            </a:cxn>
            <a:cxn ang="0">
              <a:pos x="connsiteX9" y="connsiteY9"/>
            </a:cxn>
            <a:cxn ang="0">
              <a:pos x="connsiteX10" y="connsiteY10"/>
            </a:cxn>
            <a:cxn ang="0">
              <a:pos x="connsiteX11" y="connsiteY11"/>
            </a:cxn>
            <a:cxn ang="0">
              <a:pos x="connsiteX12" y="connsiteY12"/>
            </a:cxn>
            <a:cxn ang="0">
              <a:pos x="connsiteX13" y="connsiteY13"/>
            </a:cxn>
            <a:cxn ang="0">
              <a:pos x="connsiteX14" y="connsiteY14"/>
            </a:cxn>
            <a:cxn ang="0">
              <a:pos x="connsiteX15" y="connsiteY15"/>
            </a:cxn>
            <a:cxn ang="0">
              <a:pos x="connsiteX16" y="connsiteY16"/>
            </a:cxn>
            <a:cxn ang="0">
              <a:pos x="connsiteX17" y="connsiteY17"/>
            </a:cxn>
            <a:cxn ang="0">
              <a:pos x="connsiteX18" y="connsiteY18"/>
            </a:cxn>
            <a:cxn ang="0">
              <a:pos x="connsiteX19" y="connsiteY19"/>
            </a:cxn>
            <a:cxn ang="0">
              <a:pos x="connsiteX20" y="connsiteY20"/>
            </a:cxn>
            <a:cxn ang="0">
              <a:pos x="connsiteX21" y="connsiteY21"/>
            </a:cxn>
            <a:cxn ang="0">
              <a:pos x="connsiteX22" y="connsiteY22"/>
            </a:cxn>
            <a:cxn ang="0">
              <a:pos x="connsiteX23" y="connsiteY23"/>
            </a:cxn>
            <a:cxn ang="0">
              <a:pos x="connsiteX24" y="connsiteY24"/>
            </a:cxn>
            <a:cxn ang="0">
              <a:pos x="connsiteX25" y="connsiteY25"/>
            </a:cxn>
            <a:cxn ang="0">
              <a:pos x="connsiteX26" y="connsiteY26"/>
            </a:cxn>
            <a:cxn ang="0">
              <a:pos x="connsiteX27" y="connsiteY27"/>
            </a:cxn>
            <a:cxn ang="0">
              <a:pos x="connsiteX28" y="connsiteY28"/>
            </a:cxn>
            <a:cxn ang="0">
              <a:pos x="connsiteX29" y="connsiteY29"/>
            </a:cxn>
            <a:cxn ang="0">
              <a:pos x="connsiteX30" y="connsiteY30"/>
            </a:cxn>
            <a:cxn ang="0">
              <a:pos x="connsiteX31" y="connsiteY31"/>
            </a:cxn>
            <a:cxn ang="0">
              <a:pos x="connsiteX32" y="connsiteY32"/>
            </a:cxn>
            <a:cxn ang="0">
              <a:pos x="connsiteX33" y="connsiteY33"/>
            </a:cxn>
            <a:cxn ang="0">
              <a:pos x="connsiteX34" y="connsiteY34"/>
            </a:cxn>
            <a:cxn ang="0">
              <a:pos x="connsiteX35" y="connsiteY35"/>
            </a:cxn>
            <a:cxn ang="0">
              <a:pos x="connsiteX36" y="connsiteY36"/>
            </a:cxn>
            <a:cxn ang="0">
              <a:pos x="connsiteX37" y="connsiteY37"/>
            </a:cxn>
            <a:cxn ang="0">
              <a:pos x="connsiteX38" y="connsiteY38"/>
            </a:cxn>
            <a:cxn ang="0">
              <a:pos x="connsiteX39" y="connsiteY39"/>
            </a:cxn>
            <a:cxn ang="0">
              <a:pos x="connsiteX40" y="connsiteY40"/>
            </a:cxn>
            <a:cxn ang="0">
              <a:pos x="connsiteX41" y="connsiteY41"/>
            </a:cxn>
            <a:cxn ang="0">
              <a:pos x="connsiteX42" y="connsiteY42"/>
            </a:cxn>
            <a:cxn ang="0">
              <a:pos x="connsiteX43" y="connsiteY43"/>
            </a:cxn>
            <a:cxn ang="0">
              <a:pos x="connsiteX44" y="connsiteY44"/>
            </a:cxn>
            <a:cxn ang="0">
              <a:pos x="connsiteX45" y="connsiteY45"/>
            </a:cxn>
            <a:cxn ang="0">
              <a:pos x="connsiteX46" y="connsiteY46"/>
            </a:cxn>
            <a:cxn ang="0">
              <a:pos x="connsiteX47" y="connsiteY47"/>
            </a:cxn>
            <a:cxn ang="0">
              <a:pos x="connsiteX48" y="connsiteY48"/>
            </a:cxn>
            <a:cxn ang="0">
              <a:pos x="connsiteX49" y="connsiteY49"/>
            </a:cxn>
            <a:cxn ang="0">
              <a:pos x="connsiteX50" y="connsiteY50"/>
            </a:cxn>
            <a:cxn ang="0">
              <a:pos x="connsiteX51" y="connsiteY51"/>
            </a:cxn>
            <a:cxn ang="0">
              <a:pos x="connsiteX52" y="connsiteY52"/>
            </a:cxn>
            <a:cxn ang="0">
              <a:pos x="connsiteX53" y="connsiteY53"/>
            </a:cxn>
            <a:cxn ang="0">
              <a:pos x="connsiteX54" y="connsiteY54"/>
            </a:cxn>
            <a:cxn ang="0">
              <a:pos x="connsiteX55" y="connsiteY55"/>
            </a:cxn>
            <a:cxn ang="0">
              <a:pos x="connsiteX56" y="connsiteY56"/>
            </a:cxn>
            <a:cxn ang="0">
              <a:pos x="connsiteX57" y="connsiteY57"/>
            </a:cxn>
            <a:cxn ang="0">
              <a:pos x="connsiteX58" y="connsiteY58"/>
            </a:cxn>
            <a:cxn ang="0">
              <a:pos x="connsiteX59" y="connsiteY59"/>
            </a:cxn>
            <a:cxn ang="0">
              <a:pos x="connsiteX60" y="connsiteY60"/>
            </a:cxn>
            <a:cxn ang="0">
              <a:pos x="connsiteX61" y="connsiteY61"/>
            </a:cxn>
            <a:cxn ang="0">
              <a:pos x="connsiteX62" y="connsiteY62"/>
            </a:cxn>
            <a:cxn ang="0">
              <a:pos x="connsiteX63" y="connsiteY63"/>
            </a:cxn>
            <a:cxn ang="0">
              <a:pos x="connsiteX64" y="connsiteY64"/>
            </a:cxn>
            <a:cxn ang="0">
              <a:pos x="connsiteX65" y="connsiteY65"/>
            </a:cxn>
            <a:cxn ang="0">
              <a:pos x="connsiteX66" y="connsiteY66"/>
            </a:cxn>
            <a:cxn ang="0">
              <a:pos x="connsiteX67" y="connsiteY67"/>
            </a:cxn>
            <a:cxn ang="0">
              <a:pos x="connsiteX68" y="connsiteY68"/>
            </a:cxn>
            <a:cxn ang="0">
              <a:pos x="connsiteX69" y="connsiteY69"/>
            </a:cxn>
            <a:cxn ang="0">
              <a:pos x="connsiteX70" y="connsiteY70"/>
            </a:cxn>
            <a:cxn ang="0">
              <a:pos x="connsiteX71" y="connsiteY71"/>
            </a:cxn>
            <a:cxn ang="0">
              <a:pos x="connsiteX72" y="connsiteY72"/>
            </a:cxn>
            <a:cxn ang="0">
              <a:pos x="connsiteX73" y="connsiteY73"/>
            </a:cxn>
            <a:cxn ang="0">
              <a:pos x="connsiteX74" y="connsiteY74"/>
            </a:cxn>
          </a:cxnLst>
          <a:rect l="l" t="t" r="r" b="b"/>
          <a:pathLst>
            <a:path w="7306733" h="3242733">
              <a:moveTo>
                <a:pt x="0" y="2057400"/>
              </a:moveTo>
              <a:lnTo>
                <a:pt x="0" y="2057400"/>
              </a:lnTo>
              <a:cubicBezTo>
                <a:pt x="19755" y="2034822"/>
                <a:pt x="37221" y="2010015"/>
                <a:pt x="59266" y="1989666"/>
              </a:cubicBezTo>
              <a:cubicBezTo>
                <a:pt x="100669" y="1951448"/>
                <a:pt x="101232" y="1959534"/>
                <a:pt x="143933" y="1947333"/>
              </a:cubicBezTo>
              <a:cubicBezTo>
                <a:pt x="203041" y="1930444"/>
                <a:pt x="127457" y="1944848"/>
                <a:pt x="228600" y="1930400"/>
              </a:cubicBezTo>
              <a:cubicBezTo>
                <a:pt x="301978" y="1933222"/>
                <a:pt x="375475" y="1933814"/>
                <a:pt x="448733" y="1938866"/>
              </a:cubicBezTo>
              <a:cubicBezTo>
                <a:pt x="457637" y="1939480"/>
                <a:pt x="465930" y="1943817"/>
                <a:pt x="474133" y="1947333"/>
              </a:cubicBezTo>
              <a:cubicBezTo>
                <a:pt x="485734" y="1952305"/>
                <a:pt x="497297" y="1957577"/>
                <a:pt x="508000" y="1964266"/>
              </a:cubicBezTo>
              <a:cubicBezTo>
                <a:pt x="519966" y="1971745"/>
                <a:pt x="530384" y="1981464"/>
                <a:pt x="541866" y="1989666"/>
              </a:cubicBezTo>
              <a:cubicBezTo>
                <a:pt x="550146" y="1995581"/>
                <a:pt x="558799" y="2000955"/>
                <a:pt x="567266" y="2006600"/>
              </a:cubicBezTo>
              <a:cubicBezTo>
                <a:pt x="572911" y="2015067"/>
                <a:pt x="579151" y="2023165"/>
                <a:pt x="584200" y="2032000"/>
              </a:cubicBezTo>
              <a:cubicBezTo>
                <a:pt x="590462" y="2042958"/>
                <a:pt x="594444" y="2055163"/>
                <a:pt x="601133" y="2065866"/>
              </a:cubicBezTo>
              <a:cubicBezTo>
                <a:pt x="608612" y="2077832"/>
                <a:pt x="618066" y="2088444"/>
                <a:pt x="626533" y="2099733"/>
              </a:cubicBezTo>
              <a:cubicBezTo>
                <a:pt x="645662" y="2157118"/>
                <a:pt x="624009" y="2087112"/>
                <a:pt x="643466" y="2184400"/>
              </a:cubicBezTo>
              <a:cubicBezTo>
                <a:pt x="645216" y="2193151"/>
                <a:pt x="649768" y="2201142"/>
                <a:pt x="651933" y="2209800"/>
              </a:cubicBezTo>
              <a:cubicBezTo>
                <a:pt x="674603" y="2300478"/>
                <a:pt x="643203" y="2203453"/>
                <a:pt x="677333" y="2294466"/>
              </a:cubicBezTo>
              <a:cubicBezTo>
                <a:pt x="690522" y="2329637"/>
                <a:pt x="677524" y="2311589"/>
                <a:pt x="702733" y="2336800"/>
              </a:cubicBezTo>
              <a:cubicBezTo>
                <a:pt x="705555" y="2345267"/>
                <a:pt x="706866" y="2354398"/>
                <a:pt x="711200" y="2362200"/>
              </a:cubicBezTo>
              <a:cubicBezTo>
                <a:pt x="729526" y="2395188"/>
                <a:pt x="756768" y="2432359"/>
                <a:pt x="787400" y="2455333"/>
              </a:cubicBezTo>
              <a:cubicBezTo>
                <a:pt x="798689" y="2463800"/>
                <a:pt x="809300" y="2473254"/>
                <a:pt x="821266" y="2480733"/>
              </a:cubicBezTo>
              <a:cubicBezTo>
                <a:pt x="831969" y="2487422"/>
                <a:pt x="844175" y="2491404"/>
                <a:pt x="855133" y="2497666"/>
              </a:cubicBezTo>
              <a:cubicBezTo>
                <a:pt x="863968" y="2502715"/>
                <a:pt x="871431" y="2510049"/>
                <a:pt x="880533" y="2514600"/>
              </a:cubicBezTo>
              <a:cubicBezTo>
                <a:pt x="888515" y="2518591"/>
                <a:pt x="897730" y="2519550"/>
                <a:pt x="905933" y="2523066"/>
              </a:cubicBezTo>
              <a:cubicBezTo>
                <a:pt x="917534" y="2528038"/>
                <a:pt x="928511" y="2534355"/>
                <a:pt x="939800" y="2540000"/>
              </a:cubicBezTo>
              <a:cubicBezTo>
                <a:pt x="956733" y="2537178"/>
                <a:pt x="975245" y="2539210"/>
                <a:pt x="990600" y="2531533"/>
              </a:cubicBezTo>
              <a:cubicBezTo>
                <a:pt x="1011073" y="2521296"/>
                <a:pt x="1011820" y="2477733"/>
                <a:pt x="1016000" y="2463800"/>
              </a:cubicBezTo>
              <a:cubicBezTo>
                <a:pt x="1020367" y="2449243"/>
                <a:pt x="1028127" y="2435884"/>
                <a:pt x="1032933" y="2421466"/>
              </a:cubicBezTo>
              <a:cubicBezTo>
                <a:pt x="1052546" y="2362625"/>
                <a:pt x="1049682" y="2363489"/>
                <a:pt x="1058333" y="2302933"/>
              </a:cubicBezTo>
              <a:cubicBezTo>
                <a:pt x="1052689" y="2238022"/>
                <a:pt x="1049482" y="2172853"/>
                <a:pt x="1041400" y="2108200"/>
              </a:cubicBezTo>
              <a:cubicBezTo>
                <a:pt x="1038173" y="2082381"/>
                <a:pt x="1029261" y="2057574"/>
                <a:pt x="1024466" y="2032000"/>
              </a:cubicBezTo>
              <a:cubicBezTo>
                <a:pt x="1021177" y="2014457"/>
                <a:pt x="1014714" y="1951942"/>
                <a:pt x="1007533" y="1930400"/>
              </a:cubicBezTo>
              <a:cubicBezTo>
                <a:pt x="1003542" y="1918426"/>
                <a:pt x="995287" y="1908252"/>
                <a:pt x="990600" y="1896533"/>
              </a:cubicBezTo>
              <a:cubicBezTo>
                <a:pt x="983971" y="1879960"/>
                <a:pt x="980295" y="1862306"/>
                <a:pt x="973666" y="1845733"/>
              </a:cubicBezTo>
              <a:cubicBezTo>
                <a:pt x="968022" y="1831622"/>
                <a:pt x="962905" y="1817288"/>
                <a:pt x="956733" y="1803400"/>
              </a:cubicBezTo>
              <a:cubicBezTo>
                <a:pt x="951607" y="1791866"/>
                <a:pt x="944772" y="1781134"/>
                <a:pt x="939800" y="1769533"/>
              </a:cubicBezTo>
              <a:cubicBezTo>
                <a:pt x="927427" y="1740663"/>
                <a:pt x="933531" y="1729398"/>
                <a:pt x="905933" y="1701800"/>
              </a:cubicBezTo>
              <a:cubicBezTo>
                <a:pt x="897008" y="1692875"/>
                <a:pt x="883355" y="1690511"/>
                <a:pt x="872066" y="1684866"/>
              </a:cubicBezTo>
              <a:cubicBezTo>
                <a:pt x="866422" y="1676399"/>
                <a:pt x="862950" y="1665980"/>
                <a:pt x="855133" y="1659466"/>
              </a:cubicBezTo>
              <a:cubicBezTo>
                <a:pt x="845437" y="1651386"/>
                <a:pt x="832089" y="1649027"/>
                <a:pt x="821266" y="1642533"/>
              </a:cubicBezTo>
              <a:cubicBezTo>
                <a:pt x="817844" y="1640480"/>
                <a:pt x="815622" y="1636888"/>
                <a:pt x="812800" y="1634066"/>
              </a:cubicBezTo>
              <a:lnTo>
                <a:pt x="5672666" y="0"/>
              </a:lnTo>
              <a:lnTo>
                <a:pt x="6045200" y="3090333"/>
              </a:lnTo>
              <a:cubicBezTo>
                <a:pt x="6096416" y="3086675"/>
                <a:pt x="6180666" y="3116384"/>
                <a:pt x="6180666" y="3039533"/>
              </a:cubicBezTo>
              <a:cubicBezTo>
                <a:pt x="6180666" y="3026912"/>
                <a:pt x="6169377" y="3016955"/>
                <a:pt x="6163733" y="3005666"/>
              </a:cubicBezTo>
              <a:cubicBezTo>
                <a:pt x="6135511" y="3014133"/>
                <a:pt x="6104160" y="3015623"/>
                <a:pt x="6079066" y="3031066"/>
              </a:cubicBezTo>
              <a:cubicBezTo>
                <a:pt x="6064377" y="3040105"/>
                <a:pt x="6042664" y="3100905"/>
                <a:pt x="6036733" y="3115733"/>
              </a:cubicBezTo>
              <a:cubicBezTo>
                <a:pt x="6032532" y="3145137"/>
                <a:pt x="6018355" y="3204862"/>
                <a:pt x="6036733" y="3234266"/>
              </a:cubicBezTo>
              <a:cubicBezTo>
                <a:pt x="6042900" y="3244134"/>
                <a:pt x="6059311" y="3239911"/>
                <a:pt x="6070600" y="3242733"/>
              </a:cubicBezTo>
              <a:cubicBezTo>
                <a:pt x="6087533" y="3231444"/>
                <a:pt x="6109365" y="3225277"/>
                <a:pt x="6121400" y="3208866"/>
              </a:cubicBezTo>
              <a:cubicBezTo>
                <a:pt x="6149317" y="3170797"/>
                <a:pt x="6183505" y="3056419"/>
                <a:pt x="6197600" y="3014133"/>
              </a:cubicBezTo>
              <a:cubicBezTo>
                <a:pt x="6203244" y="2980266"/>
                <a:pt x="6212391" y="2946800"/>
                <a:pt x="6214533" y="2912533"/>
              </a:cubicBezTo>
              <a:cubicBezTo>
                <a:pt x="6215259" y="2900919"/>
                <a:pt x="6214294" y="2886894"/>
                <a:pt x="6206066" y="2878666"/>
              </a:cubicBezTo>
              <a:cubicBezTo>
                <a:pt x="6197838" y="2870438"/>
                <a:pt x="6183489" y="2873022"/>
                <a:pt x="6172200" y="2870200"/>
              </a:cubicBezTo>
              <a:cubicBezTo>
                <a:pt x="6120586" y="2904608"/>
                <a:pt x="6153334" y="2875849"/>
                <a:pt x="6112933" y="2971800"/>
              </a:cubicBezTo>
              <a:cubicBezTo>
                <a:pt x="6102147" y="2997417"/>
                <a:pt x="6090355" y="3022600"/>
                <a:pt x="6079066" y="3048000"/>
              </a:cubicBezTo>
              <a:cubicBezTo>
                <a:pt x="6073457" y="3092877"/>
                <a:pt x="6059469" y="3132903"/>
                <a:pt x="6087533" y="3175000"/>
              </a:cubicBezTo>
              <a:cubicBezTo>
                <a:pt x="6094534" y="3185502"/>
                <a:pt x="6110111" y="3186289"/>
                <a:pt x="6121400" y="3191933"/>
              </a:cubicBezTo>
              <a:cubicBezTo>
                <a:pt x="6160911" y="3189111"/>
                <a:pt x="6203923" y="3199970"/>
                <a:pt x="6239933" y="3183466"/>
              </a:cubicBezTo>
              <a:cubicBezTo>
                <a:pt x="6305907" y="3153228"/>
                <a:pt x="6370368" y="3022521"/>
                <a:pt x="6400800" y="2971800"/>
              </a:cubicBezTo>
              <a:cubicBezTo>
                <a:pt x="6406444" y="2940755"/>
                <a:pt x="6419701" y="2910158"/>
                <a:pt x="6417733" y="2878666"/>
              </a:cubicBezTo>
              <a:cubicBezTo>
                <a:pt x="6416706" y="2862242"/>
                <a:pt x="6405183" y="2846613"/>
                <a:pt x="6392333" y="2836333"/>
              </a:cubicBezTo>
              <a:cubicBezTo>
                <a:pt x="6356273" y="2807485"/>
                <a:pt x="6307686" y="2807760"/>
                <a:pt x="6265333" y="2802466"/>
              </a:cubicBezTo>
              <a:cubicBezTo>
                <a:pt x="6245577" y="2813755"/>
                <a:pt x="6217355" y="2816577"/>
                <a:pt x="6206066" y="2836333"/>
              </a:cubicBezTo>
              <a:cubicBezTo>
                <a:pt x="6191994" y="2860959"/>
                <a:pt x="6199775" y="2892720"/>
                <a:pt x="6197600" y="2921000"/>
              </a:cubicBezTo>
              <a:cubicBezTo>
                <a:pt x="6194130" y="2966110"/>
                <a:pt x="6191955" y="3011311"/>
                <a:pt x="6189133" y="3056466"/>
              </a:cubicBezTo>
              <a:cubicBezTo>
                <a:pt x="6194777" y="3079044"/>
                <a:pt x="6197115" y="3102717"/>
                <a:pt x="6206066" y="3124200"/>
              </a:cubicBezTo>
              <a:cubicBezTo>
                <a:pt x="6211493" y="3137225"/>
                <a:pt x="6217355" y="3158066"/>
                <a:pt x="6231466" y="3158066"/>
              </a:cubicBezTo>
              <a:cubicBezTo>
                <a:pt x="6254219" y="3158066"/>
                <a:pt x="6270977" y="3135489"/>
                <a:pt x="6290733" y="3124200"/>
              </a:cubicBezTo>
              <a:cubicBezTo>
                <a:pt x="6296377" y="3112911"/>
                <a:pt x="6302694" y="3101934"/>
                <a:pt x="6307666" y="3090333"/>
              </a:cubicBezTo>
              <a:cubicBezTo>
                <a:pt x="6311182" y="3082130"/>
                <a:pt x="6316133" y="3064933"/>
                <a:pt x="6316133" y="3064933"/>
              </a:cubicBezTo>
              <a:lnTo>
                <a:pt x="5054600" y="1159933"/>
              </a:lnTo>
              <a:lnTo>
                <a:pt x="4741333" y="1117600"/>
              </a:lnTo>
              <a:lnTo>
                <a:pt x="4741333" y="1117600"/>
              </a:lnTo>
              <a:lnTo>
                <a:pt x="7306733" y="1176866"/>
              </a:lnTo>
              <a:lnTo>
                <a:pt x="4715933" y="1354666"/>
              </a:lnTo>
            </a:path>
          </a:pathLst>
        </a:custGeom>
      </cdr:spPr>
      <cdr:txBody>
        <a:bodyPr xmlns:a="http://schemas.openxmlformats.org/drawingml/2006/main" vertOverflow="clip" vert="horz" wrap="square" lIns="91440" tIns="45720" rIns="91440" bIns="45720" numCol="1" anchor="t" anchorCtr="0" compatLnSpc="1">
          <a:prstTxWarp prst="textNoShape">
            <a:avLst/>
          </a:prstTxWarp>
        </a:bodyPr>
        <a:lstStyle xmlns:a="http://schemas.openxmlformats.org/drawingml/2006/main"/>
        <a:p xmlns:a="http://schemas.openxmlformats.org/drawingml/2006/main">
          <a:endParaRPr lang="en-US" dirty="0"/>
        </a:p>
      </cdr:txBody>
    </cdr:sp>
  </cdr:relSizeAnchor>
</c:userShapes>
</file>

<file path=ppt/drawings/drawing13.xml><?xml version="1.0" encoding="utf-8"?>
<c:userShapes xmlns:c="http://schemas.openxmlformats.org/drawingml/2006/chart">
  <cdr:relSizeAnchor xmlns:cdr="http://schemas.openxmlformats.org/drawingml/2006/chartDrawing">
    <cdr:from>
      <cdr:x>0.15887</cdr:x>
      <cdr:y>0.03561</cdr:y>
    </cdr:from>
    <cdr:to>
      <cdr:x>1</cdr:x>
      <cdr:y>0.61591</cdr:y>
    </cdr:to>
    <cdr:sp macro="" textlink="">
      <cdr:nvSpPr>
        <cdr:cNvPr id="10" name="Freeform 9"/>
        <cdr:cNvSpPr/>
      </cdr:nvSpPr>
      <cdr:spPr>
        <a:xfrm xmlns:a="http://schemas.openxmlformats.org/drawingml/2006/main">
          <a:off x="1583267" y="198967"/>
          <a:ext cx="7306733" cy="3242733"/>
        </a:xfrm>
        <a:custGeom xmlns:a="http://schemas.openxmlformats.org/drawingml/2006/main">
          <a:avLst/>
          <a:gdLst>
            <a:gd name="connsiteX0" fmla="*/ 0 w 7306733"/>
            <a:gd name="connsiteY0" fmla="*/ 2057400 h 3242733"/>
            <a:gd name="connsiteX1" fmla="*/ 0 w 7306733"/>
            <a:gd name="connsiteY1" fmla="*/ 2057400 h 3242733"/>
            <a:gd name="connsiteX2" fmla="*/ 59266 w 7306733"/>
            <a:gd name="connsiteY2" fmla="*/ 1989666 h 3242733"/>
            <a:gd name="connsiteX3" fmla="*/ 143933 w 7306733"/>
            <a:gd name="connsiteY3" fmla="*/ 1947333 h 3242733"/>
            <a:gd name="connsiteX4" fmla="*/ 228600 w 7306733"/>
            <a:gd name="connsiteY4" fmla="*/ 1930400 h 3242733"/>
            <a:gd name="connsiteX5" fmla="*/ 448733 w 7306733"/>
            <a:gd name="connsiteY5" fmla="*/ 1938866 h 3242733"/>
            <a:gd name="connsiteX6" fmla="*/ 474133 w 7306733"/>
            <a:gd name="connsiteY6" fmla="*/ 1947333 h 3242733"/>
            <a:gd name="connsiteX7" fmla="*/ 508000 w 7306733"/>
            <a:gd name="connsiteY7" fmla="*/ 1964266 h 3242733"/>
            <a:gd name="connsiteX8" fmla="*/ 541866 w 7306733"/>
            <a:gd name="connsiteY8" fmla="*/ 1989666 h 3242733"/>
            <a:gd name="connsiteX9" fmla="*/ 567266 w 7306733"/>
            <a:gd name="connsiteY9" fmla="*/ 2006600 h 3242733"/>
            <a:gd name="connsiteX10" fmla="*/ 584200 w 7306733"/>
            <a:gd name="connsiteY10" fmla="*/ 2032000 h 3242733"/>
            <a:gd name="connsiteX11" fmla="*/ 601133 w 7306733"/>
            <a:gd name="connsiteY11" fmla="*/ 2065866 h 3242733"/>
            <a:gd name="connsiteX12" fmla="*/ 626533 w 7306733"/>
            <a:gd name="connsiteY12" fmla="*/ 2099733 h 3242733"/>
            <a:gd name="connsiteX13" fmla="*/ 643466 w 7306733"/>
            <a:gd name="connsiteY13" fmla="*/ 2184400 h 3242733"/>
            <a:gd name="connsiteX14" fmla="*/ 651933 w 7306733"/>
            <a:gd name="connsiteY14" fmla="*/ 2209800 h 3242733"/>
            <a:gd name="connsiteX15" fmla="*/ 677333 w 7306733"/>
            <a:gd name="connsiteY15" fmla="*/ 2294466 h 3242733"/>
            <a:gd name="connsiteX16" fmla="*/ 702733 w 7306733"/>
            <a:gd name="connsiteY16" fmla="*/ 2336800 h 3242733"/>
            <a:gd name="connsiteX17" fmla="*/ 711200 w 7306733"/>
            <a:gd name="connsiteY17" fmla="*/ 2362200 h 3242733"/>
            <a:gd name="connsiteX18" fmla="*/ 787400 w 7306733"/>
            <a:gd name="connsiteY18" fmla="*/ 2455333 h 3242733"/>
            <a:gd name="connsiteX19" fmla="*/ 821266 w 7306733"/>
            <a:gd name="connsiteY19" fmla="*/ 2480733 h 3242733"/>
            <a:gd name="connsiteX20" fmla="*/ 855133 w 7306733"/>
            <a:gd name="connsiteY20" fmla="*/ 2497666 h 3242733"/>
            <a:gd name="connsiteX21" fmla="*/ 880533 w 7306733"/>
            <a:gd name="connsiteY21" fmla="*/ 2514600 h 3242733"/>
            <a:gd name="connsiteX22" fmla="*/ 905933 w 7306733"/>
            <a:gd name="connsiteY22" fmla="*/ 2523066 h 3242733"/>
            <a:gd name="connsiteX23" fmla="*/ 939800 w 7306733"/>
            <a:gd name="connsiteY23" fmla="*/ 2540000 h 3242733"/>
            <a:gd name="connsiteX24" fmla="*/ 990600 w 7306733"/>
            <a:gd name="connsiteY24" fmla="*/ 2531533 h 3242733"/>
            <a:gd name="connsiteX25" fmla="*/ 1016000 w 7306733"/>
            <a:gd name="connsiteY25" fmla="*/ 2463800 h 3242733"/>
            <a:gd name="connsiteX26" fmla="*/ 1032933 w 7306733"/>
            <a:gd name="connsiteY26" fmla="*/ 2421466 h 3242733"/>
            <a:gd name="connsiteX27" fmla="*/ 1058333 w 7306733"/>
            <a:gd name="connsiteY27" fmla="*/ 2302933 h 3242733"/>
            <a:gd name="connsiteX28" fmla="*/ 1041400 w 7306733"/>
            <a:gd name="connsiteY28" fmla="*/ 2108200 h 3242733"/>
            <a:gd name="connsiteX29" fmla="*/ 1024466 w 7306733"/>
            <a:gd name="connsiteY29" fmla="*/ 2032000 h 3242733"/>
            <a:gd name="connsiteX30" fmla="*/ 1007533 w 7306733"/>
            <a:gd name="connsiteY30" fmla="*/ 1930400 h 3242733"/>
            <a:gd name="connsiteX31" fmla="*/ 990600 w 7306733"/>
            <a:gd name="connsiteY31" fmla="*/ 1896533 h 3242733"/>
            <a:gd name="connsiteX32" fmla="*/ 973666 w 7306733"/>
            <a:gd name="connsiteY32" fmla="*/ 1845733 h 3242733"/>
            <a:gd name="connsiteX33" fmla="*/ 956733 w 7306733"/>
            <a:gd name="connsiteY33" fmla="*/ 1803400 h 3242733"/>
            <a:gd name="connsiteX34" fmla="*/ 939800 w 7306733"/>
            <a:gd name="connsiteY34" fmla="*/ 1769533 h 3242733"/>
            <a:gd name="connsiteX35" fmla="*/ 905933 w 7306733"/>
            <a:gd name="connsiteY35" fmla="*/ 1701800 h 3242733"/>
            <a:gd name="connsiteX36" fmla="*/ 872066 w 7306733"/>
            <a:gd name="connsiteY36" fmla="*/ 1684866 h 3242733"/>
            <a:gd name="connsiteX37" fmla="*/ 855133 w 7306733"/>
            <a:gd name="connsiteY37" fmla="*/ 1659466 h 3242733"/>
            <a:gd name="connsiteX38" fmla="*/ 821266 w 7306733"/>
            <a:gd name="connsiteY38" fmla="*/ 1642533 h 3242733"/>
            <a:gd name="connsiteX39" fmla="*/ 812800 w 7306733"/>
            <a:gd name="connsiteY39" fmla="*/ 1634066 h 3242733"/>
            <a:gd name="connsiteX40" fmla="*/ 5672666 w 7306733"/>
            <a:gd name="connsiteY40" fmla="*/ 0 h 3242733"/>
            <a:gd name="connsiteX41" fmla="*/ 6045200 w 7306733"/>
            <a:gd name="connsiteY41" fmla="*/ 3090333 h 3242733"/>
            <a:gd name="connsiteX42" fmla="*/ 6180666 w 7306733"/>
            <a:gd name="connsiteY42" fmla="*/ 3039533 h 3242733"/>
            <a:gd name="connsiteX43" fmla="*/ 6163733 w 7306733"/>
            <a:gd name="connsiteY43" fmla="*/ 3005666 h 3242733"/>
            <a:gd name="connsiteX44" fmla="*/ 6079066 w 7306733"/>
            <a:gd name="connsiteY44" fmla="*/ 3031066 h 3242733"/>
            <a:gd name="connsiteX45" fmla="*/ 6036733 w 7306733"/>
            <a:gd name="connsiteY45" fmla="*/ 3115733 h 3242733"/>
            <a:gd name="connsiteX46" fmla="*/ 6036733 w 7306733"/>
            <a:gd name="connsiteY46" fmla="*/ 3234266 h 3242733"/>
            <a:gd name="connsiteX47" fmla="*/ 6070600 w 7306733"/>
            <a:gd name="connsiteY47" fmla="*/ 3242733 h 3242733"/>
            <a:gd name="connsiteX48" fmla="*/ 6121400 w 7306733"/>
            <a:gd name="connsiteY48" fmla="*/ 3208866 h 3242733"/>
            <a:gd name="connsiteX49" fmla="*/ 6197600 w 7306733"/>
            <a:gd name="connsiteY49" fmla="*/ 3014133 h 3242733"/>
            <a:gd name="connsiteX50" fmla="*/ 6214533 w 7306733"/>
            <a:gd name="connsiteY50" fmla="*/ 2912533 h 3242733"/>
            <a:gd name="connsiteX51" fmla="*/ 6206066 w 7306733"/>
            <a:gd name="connsiteY51" fmla="*/ 2878666 h 3242733"/>
            <a:gd name="connsiteX52" fmla="*/ 6172200 w 7306733"/>
            <a:gd name="connsiteY52" fmla="*/ 2870200 h 3242733"/>
            <a:gd name="connsiteX53" fmla="*/ 6112933 w 7306733"/>
            <a:gd name="connsiteY53" fmla="*/ 2971800 h 3242733"/>
            <a:gd name="connsiteX54" fmla="*/ 6079066 w 7306733"/>
            <a:gd name="connsiteY54" fmla="*/ 3048000 h 3242733"/>
            <a:gd name="connsiteX55" fmla="*/ 6087533 w 7306733"/>
            <a:gd name="connsiteY55" fmla="*/ 3175000 h 3242733"/>
            <a:gd name="connsiteX56" fmla="*/ 6121400 w 7306733"/>
            <a:gd name="connsiteY56" fmla="*/ 3191933 h 3242733"/>
            <a:gd name="connsiteX57" fmla="*/ 6239933 w 7306733"/>
            <a:gd name="connsiteY57" fmla="*/ 3183466 h 3242733"/>
            <a:gd name="connsiteX58" fmla="*/ 6400800 w 7306733"/>
            <a:gd name="connsiteY58" fmla="*/ 2971800 h 3242733"/>
            <a:gd name="connsiteX59" fmla="*/ 6417733 w 7306733"/>
            <a:gd name="connsiteY59" fmla="*/ 2878666 h 3242733"/>
            <a:gd name="connsiteX60" fmla="*/ 6392333 w 7306733"/>
            <a:gd name="connsiteY60" fmla="*/ 2836333 h 3242733"/>
            <a:gd name="connsiteX61" fmla="*/ 6265333 w 7306733"/>
            <a:gd name="connsiteY61" fmla="*/ 2802466 h 3242733"/>
            <a:gd name="connsiteX62" fmla="*/ 6206066 w 7306733"/>
            <a:gd name="connsiteY62" fmla="*/ 2836333 h 3242733"/>
            <a:gd name="connsiteX63" fmla="*/ 6197600 w 7306733"/>
            <a:gd name="connsiteY63" fmla="*/ 2921000 h 3242733"/>
            <a:gd name="connsiteX64" fmla="*/ 6189133 w 7306733"/>
            <a:gd name="connsiteY64" fmla="*/ 3056466 h 3242733"/>
            <a:gd name="connsiteX65" fmla="*/ 6206066 w 7306733"/>
            <a:gd name="connsiteY65" fmla="*/ 3124200 h 3242733"/>
            <a:gd name="connsiteX66" fmla="*/ 6231466 w 7306733"/>
            <a:gd name="connsiteY66" fmla="*/ 3158066 h 3242733"/>
            <a:gd name="connsiteX67" fmla="*/ 6290733 w 7306733"/>
            <a:gd name="connsiteY67" fmla="*/ 3124200 h 3242733"/>
            <a:gd name="connsiteX68" fmla="*/ 6307666 w 7306733"/>
            <a:gd name="connsiteY68" fmla="*/ 3090333 h 3242733"/>
            <a:gd name="connsiteX69" fmla="*/ 6316133 w 7306733"/>
            <a:gd name="connsiteY69" fmla="*/ 3064933 h 3242733"/>
            <a:gd name="connsiteX70" fmla="*/ 5054600 w 7306733"/>
            <a:gd name="connsiteY70" fmla="*/ 1159933 h 3242733"/>
            <a:gd name="connsiteX71" fmla="*/ 4741333 w 7306733"/>
            <a:gd name="connsiteY71" fmla="*/ 1117600 h 3242733"/>
            <a:gd name="connsiteX72" fmla="*/ 4741333 w 7306733"/>
            <a:gd name="connsiteY72" fmla="*/ 1117600 h 3242733"/>
            <a:gd name="connsiteX73" fmla="*/ 7306733 w 7306733"/>
            <a:gd name="connsiteY73" fmla="*/ 1176866 h 3242733"/>
            <a:gd name="connsiteX74" fmla="*/ 4715933 w 7306733"/>
            <a:gd name="connsiteY74" fmla="*/ 1354666 h 3242733"/>
          </a:gdLst>
          <a:ahLst/>
          <a:cxnLst>
            <a:cxn ang="0">
              <a:pos x="connsiteX0" y="connsiteY0"/>
            </a:cxn>
            <a:cxn ang="0">
              <a:pos x="connsiteX1" y="connsiteY1"/>
            </a:cxn>
            <a:cxn ang="0">
              <a:pos x="connsiteX2" y="connsiteY2"/>
            </a:cxn>
            <a:cxn ang="0">
              <a:pos x="connsiteX3" y="connsiteY3"/>
            </a:cxn>
            <a:cxn ang="0">
              <a:pos x="connsiteX4" y="connsiteY4"/>
            </a:cxn>
            <a:cxn ang="0">
              <a:pos x="connsiteX5" y="connsiteY5"/>
            </a:cxn>
            <a:cxn ang="0">
              <a:pos x="connsiteX6" y="connsiteY6"/>
            </a:cxn>
            <a:cxn ang="0">
              <a:pos x="connsiteX7" y="connsiteY7"/>
            </a:cxn>
            <a:cxn ang="0">
              <a:pos x="connsiteX8" y="connsiteY8"/>
            </a:cxn>
            <a:cxn ang="0">
              <a:pos x="connsiteX9" y="connsiteY9"/>
            </a:cxn>
            <a:cxn ang="0">
              <a:pos x="connsiteX10" y="connsiteY10"/>
            </a:cxn>
            <a:cxn ang="0">
              <a:pos x="connsiteX11" y="connsiteY11"/>
            </a:cxn>
            <a:cxn ang="0">
              <a:pos x="connsiteX12" y="connsiteY12"/>
            </a:cxn>
            <a:cxn ang="0">
              <a:pos x="connsiteX13" y="connsiteY13"/>
            </a:cxn>
            <a:cxn ang="0">
              <a:pos x="connsiteX14" y="connsiteY14"/>
            </a:cxn>
            <a:cxn ang="0">
              <a:pos x="connsiteX15" y="connsiteY15"/>
            </a:cxn>
            <a:cxn ang="0">
              <a:pos x="connsiteX16" y="connsiteY16"/>
            </a:cxn>
            <a:cxn ang="0">
              <a:pos x="connsiteX17" y="connsiteY17"/>
            </a:cxn>
            <a:cxn ang="0">
              <a:pos x="connsiteX18" y="connsiteY18"/>
            </a:cxn>
            <a:cxn ang="0">
              <a:pos x="connsiteX19" y="connsiteY19"/>
            </a:cxn>
            <a:cxn ang="0">
              <a:pos x="connsiteX20" y="connsiteY20"/>
            </a:cxn>
            <a:cxn ang="0">
              <a:pos x="connsiteX21" y="connsiteY21"/>
            </a:cxn>
            <a:cxn ang="0">
              <a:pos x="connsiteX22" y="connsiteY22"/>
            </a:cxn>
            <a:cxn ang="0">
              <a:pos x="connsiteX23" y="connsiteY23"/>
            </a:cxn>
            <a:cxn ang="0">
              <a:pos x="connsiteX24" y="connsiteY24"/>
            </a:cxn>
            <a:cxn ang="0">
              <a:pos x="connsiteX25" y="connsiteY25"/>
            </a:cxn>
            <a:cxn ang="0">
              <a:pos x="connsiteX26" y="connsiteY26"/>
            </a:cxn>
            <a:cxn ang="0">
              <a:pos x="connsiteX27" y="connsiteY27"/>
            </a:cxn>
            <a:cxn ang="0">
              <a:pos x="connsiteX28" y="connsiteY28"/>
            </a:cxn>
            <a:cxn ang="0">
              <a:pos x="connsiteX29" y="connsiteY29"/>
            </a:cxn>
            <a:cxn ang="0">
              <a:pos x="connsiteX30" y="connsiteY30"/>
            </a:cxn>
            <a:cxn ang="0">
              <a:pos x="connsiteX31" y="connsiteY31"/>
            </a:cxn>
            <a:cxn ang="0">
              <a:pos x="connsiteX32" y="connsiteY32"/>
            </a:cxn>
            <a:cxn ang="0">
              <a:pos x="connsiteX33" y="connsiteY33"/>
            </a:cxn>
            <a:cxn ang="0">
              <a:pos x="connsiteX34" y="connsiteY34"/>
            </a:cxn>
            <a:cxn ang="0">
              <a:pos x="connsiteX35" y="connsiteY35"/>
            </a:cxn>
            <a:cxn ang="0">
              <a:pos x="connsiteX36" y="connsiteY36"/>
            </a:cxn>
            <a:cxn ang="0">
              <a:pos x="connsiteX37" y="connsiteY37"/>
            </a:cxn>
            <a:cxn ang="0">
              <a:pos x="connsiteX38" y="connsiteY38"/>
            </a:cxn>
            <a:cxn ang="0">
              <a:pos x="connsiteX39" y="connsiteY39"/>
            </a:cxn>
            <a:cxn ang="0">
              <a:pos x="connsiteX40" y="connsiteY40"/>
            </a:cxn>
            <a:cxn ang="0">
              <a:pos x="connsiteX41" y="connsiteY41"/>
            </a:cxn>
            <a:cxn ang="0">
              <a:pos x="connsiteX42" y="connsiteY42"/>
            </a:cxn>
            <a:cxn ang="0">
              <a:pos x="connsiteX43" y="connsiteY43"/>
            </a:cxn>
            <a:cxn ang="0">
              <a:pos x="connsiteX44" y="connsiteY44"/>
            </a:cxn>
            <a:cxn ang="0">
              <a:pos x="connsiteX45" y="connsiteY45"/>
            </a:cxn>
            <a:cxn ang="0">
              <a:pos x="connsiteX46" y="connsiteY46"/>
            </a:cxn>
            <a:cxn ang="0">
              <a:pos x="connsiteX47" y="connsiteY47"/>
            </a:cxn>
            <a:cxn ang="0">
              <a:pos x="connsiteX48" y="connsiteY48"/>
            </a:cxn>
            <a:cxn ang="0">
              <a:pos x="connsiteX49" y="connsiteY49"/>
            </a:cxn>
            <a:cxn ang="0">
              <a:pos x="connsiteX50" y="connsiteY50"/>
            </a:cxn>
            <a:cxn ang="0">
              <a:pos x="connsiteX51" y="connsiteY51"/>
            </a:cxn>
            <a:cxn ang="0">
              <a:pos x="connsiteX52" y="connsiteY52"/>
            </a:cxn>
            <a:cxn ang="0">
              <a:pos x="connsiteX53" y="connsiteY53"/>
            </a:cxn>
            <a:cxn ang="0">
              <a:pos x="connsiteX54" y="connsiteY54"/>
            </a:cxn>
            <a:cxn ang="0">
              <a:pos x="connsiteX55" y="connsiteY55"/>
            </a:cxn>
            <a:cxn ang="0">
              <a:pos x="connsiteX56" y="connsiteY56"/>
            </a:cxn>
            <a:cxn ang="0">
              <a:pos x="connsiteX57" y="connsiteY57"/>
            </a:cxn>
            <a:cxn ang="0">
              <a:pos x="connsiteX58" y="connsiteY58"/>
            </a:cxn>
            <a:cxn ang="0">
              <a:pos x="connsiteX59" y="connsiteY59"/>
            </a:cxn>
            <a:cxn ang="0">
              <a:pos x="connsiteX60" y="connsiteY60"/>
            </a:cxn>
            <a:cxn ang="0">
              <a:pos x="connsiteX61" y="connsiteY61"/>
            </a:cxn>
            <a:cxn ang="0">
              <a:pos x="connsiteX62" y="connsiteY62"/>
            </a:cxn>
            <a:cxn ang="0">
              <a:pos x="connsiteX63" y="connsiteY63"/>
            </a:cxn>
            <a:cxn ang="0">
              <a:pos x="connsiteX64" y="connsiteY64"/>
            </a:cxn>
            <a:cxn ang="0">
              <a:pos x="connsiteX65" y="connsiteY65"/>
            </a:cxn>
            <a:cxn ang="0">
              <a:pos x="connsiteX66" y="connsiteY66"/>
            </a:cxn>
            <a:cxn ang="0">
              <a:pos x="connsiteX67" y="connsiteY67"/>
            </a:cxn>
            <a:cxn ang="0">
              <a:pos x="connsiteX68" y="connsiteY68"/>
            </a:cxn>
            <a:cxn ang="0">
              <a:pos x="connsiteX69" y="connsiteY69"/>
            </a:cxn>
            <a:cxn ang="0">
              <a:pos x="connsiteX70" y="connsiteY70"/>
            </a:cxn>
            <a:cxn ang="0">
              <a:pos x="connsiteX71" y="connsiteY71"/>
            </a:cxn>
            <a:cxn ang="0">
              <a:pos x="connsiteX72" y="connsiteY72"/>
            </a:cxn>
            <a:cxn ang="0">
              <a:pos x="connsiteX73" y="connsiteY73"/>
            </a:cxn>
            <a:cxn ang="0">
              <a:pos x="connsiteX74" y="connsiteY74"/>
            </a:cxn>
          </a:cxnLst>
          <a:rect l="l" t="t" r="r" b="b"/>
          <a:pathLst>
            <a:path w="7306733" h="3242733">
              <a:moveTo>
                <a:pt x="0" y="2057400"/>
              </a:moveTo>
              <a:lnTo>
                <a:pt x="0" y="2057400"/>
              </a:lnTo>
              <a:cubicBezTo>
                <a:pt x="19755" y="2034822"/>
                <a:pt x="37221" y="2010015"/>
                <a:pt x="59266" y="1989666"/>
              </a:cubicBezTo>
              <a:cubicBezTo>
                <a:pt x="100669" y="1951448"/>
                <a:pt x="101232" y="1959534"/>
                <a:pt x="143933" y="1947333"/>
              </a:cubicBezTo>
              <a:cubicBezTo>
                <a:pt x="203041" y="1930444"/>
                <a:pt x="127457" y="1944848"/>
                <a:pt x="228600" y="1930400"/>
              </a:cubicBezTo>
              <a:cubicBezTo>
                <a:pt x="301978" y="1933222"/>
                <a:pt x="375475" y="1933814"/>
                <a:pt x="448733" y="1938866"/>
              </a:cubicBezTo>
              <a:cubicBezTo>
                <a:pt x="457637" y="1939480"/>
                <a:pt x="465930" y="1943817"/>
                <a:pt x="474133" y="1947333"/>
              </a:cubicBezTo>
              <a:cubicBezTo>
                <a:pt x="485734" y="1952305"/>
                <a:pt x="497297" y="1957577"/>
                <a:pt x="508000" y="1964266"/>
              </a:cubicBezTo>
              <a:cubicBezTo>
                <a:pt x="519966" y="1971745"/>
                <a:pt x="530384" y="1981464"/>
                <a:pt x="541866" y="1989666"/>
              </a:cubicBezTo>
              <a:cubicBezTo>
                <a:pt x="550146" y="1995581"/>
                <a:pt x="558799" y="2000955"/>
                <a:pt x="567266" y="2006600"/>
              </a:cubicBezTo>
              <a:cubicBezTo>
                <a:pt x="572911" y="2015067"/>
                <a:pt x="579151" y="2023165"/>
                <a:pt x="584200" y="2032000"/>
              </a:cubicBezTo>
              <a:cubicBezTo>
                <a:pt x="590462" y="2042958"/>
                <a:pt x="594444" y="2055163"/>
                <a:pt x="601133" y="2065866"/>
              </a:cubicBezTo>
              <a:cubicBezTo>
                <a:pt x="608612" y="2077832"/>
                <a:pt x="618066" y="2088444"/>
                <a:pt x="626533" y="2099733"/>
              </a:cubicBezTo>
              <a:cubicBezTo>
                <a:pt x="645662" y="2157118"/>
                <a:pt x="624009" y="2087112"/>
                <a:pt x="643466" y="2184400"/>
              </a:cubicBezTo>
              <a:cubicBezTo>
                <a:pt x="645216" y="2193151"/>
                <a:pt x="649768" y="2201142"/>
                <a:pt x="651933" y="2209800"/>
              </a:cubicBezTo>
              <a:cubicBezTo>
                <a:pt x="674603" y="2300478"/>
                <a:pt x="643203" y="2203453"/>
                <a:pt x="677333" y="2294466"/>
              </a:cubicBezTo>
              <a:cubicBezTo>
                <a:pt x="690522" y="2329637"/>
                <a:pt x="677524" y="2311589"/>
                <a:pt x="702733" y="2336800"/>
              </a:cubicBezTo>
              <a:cubicBezTo>
                <a:pt x="705555" y="2345267"/>
                <a:pt x="706866" y="2354398"/>
                <a:pt x="711200" y="2362200"/>
              </a:cubicBezTo>
              <a:cubicBezTo>
                <a:pt x="729526" y="2395188"/>
                <a:pt x="756768" y="2432359"/>
                <a:pt x="787400" y="2455333"/>
              </a:cubicBezTo>
              <a:cubicBezTo>
                <a:pt x="798689" y="2463800"/>
                <a:pt x="809300" y="2473254"/>
                <a:pt x="821266" y="2480733"/>
              </a:cubicBezTo>
              <a:cubicBezTo>
                <a:pt x="831969" y="2487422"/>
                <a:pt x="844175" y="2491404"/>
                <a:pt x="855133" y="2497666"/>
              </a:cubicBezTo>
              <a:cubicBezTo>
                <a:pt x="863968" y="2502715"/>
                <a:pt x="871431" y="2510049"/>
                <a:pt x="880533" y="2514600"/>
              </a:cubicBezTo>
              <a:cubicBezTo>
                <a:pt x="888515" y="2518591"/>
                <a:pt x="897730" y="2519550"/>
                <a:pt x="905933" y="2523066"/>
              </a:cubicBezTo>
              <a:cubicBezTo>
                <a:pt x="917534" y="2528038"/>
                <a:pt x="928511" y="2534355"/>
                <a:pt x="939800" y="2540000"/>
              </a:cubicBezTo>
              <a:cubicBezTo>
                <a:pt x="956733" y="2537178"/>
                <a:pt x="975245" y="2539210"/>
                <a:pt x="990600" y="2531533"/>
              </a:cubicBezTo>
              <a:cubicBezTo>
                <a:pt x="1011073" y="2521296"/>
                <a:pt x="1011820" y="2477733"/>
                <a:pt x="1016000" y="2463800"/>
              </a:cubicBezTo>
              <a:cubicBezTo>
                <a:pt x="1020367" y="2449243"/>
                <a:pt x="1028127" y="2435884"/>
                <a:pt x="1032933" y="2421466"/>
              </a:cubicBezTo>
              <a:cubicBezTo>
                <a:pt x="1052546" y="2362625"/>
                <a:pt x="1049682" y="2363489"/>
                <a:pt x="1058333" y="2302933"/>
              </a:cubicBezTo>
              <a:cubicBezTo>
                <a:pt x="1052689" y="2238022"/>
                <a:pt x="1049482" y="2172853"/>
                <a:pt x="1041400" y="2108200"/>
              </a:cubicBezTo>
              <a:cubicBezTo>
                <a:pt x="1038173" y="2082381"/>
                <a:pt x="1029261" y="2057574"/>
                <a:pt x="1024466" y="2032000"/>
              </a:cubicBezTo>
              <a:cubicBezTo>
                <a:pt x="1021177" y="2014457"/>
                <a:pt x="1014714" y="1951942"/>
                <a:pt x="1007533" y="1930400"/>
              </a:cubicBezTo>
              <a:cubicBezTo>
                <a:pt x="1003542" y="1918426"/>
                <a:pt x="995287" y="1908252"/>
                <a:pt x="990600" y="1896533"/>
              </a:cubicBezTo>
              <a:cubicBezTo>
                <a:pt x="983971" y="1879960"/>
                <a:pt x="980295" y="1862306"/>
                <a:pt x="973666" y="1845733"/>
              </a:cubicBezTo>
              <a:cubicBezTo>
                <a:pt x="968022" y="1831622"/>
                <a:pt x="962905" y="1817288"/>
                <a:pt x="956733" y="1803400"/>
              </a:cubicBezTo>
              <a:cubicBezTo>
                <a:pt x="951607" y="1791866"/>
                <a:pt x="944772" y="1781134"/>
                <a:pt x="939800" y="1769533"/>
              </a:cubicBezTo>
              <a:cubicBezTo>
                <a:pt x="927427" y="1740663"/>
                <a:pt x="933531" y="1729398"/>
                <a:pt x="905933" y="1701800"/>
              </a:cubicBezTo>
              <a:cubicBezTo>
                <a:pt x="897008" y="1692875"/>
                <a:pt x="883355" y="1690511"/>
                <a:pt x="872066" y="1684866"/>
              </a:cubicBezTo>
              <a:cubicBezTo>
                <a:pt x="866422" y="1676399"/>
                <a:pt x="862950" y="1665980"/>
                <a:pt x="855133" y="1659466"/>
              </a:cubicBezTo>
              <a:cubicBezTo>
                <a:pt x="845437" y="1651386"/>
                <a:pt x="832089" y="1649027"/>
                <a:pt x="821266" y="1642533"/>
              </a:cubicBezTo>
              <a:cubicBezTo>
                <a:pt x="817844" y="1640480"/>
                <a:pt x="815622" y="1636888"/>
                <a:pt x="812800" y="1634066"/>
              </a:cubicBezTo>
              <a:lnTo>
                <a:pt x="5672666" y="0"/>
              </a:lnTo>
              <a:lnTo>
                <a:pt x="6045200" y="3090333"/>
              </a:lnTo>
              <a:cubicBezTo>
                <a:pt x="6096416" y="3086675"/>
                <a:pt x="6180666" y="3116384"/>
                <a:pt x="6180666" y="3039533"/>
              </a:cubicBezTo>
              <a:cubicBezTo>
                <a:pt x="6180666" y="3026912"/>
                <a:pt x="6169377" y="3016955"/>
                <a:pt x="6163733" y="3005666"/>
              </a:cubicBezTo>
              <a:cubicBezTo>
                <a:pt x="6135511" y="3014133"/>
                <a:pt x="6104160" y="3015623"/>
                <a:pt x="6079066" y="3031066"/>
              </a:cubicBezTo>
              <a:cubicBezTo>
                <a:pt x="6064377" y="3040105"/>
                <a:pt x="6042664" y="3100905"/>
                <a:pt x="6036733" y="3115733"/>
              </a:cubicBezTo>
              <a:cubicBezTo>
                <a:pt x="6032532" y="3145137"/>
                <a:pt x="6018355" y="3204862"/>
                <a:pt x="6036733" y="3234266"/>
              </a:cubicBezTo>
              <a:cubicBezTo>
                <a:pt x="6042900" y="3244134"/>
                <a:pt x="6059311" y="3239911"/>
                <a:pt x="6070600" y="3242733"/>
              </a:cubicBezTo>
              <a:cubicBezTo>
                <a:pt x="6087533" y="3231444"/>
                <a:pt x="6109365" y="3225277"/>
                <a:pt x="6121400" y="3208866"/>
              </a:cubicBezTo>
              <a:cubicBezTo>
                <a:pt x="6149317" y="3170797"/>
                <a:pt x="6183505" y="3056419"/>
                <a:pt x="6197600" y="3014133"/>
              </a:cubicBezTo>
              <a:cubicBezTo>
                <a:pt x="6203244" y="2980266"/>
                <a:pt x="6212391" y="2946800"/>
                <a:pt x="6214533" y="2912533"/>
              </a:cubicBezTo>
              <a:cubicBezTo>
                <a:pt x="6215259" y="2900919"/>
                <a:pt x="6214294" y="2886894"/>
                <a:pt x="6206066" y="2878666"/>
              </a:cubicBezTo>
              <a:cubicBezTo>
                <a:pt x="6197838" y="2870438"/>
                <a:pt x="6183489" y="2873022"/>
                <a:pt x="6172200" y="2870200"/>
              </a:cubicBezTo>
              <a:cubicBezTo>
                <a:pt x="6120586" y="2904608"/>
                <a:pt x="6153334" y="2875849"/>
                <a:pt x="6112933" y="2971800"/>
              </a:cubicBezTo>
              <a:cubicBezTo>
                <a:pt x="6102147" y="2997417"/>
                <a:pt x="6090355" y="3022600"/>
                <a:pt x="6079066" y="3048000"/>
              </a:cubicBezTo>
              <a:cubicBezTo>
                <a:pt x="6073457" y="3092877"/>
                <a:pt x="6059469" y="3132903"/>
                <a:pt x="6087533" y="3175000"/>
              </a:cubicBezTo>
              <a:cubicBezTo>
                <a:pt x="6094534" y="3185502"/>
                <a:pt x="6110111" y="3186289"/>
                <a:pt x="6121400" y="3191933"/>
              </a:cubicBezTo>
              <a:cubicBezTo>
                <a:pt x="6160911" y="3189111"/>
                <a:pt x="6203923" y="3199970"/>
                <a:pt x="6239933" y="3183466"/>
              </a:cubicBezTo>
              <a:cubicBezTo>
                <a:pt x="6305907" y="3153228"/>
                <a:pt x="6370368" y="3022521"/>
                <a:pt x="6400800" y="2971800"/>
              </a:cubicBezTo>
              <a:cubicBezTo>
                <a:pt x="6406444" y="2940755"/>
                <a:pt x="6419701" y="2910158"/>
                <a:pt x="6417733" y="2878666"/>
              </a:cubicBezTo>
              <a:cubicBezTo>
                <a:pt x="6416706" y="2862242"/>
                <a:pt x="6405183" y="2846613"/>
                <a:pt x="6392333" y="2836333"/>
              </a:cubicBezTo>
              <a:cubicBezTo>
                <a:pt x="6356273" y="2807485"/>
                <a:pt x="6307686" y="2807760"/>
                <a:pt x="6265333" y="2802466"/>
              </a:cubicBezTo>
              <a:cubicBezTo>
                <a:pt x="6245577" y="2813755"/>
                <a:pt x="6217355" y="2816577"/>
                <a:pt x="6206066" y="2836333"/>
              </a:cubicBezTo>
              <a:cubicBezTo>
                <a:pt x="6191994" y="2860959"/>
                <a:pt x="6199775" y="2892720"/>
                <a:pt x="6197600" y="2921000"/>
              </a:cubicBezTo>
              <a:cubicBezTo>
                <a:pt x="6194130" y="2966110"/>
                <a:pt x="6191955" y="3011311"/>
                <a:pt x="6189133" y="3056466"/>
              </a:cubicBezTo>
              <a:cubicBezTo>
                <a:pt x="6194777" y="3079044"/>
                <a:pt x="6197115" y="3102717"/>
                <a:pt x="6206066" y="3124200"/>
              </a:cubicBezTo>
              <a:cubicBezTo>
                <a:pt x="6211493" y="3137225"/>
                <a:pt x="6217355" y="3158066"/>
                <a:pt x="6231466" y="3158066"/>
              </a:cubicBezTo>
              <a:cubicBezTo>
                <a:pt x="6254219" y="3158066"/>
                <a:pt x="6270977" y="3135489"/>
                <a:pt x="6290733" y="3124200"/>
              </a:cubicBezTo>
              <a:cubicBezTo>
                <a:pt x="6296377" y="3112911"/>
                <a:pt x="6302694" y="3101934"/>
                <a:pt x="6307666" y="3090333"/>
              </a:cubicBezTo>
              <a:cubicBezTo>
                <a:pt x="6311182" y="3082130"/>
                <a:pt x="6316133" y="3064933"/>
                <a:pt x="6316133" y="3064933"/>
              </a:cubicBezTo>
              <a:lnTo>
                <a:pt x="5054600" y="1159933"/>
              </a:lnTo>
              <a:lnTo>
                <a:pt x="4741333" y="1117600"/>
              </a:lnTo>
              <a:lnTo>
                <a:pt x="4741333" y="1117600"/>
              </a:lnTo>
              <a:lnTo>
                <a:pt x="7306733" y="1176866"/>
              </a:lnTo>
              <a:lnTo>
                <a:pt x="4715933" y="1354666"/>
              </a:lnTo>
            </a:path>
          </a:pathLst>
        </a:custGeom>
      </cdr:spPr>
      <cdr:txBody>
        <a:bodyPr xmlns:a="http://schemas.openxmlformats.org/drawingml/2006/main" vertOverflow="clip" vert="horz" wrap="square" lIns="91440" tIns="45720" rIns="91440" bIns="45720" numCol="1" anchor="t" anchorCtr="0" compatLnSpc="1">
          <a:prstTxWarp prst="textNoShape">
            <a:avLst/>
          </a:prstTxWarp>
        </a:bodyPr>
        <a:lstStyle xmlns:a="http://schemas.openxmlformats.org/drawingml/2006/main"/>
        <a:p xmlns:a="http://schemas.openxmlformats.org/drawingml/2006/main">
          <a:endParaRPr lang="en-US" dirty="0"/>
        </a:p>
      </cdr:txBody>
    </cdr:sp>
  </cdr:relSizeAnchor>
</c:userShapes>
</file>

<file path=ppt/drawings/drawing14.xml><?xml version="1.0" encoding="utf-8"?>
<c:userShapes xmlns:c="http://schemas.openxmlformats.org/drawingml/2006/chart">
  <cdr:relSizeAnchor xmlns:cdr="http://schemas.openxmlformats.org/drawingml/2006/chartDrawing">
    <cdr:from>
      <cdr:x>0.15887</cdr:x>
      <cdr:y>0.03561</cdr:y>
    </cdr:from>
    <cdr:to>
      <cdr:x>1</cdr:x>
      <cdr:y>0.61591</cdr:y>
    </cdr:to>
    <cdr:sp macro="" textlink="">
      <cdr:nvSpPr>
        <cdr:cNvPr id="10" name="Freeform 9"/>
        <cdr:cNvSpPr/>
      </cdr:nvSpPr>
      <cdr:spPr>
        <a:xfrm xmlns:a="http://schemas.openxmlformats.org/drawingml/2006/main">
          <a:off x="1583267" y="198967"/>
          <a:ext cx="7306733" cy="3242733"/>
        </a:xfrm>
        <a:custGeom xmlns:a="http://schemas.openxmlformats.org/drawingml/2006/main">
          <a:avLst/>
          <a:gdLst>
            <a:gd name="connsiteX0" fmla="*/ 0 w 7306733"/>
            <a:gd name="connsiteY0" fmla="*/ 2057400 h 3242733"/>
            <a:gd name="connsiteX1" fmla="*/ 0 w 7306733"/>
            <a:gd name="connsiteY1" fmla="*/ 2057400 h 3242733"/>
            <a:gd name="connsiteX2" fmla="*/ 59266 w 7306733"/>
            <a:gd name="connsiteY2" fmla="*/ 1989666 h 3242733"/>
            <a:gd name="connsiteX3" fmla="*/ 143933 w 7306733"/>
            <a:gd name="connsiteY3" fmla="*/ 1947333 h 3242733"/>
            <a:gd name="connsiteX4" fmla="*/ 228600 w 7306733"/>
            <a:gd name="connsiteY4" fmla="*/ 1930400 h 3242733"/>
            <a:gd name="connsiteX5" fmla="*/ 448733 w 7306733"/>
            <a:gd name="connsiteY5" fmla="*/ 1938866 h 3242733"/>
            <a:gd name="connsiteX6" fmla="*/ 474133 w 7306733"/>
            <a:gd name="connsiteY6" fmla="*/ 1947333 h 3242733"/>
            <a:gd name="connsiteX7" fmla="*/ 508000 w 7306733"/>
            <a:gd name="connsiteY7" fmla="*/ 1964266 h 3242733"/>
            <a:gd name="connsiteX8" fmla="*/ 541866 w 7306733"/>
            <a:gd name="connsiteY8" fmla="*/ 1989666 h 3242733"/>
            <a:gd name="connsiteX9" fmla="*/ 567266 w 7306733"/>
            <a:gd name="connsiteY9" fmla="*/ 2006600 h 3242733"/>
            <a:gd name="connsiteX10" fmla="*/ 584200 w 7306733"/>
            <a:gd name="connsiteY10" fmla="*/ 2032000 h 3242733"/>
            <a:gd name="connsiteX11" fmla="*/ 601133 w 7306733"/>
            <a:gd name="connsiteY11" fmla="*/ 2065866 h 3242733"/>
            <a:gd name="connsiteX12" fmla="*/ 626533 w 7306733"/>
            <a:gd name="connsiteY12" fmla="*/ 2099733 h 3242733"/>
            <a:gd name="connsiteX13" fmla="*/ 643466 w 7306733"/>
            <a:gd name="connsiteY13" fmla="*/ 2184400 h 3242733"/>
            <a:gd name="connsiteX14" fmla="*/ 651933 w 7306733"/>
            <a:gd name="connsiteY14" fmla="*/ 2209800 h 3242733"/>
            <a:gd name="connsiteX15" fmla="*/ 677333 w 7306733"/>
            <a:gd name="connsiteY15" fmla="*/ 2294466 h 3242733"/>
            <a:gd name="connsiteX16" fmla="*/ 702733 w 7306733"/>
            <a:gd name="connsiteY16" fmla="*/ 2336800 h 3242733"/>
            <a:gd name="connsiteX17" fmla="*/ 711200 w 7306733"/>
            <a:gd name="connsiteY17" fmla="*/ 2362200 h 3242733"/>
            <a:gd name="connsiteX18" fmla="*/ 787400 w 7306733"/>
            <a:gd name="connsiteY18" fmla="*/ 2455333 h 3242733"/>
            <a:gd name="connsiteX19" fmla="*/ 821266 w 7306733"/>
            <a:gd name="connsiteY19" fmla="*/ 2480733 h 3242733"/>
            <a:gd name="connsiteX20" fmla="*/ 855133 w 7306733"/>
            <a:gd name="connsiteY20" fmla="*/ 2497666 h 3242733"/>
            <a:gd name="connsiteX21" fmla="*/ 880533 w 7306733"/>
            <a:gd name="connsiteY21" fmla="*/ 2514600 h 3242733"/>
            <a:gd name="connsiteX22" fmla="*/ 905933 w 7306733"/>
            <a:gd name="connsiteY22" fmla="*/ 2523066 h 3242733"/>
            <a:gd name="connsiteX23" fmla="*/ 939800 w 7306733"/>
            <a:gd name="connsiteY23" fmla="*/ 2540000 h 3242733"/>
            <a:gd name="connsiteX24" fmla="*/ 990600 w 7306733"/>
            <a:gd name="connsiteY24" fmla="*/ 2531533 h 3242733"/>
            <a:gd name="connsiteX25" fmla="*/ 1016000 w 7306733"/>
            <a:gd name="connsiteY25" fmla="*/ 2463800 h 3242733"/>
            <a:gd name="connsiteX26" fmla="*/ 1032933 w 7306733"/>
            <a:gd name="connsiteY26" fmla="*/ 2421466 h 3242733"/>
            <a:gd name="connsiteX27" fmla="*/ 1058333 w 7306733"/>
            <a:gd name="connsiteY27" fmla="*/ 2302933 h 3242733"/>
            <a:gd name="connsiteX28" fmla="*/ 1041400 w 7306733"/>
            <a:gd name="connsiteY28" fmla="*/ 2108200 h 3242733"/>
            <a:gd name="connsiteX29" fmla="*/ 1024466 w 7306733"/>
            <a:gd name="connsiteY29" fmla="*/ 2032000 h 3242733"/>
            <a:gd name="connsiteX30" fmla="*/ 1007533 w 7306733"/>
            <a:gd name="connsiteY30" fmla="*/ 1930400 h 3242733"/>
            <a:gd name="connsiteX31" fmla="*/ 990600 w 7306733"/>
            <a:gd name="connsiteY31" fmla="*/ 1896533 h 3242733"/>
            <a:gd name="connsiteX32" fmla="*/ 973666 w 7306733"/>
            <a:gd name="connsiteY32" fmla="*/ 1845733 h 3242733"/>
            <a:gd name="connsiteX33" fmla="*/ 956733 w 7306733"/>
            <a:gd name="connsiteY33" fmla="*/ 1803400 h 3242733"/>
            <a:gd name="connsiteX34" fmla="*/ 939800 w 7306733"/>
            <a:gd name="connsiteY34" fmla="*/ 1769533 h 3242733"/>
            <a:gd name="connsiteX35" fmla="*/ 905933 w 7306733"/>
            <a:gd name="connsiteY35" fmla="*/ 1701800 h 3242733"/>
            <a:gd name="connsiteX36" fmla="*/ 872066 w 7306733"/>
            <a:gd name="connsiteY36" fmla="*/ 1684866 h 3242733"/>
            <a:gd name="connsiteX37" fmla="*/ 855133 w 7306733"/>
            <a:gd name="connsiteY37" fmla="*/ 1659466 h 3242733"/>
            <a:gd name="connsiteX38" fmla="*/ 821266 w 7306733"/>
            <a:gd name="connsiteY38" fmla="*/ 1642533 h 3242733"/>
            <a:gd name="connsiteX39" fmla="*/ 812800 w 7306733"/>
            <a:gd name="connsiteY39" fmla="*/ 1634066 h 3242733"/>
            <a:gd name="connsiteX40" fmla="*/ 5672666 w 7306733"/>
            <a:gd name="connsiteY40" fmla="*/ 0 h 3242733"/>
            <a:gd name="connsiteX41" fmla="*/ 6045200 w 7306733"/>
            <a:gd name="connsiteY41" fmla="*/ 3090333 h 3242733"/>
            <a:gd name="connsiteX42" fmla="*/ 6180666 w 7306733"/>
            <a:gd name="connsiteY42" fmla="*/ 3039533 h 3242733"/>
            <a:gd name="connsiteX43" fmla="*/ 6163733 w 7306733"/>
            <a:gd name="connsiteY43" fmla="*/ 3005666 h 3242733"/>
            <a:gd name="connsiteX44" fmla="*/ 6079066 w 7306733"/>
            <a:gd name="connsiteY44" fmla="*/ 3031066 h 3242733"/>
            <a:gd name="connsiteX45" fmla="*/ 6036733 w 7306733"/>
            <a:gd name="connsiteY45" fmla="*/ 3115733 h 3242733"/>
            <a:gd name="connsiteX46" fmla="*/ 6036733 w 7306733"/>
            <a:gd name="connsiteY46" fmla="*/ 3234266 h 3242733"/>
            <a:gd name="connsiteX47" fmla="*/ 6070600 w 7306733"/>
            <a:gd name="connsiteY47" fmla="*/ 3242733 h 3242733"/>
            <a:gd name="connsiteX48" fmla="*/ 6121400 w 7306733"/>
            <a:gd name="connsiteY48" fmla="*/ 3208866 h 3242733"/>
            <a:gd name="connsiteX49" fmla="*/ 6197600 w 7306733"/>
            <a:gd name="connsiteY49" fmla="*/ 3014133 h 3242733"/>
            <a:gd name="connsiteX50" fmla="*/ 6214533 w 7306733"/>
            <a:gd name="connsiteY50" fmla="*/ 2912533 h 3242733"/>
            <a:gd name="connsiteX51" fmla="*/ 6206066 w 7306733"/>
            <a:gd name="connsiteY51" fmla="*/ 2878666 h 3242733"/>
            <a:gd name="connsiteX52" fmla="*/ 6172200 w 7306733"/>
            <a:gd name="connsiteY52" fmla="*/ 2870200 h 3242733"/>
            <a:gd name="connsiteX53" fmla="*/ 6112933 w 7306733"/>
            <a:gd name="connsiteY53" fmla="*/ 2971800 h 3242733"/>
            <a:gd name="connsiteX54" fmla="*/ 6079066 w 7306733"/>
            <a:gd name="connsiteY54" fmla="*/ 3048000 h 3242733"/>
            <a:gd name="connsiteX55" fmla="*/ 6087533 w 7306733"/>
            <a:gd name="connsiteY55" fmla="*/ 3175000 h 3242733"/>
            <a:gd name="connsiteX56" fmla="*/ 6121400 w 7306733"/>
            <a:gd name="connsiteY56" fmla="*/ 3191933 h 3242733"/>
            <a:gd name="connsiteX57" fmla="*/ 6239933 w 7306733"/>
            <a:gd name="connsiteY57" fmla="*/ 3183466 h 3242733"/>
            <a:gd name="connsiteX58" fmla="*/ 6400800 w 7306733"/>
            <a:gd name="connsiteY58" fmla="*/ 2971800 h 3242733"/>
            <a:gd name="connsiteX59" fmla="*/ 6417733 w 7306733"/>
            <a:gd name="connsiteY59" fmla="*/ 2878666 h 3242733"/>
            <a:gd name="connsiteX60" fmla="*/ 6392333 w 7306733"/>
            <a:gd name="connsiteY60" fmla="*/ 2836333 h 3242733"/>
            <a:gd name="connsiteX61" fmla="*/ 6265333 w 7306733"/>
            <a:gd name="connsiteY61" fmla="*/ 2802466 h 3242733"/>
            <a:gd name="connsiteX62" fmla="*/ 6206066 w 7306733"/>
            <a:gd name="connsiteY62" fmla="*/ 2836333 h 3242733"/>
            <a:gd name="connsiteX63" fmla="*/ 6197600 w 7306733"/>
            <a:gd name="connsiteY63" fmla="*/ 2921000 h 3242733"/>
            <a:gd name="connsiteX64" fmla="*/ 6189133 w 7306733"/>
            <a:gd name="connsiteY64" fmla="*/ 3056466 h 3242733"/>
            <a:gd name="connsiteX65" fmla="*/ 6206066 w 7306733"/>
            <a:gd name="connsiteY65" fmla="*/ 3124200 h 3242733"/>
            <a:gd name="connsiteX66" fmla="*/ 6231466 w 7306733"/>
            <a:gd name="connsiteY66" fmla="*/ 3158066 h 3242733"/>
            <a:gd name="connsiteX67" fmla="*/ 6290733 w 7306733"/>
            <a:gd name="connsiteY67" fmla="*/ 3124200 h 3242733"/>
            <a:gd name="connsiteX68" fmla="*/ 6307666 w 7306733"/>
            <a:gd name="connsiteY68" fmla="*/ 3090333 h 3242733"/>
            <a:gd name="connsiteX69" fmla="*/ 6316133 w 7306733"/>
            <a:gd name="connsiteY69" fmla="*/ 3064933 h 3242733"/>
            <a:gd name="connsiteX70" fmla="*/ 5054600 w 7306733"/>
            <a:gd name="connsiteY70" fmla="*/ 1159933 h 3242733"/>
            <a:gd name="connsiteX71" fmla="*/ 4741333 w 7306733"/>
            <a:gd name="connsiteY71" fmla="*/ 1117600 h 3242733"/>
            <a:gd name="connsiteX72" fmla="*/ 4741333 w 7306733"/>
            <a:gd name="connsiteY72" fmla="*/ 1117600 h 3242733"/>
            <a:gd name="connsiteX73" fmla="*/ 7306733 w 7306733"/>
            <a:gd name="connsiteY73" fmla="*/ 1176866 h 3242733"/>
            <a:gd name="connsiteX74" fmla="*/ 4715933 w 7306733"/>
            <a:gd name="connsiteY74" fmla="*/ 1354666 h 3242733"/>
          </a:gdLst>
          <a:ahLst/>
          <a:cxnLst>
            <a:cxn ang="0">
              <a:pos x="connsiteX0" y="connsiteY0"/>
            </a:cxn>
            <a:cxn ang="0">
              <a:pos x="connsiteX1" y="connsiteY1"/>
            </a:cxn>
            <a:cxn ang="0">
              <a:pos x="connsiteX2" y="connsiteY2"/>
            </a:cxn>
            <a:cxn ang="0">
              <a:pos x="connsiteX3" y="connsiteY3"/>
            </a:cxn>
            <a:cxn ang="0">
              <a:pos x="connsiteX4" y="connsiteY4"/>
            </a:cxn>
            <a:cxn ang="0">
              <a:pos x="connsiteX5" y="connsiteY5"/>
            </a:cxn>
            <a:cxn ang="0">
              <a:pos x="connsiteX6" y="connsiteY6"/>
            </a:cxn>
            <a:cxn ang="0">
              <a:pos x="connsiteX7" y="connsiteY7"/>
            </a:cxn>
            <a:cxn ang="0">
              <a:pos x="connsiteX8" y="connsiteY8"/>
            </a:cxn>
            <a:cxn ang="0">
              <a:pos x="connsiteX9" y="connsiteY9"/>
            </a:cxn>
            <a:cxn ang="0">
              <a:pos x="connsiteX10" y="connsiteY10"/>
            </a:cxn>
            <a:cxn ang="0">
              <a:pos x="connsiteX11" y="connsiteY11"/>
            </a:cxn>
            <a:cxn ang="0">
              <a:pos x="connsiteX12" y="connsiteY12"/>
            </a:cxn>
            <a:cxn ang="0">
              <a:pos x="connsiteX13" y="connsiteY13"/>
            </a:cxn>
            <a:cxn ang="0">
              <a:pos x="connsiteX14" y="connsiteY14"/>
            </a:cxn>
            <a:cxn ang="0">
              <a:pos x="connsiteX15" y="connsiteY15"/>
            </a:cxn>
            <a:cxn ang="0">
              <a:pos x="connsiteX16" y="connsiteY16"/>
            </a:cxn>
            <a:cxn ang="0">
              <a:pos x="connsiteX17" y="connsiteY17"/>
            </a:cxn>
            <a:cxn ang="0">
              <a:pos x="connsiteX18" y="connsiteY18"/>
            </a:cxn>
            <a:cxn ang="0">
              <a:pos x="connsiteX19" y="connsiteY19"/>
            </a:cxn>
            <a:cxn ang="0">
              <a:pos x="connsiteX20" y="connsiteY20"/>
            </a:cxn>
            <a:cxn ang="0">
              <a:pos x="connsiteX21" y="connsiteY21"/>
            </a:cxn>
            <a:cxn ang="0">
              <a:pos x="connsiteX22" y="connsiteY22"/>
            </a:cxn>
            <a:cxn ang="0">
              <a:pos x="connsiteX23" y="connsiteY23"/>
            </a:cxn>
            <a:cxn ang="0">
              <a:pos x="connsiteX24" y="connsiteY24"/>
            </a:cxn>
            <a:cxn ang="0">
              <a:pos x="connsiteX25" y="connsiteY25"/>
            </a:cxn>
            <a:cxn ang="0">
              <a:pos x="connsiteX26" y="connsiteY26"/>
            </a:cxn>
            <a:cxn ang="0">
              <a:pos x="connsiteX27" y="connsiteY27"/>
            </a:cxn>
            <a:cxn ang="0">
              <a:pos x="connsiteX28" y="connsiteY28"/>
            </a:cxn>
            <a:cxn ang="0">
              <a:pos x="connsiteX29" y="connsiteY29"/>
            </a:cxn>
            <a:cxn ang="0">
              <a:pos x="connsiteX30" y="connsiteY30"/>
            </a:cxn>
            <a:cxn ang="0">
              <a:pos x="connsiteX31" y="connsiteY31"/>
            </a:cxn>
            <a:cxn ang="0">
              <a:pos x="connsiteX32" y="connsiteY32"/>
            </a:cxn>
            <a:cxn ang="0">
              <a:pos x="connsiteX33" y="connsiteY33"/>
            </a:cxn>
            <a:cxn ang="0">
              <a:pos x="connsiteX34" y="connsiteY34"/>
            </a:cxn>
            <a:cxn ang="0">
              <a:pos x="connsiteX35" y="connsiteY35"/>
            </a:cxn>
            <a:cxn ang="0">
              <a:pos x="connsiteX36" y="connsiteY36"/>
            </a:cxn>
            <a:cxn ang="0">
              <a:pos x="connsiteX37" y="connsiteY37"/>
            </a:cxn>
            <a:cxn ang="0">
              <a:pos x="connsiteX38" y="connsiteY38"/>
            </a:cxn>
            <a:cxn ang="0">
              <a:pos x="connsiteX39" y="connsiteY39"/>
            </a:cxn>
            <a:cxn ang="0">
              <a:pos x="connsiteX40" y="connsiteY40"/>
            </a:cxn>
            <a:cxn ang="0">
              <a:pos x="connsiteX41" y="connsiteY41"/>
            </a:cxn>
            <a:cxn ang="0">
              <a:pos x="connsiteX42" y="connsiteY42"/>
            </a:cxn>
            <a:cxn ang="0">
              <a:pos x="connsiteX43" y="connsiteY43"/>
            </a:cxn>
            <a:cxn ang="0">
              <a:pos x="connsiteX44" y="connsiteY44"/>
            </a:cxn>
            <a:cxn ang="0">
              <a:pos x="connsiteX45" y="connsiteY45"/>
            </a:cxn>
            <a:cxn ang="0">
              <a:pos x="connsiteX46" y="connsiteY46"/>
            </a:cxn>
            <a:cxn ang="0">
              <a:pos x="connsiteX47" y="connsiteY47"/>
            </a:cxn>
            <a:cxn ang="0">
              <a:pos x="connsiteX48" y="connsiteY48"/>
            </a:cxn>
            <a:cxn ang="0">
              <a:pos x="connsiteX49" y="connsiteY49"/>
            </a:cxn>
            <a:cxn ang="0">
              <a:pos x="connsiteX50" y="connsiteY50"/>
            </a:cxn>
            <a:cxn ang="0">
              <a:pos x="connsiteX51" y="connsiteY51"/>
            </a:cxn>
            <a:cxn ang="0">
              <a:pos x="connsiteX52" y="connsiteY52"/>
            </a:cxn>
            <a:cxn ang="0">
              <a:pos x="connsiteX53" y="connsiteY53"/>
            </a:cxn>
            <a:cxn ang="0">
              <a:pos x="connsiteX54" y="connsiteY54"/>
            </a:cxn>
            <a:cxn ang="0">
              <a:pos x="connsiteX55" y="connsiteY55"/>
            </a:cxn>
            <a:cxn ang="0">
              <a:pos x="connsiteX56" y="connsiteY56"/>
            </a:cxn>
            <a:cxn ang="0">
              <a:pos x="connsiteX57" y="connsiteY57"/>
            </a:cxn>
            <a:cxn ang="0">
              <a:pos x="connsiteX58" y="connsiteY58"/>
            </a:cxn>
            <a:cxn ang="0">
              <a:pos x="connsiteX59" y="connsiteY59"/>
            </a:cxn>
            <a:cxn ang="0">
              <a:pos x="connsiteX60" y="connsiteY60"/>
            </a:cxn>
            <a:cxn ang="0">
              <a:pos x="connsiteX61" y="connsiteY61"/>
            </a:cxn>
            <a:cxn ang="0">
              <a:pos x="connsiteX62" y="connsiteY62"/>
            </a:cxn>
            <a:cxn ang="0">
              <a:pos x="connsiteX63" y="connsiteY63"/>
            </a:cxn>
            <a:cxn ang="0">
              <a:pos x="connsiteX64" y="connsiteY64"/>
            </a:cxn>
            <a:cxn ang="0">
              <a:pos x="connsiteX65" y="connsiteY65"/>
            </a:cxn>
            <a:cxn ang="0">
              <a:pos x="connsiteX66" y="connsiteY66"/>
            </a:cxn>
            <a:cxn ang="0">
              <a:pos x="connsiteX67" y="connsiteY67"/>
            </a:cxn>
            <a:cxn ang="0">
              <a:pos x="connsiteX68" y="connsiteY68"/>
            </a:cxn>
            <a:cxn ang="0">
              <a:pos x="connsiteX69" y="connsiteY69"/>
            </a:cxn>
            <a:cxn ang="0">
              <a:pos x="connsiteX70" y="connsiteY70"/>
            </a:cxn>
            <a:cxn ang="0">
              <a:pos x="connsiteX71" y="connsiteY71"/>
            </a:cxn>
            <a:cxn ang="0">
              <a:pos x="connsiteX72" y="connsiteY72"/>
            </a:cxn>
            <a:cxn ang="0">
              <a:pos x="connsiteX73" y="connsiteY73"/>
            </a:cxn>
            <a:cxn ang="0">
              <a:pos x="connsiteX74" y="connsiteY74"/>
            </a:cxn>
          </a:cxnLst>
          <a:rect l="l" t="t" r="r" b="b"/>
          <a:pathLst>
            <a:path w="7306733" h="3242733">
              <a:moveTo>
                <a:pt x="0" y="2057400"/>
              </a:moveTo>
              <a:lnTo>
                <a:pt x="0" y="2057400"/>
              </a:lnTo>
              <a:cubicBezTo>
                <a:pt x="19755" y="2034822"/>
                <a:pt x="37221" y="2010015"/>
                <a:pt x="59266" y="1989666"/>
              </a:cubicBezTo>
              <a:cubicBezTo>
                <a:pt x="100669" y="1951448"/>
                <a:pt x="101232" y="1959534"/>
                <a:pt x="143933" y="1947333"/>
              </a:cubicBezTo>
              <a:cubicBezTo>
                <a:pt x="203041" y="1930444"/>
                <a:pt x="127457" y="1944848"/>
                <a:pt x="228600" y="1930400"/>
              </a:cubicBezTo>
              <a:cubicBezTo>
                <a:pt x="301978" y="1933222"/>
                <a:pt x="375475" y="1933814"/>
                <a:pt x="448733" y="1938866"/>
              </a:cubicBezTo>
              <a:cubicBezTo>
                <a:pt x="457637" y="1939480"/>
                <a:pt x="465930" y="1943817"/>
                <a:pt x="474133" y="1947333"/>
              </a:cubicBezTo>
              <a:cubicBezTo>
                <a:pt x="485734" y="1952305"/>
                <a:pt x="497297" y="1957577"/>
                <a:pt x="508000" y="1964266"/>
              </a:cubicBezTo>
              <a:cubicBezTo>
                <a:pt x="519966" y="1971745"/>
                <a:pt x="530384" y="1981464"/>
                <a:pt x="541866" y="1989666"/>
              </a:cubicBezTo>
              <a:cubicBezTo>
                <a:pt x="550146" y="1995581"/>
                <a:pt x="558799" y="2000955"/>
                <a:pt x="567266" y="2006600"/>
              </a:cubicBezTo>
              <a:cubicBezTo>
                <a:pt x="572911" y="2015067"/>
                <a:pt x="579151" y="2023165"/>
                <a:pt x="584200" y="2032000"/>
              </a:cubicBezTo>
              <a:cubicBezTo>
                <a:pt x="590462" y="2042958"/>
                <a:pt x="594444" y="2055163"/>
                <a:pt x="601133" y="2065866"/>
              </a:cubicBezTo>
              <a:cubicBezTo>
                <a:pt x="608612" y="2077832"/>
                <a:pt x="618066" y="2088444"/>
                <a:pt x="626533" y="2099733"/>
              </a:cubicBezTo>
              <a:cubicBezTo>
                <a:pt x="645662" y="2157118"/>
                <a:pt x="624009" y="2087112"/>
                <a:pt x="643466" y="2184400"/>
              </a:cubicBezTo>
              <a:cubicBezTo>
                <a:pt x="645216" y="2193151"/>
                <a:pt x="649768" y="2201142"/>
                <a:pt x="651933" y="2209800"/>
              </a:cubicBezTo>
              <a:cubicBezTo>
                <a:pt x="674603" y="2300478"/>
                <a:pt x="643203" y="2203453"/>
                <a:pt x="677333" y="2294466"/>
              </a:cubicBezTo>
              <a:cubicBezTo>
                <a:pt x="690522" y="2329637"/>
                <a:pt x="677524" y="2311589"/>
                <a:pt x="702733" y="2336800"/>
              </a:cubicBezTo>
              <a:cubicBezTo>
                <a:pt x="705555" y="2345267"/>
                <a:pt x="706866" y="2354398"/>
                <a:pt x="711200" y="2362200"/>
              </a:cubicBezTo>
              <a:cubicBezTo>
                <a:pt x="729526" y="2395188"/>
                <a:pt x="756768" y="2432359"/>
                <a:pt x="787400" y="2455333"/>
              </a:cubicBezTo>
              <a:cubicBezTo>
                <a:pt x="798689" y="2463800"/>
                <a:pt x="809300" y="2473254"/>
                <a:pt x="821266" y="2480733"/>
              </a:cubicBezTo>
              <a:cubicBezTo>
                <a:pt x="831969" y="2487422"/>
                <a:pt x="844175" y="2491404"/>
                <a:pt x="855133" y="2497666"/>
              </a:cubicBezTo>
              <a:cubicBezTo>
                <a:pt x="863968" y="2502715"/>
                <a:pt x="871431" y="2510049"/>
                <a:pt x="880533" y="2514600"/>
              </a:cubicBezTo>
              <a:cubicBezTo>
                <a:pt x="888515" y="2518591"/>
                <a:pt x="897730" y="2519550"/>
                <a:pt x="905933" y="2523066"/>
              </a:cubicBezTo>
              <a:cubicBezTo>
                <a:pt x="917534" y="2528038"/>
                <a:pt x="928511" y="2534355"/>
                <a:pt x="939800" y="2540000"/>
              </a:cubicBezTo>
              <a:cubicBezTo>
                <a:pt x="956733" y="2537178"/>
                <a:pt x="975245" y="2539210"/>
                <a:pt x="990600" y="2531533"/>
              </a:cubicBezTo>
              <a:cubicBezTo>
                <a:pt x="1011073" y="2521296"/>
                <a:pt x="1011820" y="2477733"/>
                <a:pt x="1016000" y="2463800"/>
              </a:cubicBezTo>
              <a:cubicBezTo>
                <a:pt x="1020367" y="2449243"/>
                <a:pt x="1028127" y="2435884"/>
                <a:pt x="1032933" y="2421466"/>
              </a:cubicBezTo>
              <a:cubicBezTo>
                <a:pt x="1052546" y="2362625"/>
                <a:pt x="1049682" y="2363489"/>
                <a:pt x="1058333" y="2302933"/>
              </a:cubicBezTo>
              <a:cubicBezTo>
                <a:pt x="1052689" y="2238022"/>
                <a:pt x="1049482" y="2172853"/>
                <a:pt x="1041400" y="2108200"/>
              </a:cubicBezTo>
              <a:cubicBezTo>
                <a:pt x="1038173" y="2082381"/>
                <a:pt x="1029261" y="2057574"/>
                <a:pt x="1024466" y="2032000"/>
              </a:cubicBezTo>
              <a:cubicBezTo>
                <a:pt x="1021177" y="2014457"/>
                <a:pt x="1014714" y="1951942"/>
                <a:pt x="1007533" y="1930400"/>
              </a:cubicBezTo>
              <a:cubicBezTo>
                <a:pt x="1003542" y="1918426"/>
                <a:pt x="995287" y="1908252"/>
                <a:pt x="990600" y="1896533"/>
              </a:cubicBezTo>
              <a:cubicBezTo>
                <a:pt x="983971" y="1879960"/>
                <a:pt x="980295" y="1862306"/>
                <a:pt x="973666" y="1845733"/>
              </a:cubicBezTo>
              <a:cubicBezTo>
                <a:pt x="968022" y="1831622"/>
                <a:pt x="962905" y="1817288"/>
                <a:pt x="956733" y="1803400"/>
              </a:cubicBezTo>
              <a:cubicBezTo>
                <a:pt x="951607" y="1791866"/>
                <a:pt x="944772" y="1781134"/>
                <a:pt x="939800" y="1769533"/>
              </a:cubicBezTo>
              <a:cubicBezTo>
                <a:pt x="927427" y="1740663"/>
                <a:pt x="933531" y="1729398"/>
                <a:pt x="905933" y="1701800"/>
              </a:cubicBezTo>
              <a:cubicBezTo>
                <a:pt x="897008" y="1692875"/>
                <a:pt x="883355" y="1690511"/>
                <a:pt x="872066" y="1684866"/>
              </a:cubicBezTo>
              <a:cubicBezTo>
                <a:pt x="866422" y="1676399"/>
                <a:pt x="862950" y="1665980"/>
                <a:pt x="855133" y="1659466"/>
              </a:cubicBezTo>
              <a:cubicBezTo>
                <a:pt x="845437" y="1651386"/>
                <a:pt x="832089" y="1649027"/>
                <a:pt x="821266" y="1642533"/>
              </a:cubicBezTo>
              <a:cubicBezTo>
                <a:pt x="817844" y="1640480"/>
                <a:pt x="815622" y="1636888"/>
                <a:pt x="812800" y="1634066"/>
              </a:cubicBezTo>
              <a:lnTo>
                <a:pt x="5672666" y="0"/>
              </a:lnTo>
              <a:lnTo>
                <a:pt x="6045200" y="3090333"/>
              </a:lnTo>
              <a:cubicBezTo>
                <a:pt x="6096416" y="3086675"/>
                <a:pt x="6180666" y="3116384"/>
                <a:pt x="6180666" y="3039533"/>
              </a:cubicBezTo>
              <a:cubicBezTo>
                <a:pt x="6180666" y="3026912"/>
                <a:pt x="6169377" y="3016955"/>
                <a:pt x="6163733" y="3005666"/>
              </a:cubicBezTo>
              <a:cubicBezTo>
                <a:pt x="6135511" y="3014133"/>
                <a:pt x="6104160" y="3015623"/>
                <a:pt x="6079066" y="3031066"/>
              </a:cubicBezTo>
              <a:cubicBezTo>
                <a:pt x="6064377" y="3040105"/>
                <a:pt x="6042664" y="3100905"/>
                <a:pt x="6036733" y="3115733"/>
              </a:cubicBezTo>
              <a:cubicBezTo>
                <a:pt x="6032532" y="3145137"/>
                <a:pt x="6018355" y="3204862"/>
                <a:pt x="6036733" y="3234266"/>
              </a:cubicBezTo>
              <a:cubicBezTo>
                <a:pt x="6042900" y="3244134"/>
                <a:pt x="6059311" y="3239911"/>
                <a:pt x="6070600" y="3242733"/>
              </a:cubicBezTo>
              <a:cubicBezTo>
                <a:pt x="6087533" y="3231444"/>
                <a:pt x="6109365" y="3225277"/>
                <a:pt x="6121400" y="3208866"/>
              </a:cubicBezTo>
              <a:cubicBezTo>
                <a:pt x="6149317" y="3170797"/>
                <a:pt x="6183505" y="3056419"/>
                <a:pt x="6197600" y="3014133"/>
              </a:cubicBezTo>
              <a:cubicBezTo>
                <a:pt x="6203244" y="2980266"/>
                <a:pt x="6212391" y="2946800"/>
                <a:pt x="6214533" y="2912533"/>
              </a:cubicBezTo>
              <a:cubicBezTo>
                <a:pt x="6215259" y="2900919"/>
                <a:pt x="6214294" y="2886894"/>
                <a:pt x="6206066" y="2878666"/>
              </a:cubicBezTo>
              <a:cubicBezTo>
                <a:pt x="6197838" y="2870438"/>
                <a:pt x="6183489" y="2873022"/>
                <a:pt x="6172200" y="2870200"/>
              </a:cubicBezTo>
              <a:cubicBezTo>
                <a:pt x="6120586" y="2904608"/>
                <a:pt x="6153334" y="2875849"/>
                <a:pt x="6112933" y="2971800"/>
              </a:cubicBezTo>
              <a:cubicBezTo>
                <a:pt x="6102147" y="2997417"/>
                <a:pt x="6090355" y="3022600"/>
                <a:pt x="6079066" y="3048000"/>
              </a:cubicBezTo>
              <a:cubicBezTo>
                <a:pt x="6073457" y="3092877"/>
                <a:pt x="6059469" y="3132903"/>
                <a:pt x="6087533" y="3175000"/>
              </a:cubicBezTo>
              <a:cubicBezTo>
                <a:pt x="6094534" y="3185502"/>
                <a:pt x="6110111" y="3186289"/>
                <a:pt x="6121400" y="3191933"/>
              </a:cubicBezTo>
              <a:cubicBezTo>
                <a:pt x="6160911" y="3189111"/>
                <a:pt x="6203923" y="3199970"/>
                <a:pt x="6239933" y="3183466"/>
              </a:cubicBezTo>
              <a:cubicBezTo>
                <a:pt x="6305907" y="3153228"/>
                <a:pt x="6370368" y="3022521"/>
                <a:pt x="6400800" y="2971800"/>
              </a:cubicBezTo>
              <a:cubicBezTo>
                <a:pt x="6406444" y="2940755"/>
                <a:pt x="6419701" y="2910158"/>
                <a:pt x="6417733" y="2878666"/>
              </a:cubicBezTo>
              <a:cubicBezTo>
                <a:pt x="6416706" y="2862242"/>
                <a:pt x="6405183" y="2846613"/>
                <a:pt x="6392333" y="2836333"/>
              </a:cubicBezTo>
              <a:cubicBezTo>
                <a:pt x="6356273" y="2807485"/>
                <a:pt x="6307686" y="2807760"/>
                <a:pt x="6265333" y="2802466"/>
              </a:cubicBezTo>
              <a:cubicBezTo>
                <a:pt x="6245577" y="2813755"/>
                <a:pt x="6217355" y="2816577"/>
                <a:pt x="6206066" y="2836333"/>
              </a:cubicBezTo>
              <a:cubicBezTo>
                <a:pt x="6191994" y="2860959"/>
                <a:pt x="6199775" y="2892720"/>
                <a:pt x="6197600" y="2921000"/>
              </a:cubicBezTo>
              <a:cubicBezTo>
                <a:pt x="6194130" y="2966110"/>
                <a:pt x="6191955" y="3011311"/>
                <a:pt x="6189133" y="3056466"/>
              </a:cubicBezTo>
              <a:cubicBezTo>
                <a:pt x="6194777" y="3079044"/>
                <a:pt x="6197115" y="3102717"/>
                <a:pt x="6206066" y="3124200"/>
              </a:cubicBezTo>
              <a:cubicBezTo>
                <a:pt x="6211493" y="3137225"/>
                <a:pt x="6217355" y="3158066"/>
                <a:pt x="6231466" y="3158066"/>
              </a:cubicBezTo>
              <a:cubicBezTo>
                <a:pt x="6254219" y="3158066"/>
                <a:pt x="6270977" y="3135489"/>
                <a:pt x="6290733" y="3124200"/>
              </a:cubicBezTo>
              <a:cubicBezTo>
                <a:pt x="6296377" y="3112911"/>
                <a:pt x="6302694" y="3101934"/>
                <a:pt x="6307666" y="3090333"/>
              </a:cubicBezTo>
              <a:cubicBezTo>
                <a:pt x="6311182" y="3082130"/>
                <a:pt x="6316133" y="3064933"/>
                <a:pt x="6316133" y="3064933"/>
              </a:cubicBezTo>
              <a:lnTo>
                <a:pt x="5054600" y="1159933"/>
              </a:lnTo>
              <a:lnTo>
                <a:pt x="4741333" y="1117600"/>
              </a:lnTo>
              <a:lnTo>
                <a:pt x="4741333" y="1117600"/>
              </a:lnTo>
              <a:lnTo>
                <a:pt x="7306733" y="1176866"/>
              </a:lnTo>
              <a:lnTo>
                <a:pt x="4715933" y="1354666"/>
              </a:lnTo>
            </a:path>
          </a:pathLst>
        </a:custGeom>
      </cdr:spPr>
      <cdr:txBody>
        <a:bodyPr xmlns:a="http://schemas.openxmlformats.org/drawingml/2006/main" vertOverflow="clip" vert="horz" wrap="square" lIns="91440" tIns="45720" rIns="91440" bIns="45720" numCol="1" anchor="t" anchorCtr="0" compatLnSpc="1">
          <a:prstTxWarp prst="textNoShape">
            <a:avLst/>
          </a:prstTxWarp>
        </a:bodyPr>
        <a:lstStyle xmlns:a="http://schemas.openxmlformats.org/drawingml/2006/main"/>
        <a:p xmlns:a="http://schemas.openxmlformats.org/drawingml/2006/main">
          <a:endParaRPr lang="en-US" dirty="0"/>
        </a:p>
      </cdr:txBody>
    </cdr:sp>
  </cdr:relSizeAnchor>
</c:userShapes>
</file>

<file path=ppt/drawings/drawing15.xml><?xml version="1.0" encoding="utf-8"?>
<c:userShapes xmlns:c="http://schemas.openxmlformats.org/drawingml/2006/chart">
  <cdr:relSizeAnchor xmlns:cdr="http://schemas.openxmlformats.org/drawingml/2006/chartDrawing">
    <cdr:from>
      <cdr:x>0.15887</cdr:x>
      <cdr:y>0.03561</cdr:y>
    </cdr:from>
    <cdr:to>
      <cdr:x>1</cdr:x>
      <cdr:y>0.61591</cdr:y>
    </cdr:to>
    <cdr:sp macro="" textlink="">
      <cdr:nvSpPr>
        <cdr:cNvPr id="10" name="Freeform 9"/>
        <cdr:cNvSpPr/>
      </cdr:nvSpPr>
      <cdr:spPr>
        <a:xfrm xmlns:a="http://schemas.openxmlformats.org/drawingml/2006/main">
          <a:off x="1583267" y="198967"/>
          <a:ext cx="7306733" cy="3242733"/>
        </a:xfrm>
        <a:custGeom xmlns:a="http://schemas.openxmlformats.org/drawingml/2006/main">
          <a:avLst/>
          <a:gdLst>
            <a:gd name="connsiteX0" fmla="*/ 0 w 7306733"/>
            <a:gd name="connsiteY0" fmla="*/ 2057400 h 3242733"/>
            <a:gd name="connsiteX1" fmla="*/ 0 w 7306733"/>
            <a:gd name="connsiteY1" fmla="*/ 2057400 h 3242733"/>
            <a:gd name="connsiteX2" fmla="*/ 59266 w 7306733"/>
            <a:gd name="connsiteY2" fmla="*/ 1989666 h 3242733"/>
            <a:gd name="connsiteX3" fmla="*/ 143933 w 7306733"/>
            <a:gd name="connsiteY3" fmla="*/ 1947333 h 3242733"/>
            <a:gd name="connsiteX4" fmla="*/ 228600 w 7306733"/>
            <a:gd name="connsiteY4" fmla="*/ 1930400 h 3242733"/>
            <a:gd name="connsiteX5" fmla="*/ 448733 w 7306733"/>
            <a:gd name="connsiteY5" fmla="*/ 1938866 h 3242733"/>
            <a:gd name="connsiteX6" fmla="*/ 474133 w 7306733"/>
            <a:gd name="connsiteY6" fmla="*/ 1947333 h 3242733"/>
            <a:gd name="connsiteX7" fmla="*/ 508000 w 7306733"/>
            <a:gd name="connsiteY7" fmla="*/ 1964266 h 3242733"/>
            <a:gd name="connsiteX8" fmla="*/ 541866 w 7306733"/>
            <a:gd name="connsiteY8" fmla="*/ 1989666 h 3242733"/>
            <a:gd name="connsiteX9" fmla="*/ 567266 w 7306733"/>
            <a:gd name="connsiteY9" fmla="*/ 2006600 h 3242733"/>
            <a:gd name="connsiteX10" fmla="*/ 584200 w 7306733"/>
            <a:gd name="connsiteY10" fmla="*/ 2032000 h 3242733"/>
            <a:gd name="connsiteX11" fmla="*/ 601133 w 7306733"/>
            <a:gd name="connsiteY11" fmla="*/ 2065866 h 3242733"/>
            <a:gd name="connsiteX12" fmla="*/ 626533 w 7306733"/>
            <a:gd name="connsiteY12" fmla="*/ 2099733 h 3242733"/>
            <a:gd name="connsiteX13" fmla="*/ 643466 w 7306733"/>
            <a:gd name="connsiteY13" fmla="*/ 2184400 h 3242733"/>
            <a:gd name="connsiteX14" fmla="*/ 651933 w 7306733"/>
            <a:gd name="connsiteY14" fmla="*/ 2209800 h 3242733"/>
            <a:gd name="connsiteX15" fmla="*/ 677333 w 7306733"/>
            <a:gd name="connsiteY15" fmla="*/ 2294466 h 3242733"/>
            <a:gd name="connsiteX16" fmla="*/ 702733 w 7306733"/>
            <a:gd name="connsiteY16" fmla="*/ 2336800 h 3242733"/>
            <a:gd name="connsiteX17" fmla="*/ 711200 w 7306733"/>
            <a:gd name="connsiteY17" fmla="*/ 2362200 h 3242733"/>
            <a:gd name="connsiteX18" fmla="*/ 787400 w 7306733"/>
            <a:gd name="connsiteY18" fmla="*/ 2455333 h 3242733"/>
            <a:gd name="connsiteX19" fmla="*/ 821266 w 7306733"/>
            <a:gd name="connsiteY19" fmla="*/ 2480733 h 3242733"/>
            <a:gd name="connsiteX20" fmla="*/ 855133 w 7306733"/>
            <a:gd name="connsiteY20" fmla="*/ 2497666 h 3242733"/>
            <a:gd name="connsiteX21" fmla="*/ 880533 w 7306733"/>
            <a:gd name="connsiteY21" fmla="*/ 2514600 h 3242733"/>
            <a:gd name="connsiteX22" fmla="*/ 905933 w 7306733"/>
            <a:gd name="connsiteY22" fmla="*/ 2523066 h 3242733"/>
            <a:gd name="connsiteX23" fmla="*/ 939800 w 7306733"/>
            <a:gd name="connsiteY23" fmla="*/ 2540000 h 3242733"/>
            <a:gd name="connsiteX24" fmla="*/ 990600 w 7306733"/>
            <a:gd name="connsiteY24" fmla="*/ 2531533 h 3242733"/>
            <a:gd name="connsiteX25" fmla="*/ 1016000 w 7306733"/>
            <a:gd name="connsiteY25" fmla="*/ 2463800 h 3242733"/>
            <a:gd name="connsiteX26" fmla="*/ 1032933 w 7306733"/>
            <a:gd name="connsiteY26" fmla="*/ 2421466 h 3242733"/>
            <a:gd name="connsiteX27" fmla="*/ 1058333 w 7306733"/>
            <a:gd name="connsiteY27" fmla="*/ 2302933 h 3242733"/>
            <a:gd name="connsiteX28" fmla="*/ 1041400 w 7306733"/>
            <a:gd name="connsiteY28" fmla="*/ 2108200 h 3242733"/>
            <a:gd name="connsiteX29" fmla="*/ 1024466 w 7306733"/>
            <a:gd name="connsiteY29" fmla="*/ 2032000 h 3242733"/>
            <a:gd name="connsiteX30" fmla="*/ 1007533 w 7306733"/>
            <a:gd name="connsiteY30" fmla="*/ 1930400 h 3242733"/>
            <a:gd name="connsiteX31" fmla="*/ 990600 w 7306733"/>
            <a:gd name="connsiteY31" fmla="*/ 1896533 h 3242733"/>
            <a:gd name="connsiteX32" fmla="*/ 973666 w 7306733"/>
            <a:gd name="connsiteY32" fmla="*/ 1845733 h 3242733"/>
            <a:gd name="connsiteX33" fmla="*/ 956733 w 7306733"/>
            <a:gd name="connsiteY33" fmla="*/ 1803400 h 3242733"/>
            <a:gd name="connsiteX34" fmla="*/ 939800 w 7306733"/>
            <a:gd name="connsiteY34" fmla="*/ 1769533 h 3242733"/>
            <a:gd name="connsiteX35" fmla="*/ 905933 w 7306733"/>
            <a:gd name="connsiteY35" fmla="*/ 1701800 h 3242733"/>
            <a:gd name="connsiteX36" fmla="*/ 872066 w 7306733"/>
            <a:gd name="connsiteY36" fmla="*/ 1684866 h 3242733"/>
            <a:gd name="connsiteX37" fmla="*/ 855133 w 7306733"/>
            <a:gd name="connsiteY37" fmla="*/ 1659466 h 3242733"/>
            <a:gd name="connsiteX38" fmla="*/ 821266 w 7306733"/>
            <a:gd name="connsiteY38" fmla="*/ 1642533 h 3242733"/>
            <a:gd name="connsiteX39" fmla="*/ 812800 w 7306733"/>
            <a:gd name="connsiteY39" fmla="*/ 1634066 h 3242733"/>
            <a:gd name="connsiteX40" fmla="*/ 5672666 w 7306733"/>
            <a:gd name="connsiteY40" fmla="*/ 0 h 3242733"/>
            <a:gd name="connsiteX41" fmla="*/ 6045200 w 7306733"/>
            <a:gd name="connsiteY41" fmla="*/ 3090333 h 3242733"/>
            <a:gd name="connsiteX42" fmla="*/ 6180666 w 7306733"/>
            <a:gd name="connsiteY42" fmla="*/ 3039533 h 3242733"/>
            <a:gd name="connsiteX43" fmla="*/ 6163733 w 7306733"/>
            <a:gd name="connsiteY43" fmla="*/ 3005666 h 3242733"/>
            <a:gd name="connsiteX44" fmla="*/ 6079066 w 7306733"/>
            <a:gd name="connsiteY44" fmla="*/ 3031066 h 3242733"/>
            <a:gd name="connsiteX45" fmla="*/ 6036733 w 7306733"/>
            <a:gd name="connsiteY45" fmla="*/ 3115733 h 3242733"/>
            <a:gd name="connsiteX46" fmla="*/ 6036733 w 7306733"/>
            <a:gd name="connsiteY46" fmla="*/ 3234266 h 3242733"/>
            <a:gd name="connsiteX47" fmla="*/ 6070600 w 7306733"/>
            <a:gd name="connsiteY47" fmla="*/ 3242733 h 3242733"/>
            <a:gd name="connsiteX48" fmla="*/ 6121400 w 7306733"/>
            <a:gd name="connsiteY48" fmla="*/ 3208866 h 3242733"/>
            <a:gd name="connsiteX49" fmla="*/ 6197600 w 7306733"/>
            <a:gd name="connsiteY49" fmla="*/ 3014133 h 3242733"/>
            <a:gd name="connsiteX50" fmla="*/ 6214533 w 7306733"/>
            <a:gd name="connsiteY50" fmla="*/ 2912533 h 3242733"/>
            <a:gd name="connsiteX51" fmla="*/ 6206066 w 7306733"/>
            <a:gd name="connsiteY51" fmla="*/ 2878666 h 3242733"/>
            <a:gd name="connsiteX52" fmla="*/ 6172200 w 7306733"/>
            <a:gd name="connsiteY52" fmla="*/ 2870200 h 3242733"/>
            <a:gd name="connsiteX53" fmla="*/ 6112933 w 7306733"/>
            <a:gd name="connsiteY53" fmla="*/ 2971800 h 3242733"/>
            <a:gd name="connsiteX54" fmla="*/ 6079066 w 7306733"/>
            <a:gd name="connsiteY54" fmla="*/ 3048000 h 3242733"/>
            <a:gd name="connsiteX55" fmla="*/ 6087533 w 7306733"/>
            <a:gd name="connsiteY55" fmla="*/ 3175000 h 3242733"/>
            <a:gd name="connsiteX56" fmla="*/ 6121400 w 7306733"/>
            <a:gd name="connsiteY56" fmla="*/ 3191933 h 3242733"/>
            <a:gd name="connsiteX57" fmla="*/ 6239933 w 7306733"/>
            <a:gd name="connsiteY57" fmla="*/ 3183466 h 3242733"/>
            <a:gd name="connsiteX58" fmla="*/ 6400800 w 7306733"/>
            <a:gd name="connsiteY58" fmla="*/ 2971800 h 3242733"/>
            <a:gd name="connsiteX59" fmla="*/ 6417733 w 7306733"/>
            <a:gd name="connsiteY59" fmla="*/ 2878666 h 3242733"/>
            <a:gd name="connsiteX60" fmla="*/ 6392333 w 7306733"/>
            <a:gd name="connsiteY60" fmla="*/ 2836333 h 3242733"/>
            <a:gd name="connsiteX61" fmla="*/ 6265333 w 7306733"/>
            <a:gd name="connsiteY61" fmla="*/ 2802466 h 3242733"/>
            <a:gd name="connsiteX62" fmla="*/ 6206066 w 7306733"/>
            <a:gd name="connsiteY62" fmla="*/ 2836333 h 3242733"/>
            <a:gd name="connsiteX63" fmla="*/ 6197600 w 7306733"/>
            <a:gd name="connsiteY63" fmla="*/ 2921000 h 3242733"/>
            <a:gd name="connsiteX64" fmla="*/ 6189133 w 7306733"/>
            <a:gd name="connsiteY64" fmla="*/ 3056466 h 3242733"/>
            <a:gd name="connsiteX65" fmla="*/ 6206066 w 7306733"/>
            <a:gd name="connsiteY65" fmla="*/ 3124200 h 3242733"/>
            <a:gd name="connsiteX66" fmla="*/ 6231466 w 7306733"/>
            <a:gd name="connsiteY66" fmla="*/ 3158066 h 3242733"/>
            <a:gd name="connsiteX67" fmla="*/ 6290733 w 7306733"/>
            <a:gd name="connsiteY67" fmla="*/ 3124200 h 3242733"/>
            <a:gd name="connsiteX68" fmla="*/ 6307666 w 7306733"/>
            <a:gd name="connsiteY68" fmla="*/ 3090333 h 3242733"/>
            <a:gd name="connsiteX69" fmla="*/ 6316133 w 7306733"/>
            <a:gd name="connsiteY69" fmla="*/ 3064933 h 3242733"/>
            <a:gd name="connsiteX70" fmla="*/ 5054600 w 7306733"/>
            <a:gd name="connsiteY70" fmla="*/ 1159933 h 3242733"/>
            <a:gd name="connsiteX71" fmla="*/ 4741333 w 7306733"/>
            <a:gd name="connsiteY71" fmla="*/ 1117600 h 3242733"/>
            <a:gd name="connsiteX72" fmla="*/ 4741333 w 7306733"/>
            <a:gd name="connsiteY72" fmla="*/ 1117600 h 3242733"/>
            <a:gd name="connsiteX73" fmla="*/ 7306733 w 7306733"/>
            <a:gd name="connsiteY73" fmla="*/ 1176866 h 3242733"/>
            <a:gd name="connsiteX74" fmla="*/ 4715933 w 7306733"/>
            <a:gd name="connsiteY74" fmla="*/ 1354666 h 3242733"/>
          </a:gdLst>
          <a:ahLst/>
          <a:cxnLst>
            <a:cxn ang="0">
              <a:pos x="connsiteX0" y="connsiteY0"/>
            </a:cxn>
            <a:cxn ang="0">
              <a:pos x="connsiteX1" y="connsiteY1"/>
            </a:cxn>
            <a:cxn ang="0">
              <a:pos x="connsiteX2" y="connsiteY2"/>
            </a:cxn>
            <a:cxn ang="0">
              <a:pos x="connsiteX3" y="connsiteY3"/>
            </a:cxn>
            <a:cxn ang="0">
              <a:pos x="connsiteX4" y="connsiteY4"/>
            </a:cxn>
            <a:cxn ang="0">
              <a:pos x="connsiteX5" y="connsiteY5"/>
            </a:cxn>
            <a:cxn ang="0">
              <a:pos x="connsiteX6" y="connsiteY6"/>
            </a:cxn>
            <a:cxn ang="0">
              <a:pos x="connsiteX7" y="connsiteY7"/>
            </a:cxn>
            <a:cxn ang="0">
              <a:pos x="connsiteX8" y="connsiteY8"/>
            </a:cxn>
            <a:cxn ang="0">
              <a:pos x="connsiteX9" y="connsiteY9"/>
            </a:cxn>
            <a:cxn ang="0">
              <a:pos x="connsiteX10" y="connsiteY10"/>
            </a:cxn>
            <a:cxn ang="0">
              <a:pos x="connsiteX11" y="connsiteY11"/>
            </a:cxn>
            <a:cxn ang="0">
              <a:pos x="connsiteX12" y="connsiteY12"/>
            </a:cxn>
            <a:cxn ang="0">
              <a:pos x="connsiteX13" y="connsiteY13"/>
            </a:cxn>
            <a:cxn ang="0">
              <a:pos x="connsiteX14" y="connsiteY14"/>
            </a:cxn>
            <a:cxn ang="0">
              <a:pos x="connsiteX15" y="connsiteY15"/>
            </a:cxn>
            <a:cxn ang="0">
              <a:pos x="connsiteX16" y="connsiteY16"/>
            </a:cxn>
            <a:cxn ang="0">
              <a:pos x="connsiteX17" y="connsiteY17"/>
            </a:cxn>
            <a:cxn ang="0">
              <a:pos x="connsiteX18" y="connsiteY18"/>
            </a:cxn>
            <a:cxn ang="0">
              <a:pos x="connsiteX19" y="connsiteY19"/>
            </a:cxn>
            <a:cxn ang="0">
              <a:pos x="connsiteX20" y="connsiteY20"/>
            </a:cxn>
            <a:cxn ang="0">
              <a:pos x="connsiteX21" y="connsiteY21"/>
            </a:cxn>
            <a:cxn ang="0">
              <a:pos x="connsiteX22" y="connsiteY22"/>
            </a:cxn>
            <a:cxn ang="0">
              <a:pos x="connsiteX23" y="connsiteY23"/>
            </a:cxn>
            <a:cxn ang="0">
              <a:pos x="connsiteX24" y="connsiteY24"/>
            </a:cxn>
            <a:cxn ang="0">
              <a:pos x="connsiteX25" y="connsiteY25"/>
            </a:cxn>
            <a:cxn ang="0">
              <a:pos x="connsiteX26" y="connsiteY26"/>
            </a:cxn>
            <a:cxn ang="0">
              <a:pos x="connsiteX27" y="connsiteY27"/>
            </a:cxn>
            <a:cxn ang="0">
              <a:pos x="connsiteX28" y="connsiteY28"/>
            </a:cxn>
            <a:cxn ang="0">
              <a:pos x="connsiteX29" y="connsiteY29"/>
            </a:cxn>
            <a:cxn ang="0">
              <a:pos x="connsiteX30" y="connsiteY30"/>
            </a:cxn>
            <a:cxn ang="0">
              <a:pos x="connsiteX31" y="connsiteY31"/>
            </a:cxn>
            <a:cxn ang="0">
              <a:pos x="connsiteX32" y="connsiteY32"/>
            </a:cxn>
            <a:cxn ang="0">
              <a:pos x="connsiteX33" y="connsiteY33"/>
            </a:cxn>
            <a:cxn ang="0">
              <a:pos x="connsiteX34" y="connsiteY34"/>
            </a:cxn>
            <a:cxn ang="0">
              <a:pos x="connsiteX35" y="connsiteY35"/>
            </a:cxn>
            <a:cxn ang="0">
              <a:pos x="connsiteX36" y="connsiteY36"/>
            </a:cxn>
            <a:cxn ang="0">
              <a:pos x="connsiteX37" y="connsiteY37"/>
            </a:cxn>
            <a:cxn ang="0">
              <a:pos x="connsiteX38" y="connsiteY38"/>
            </a:cxn>
            <a:cxn ang="0">
              <a:pos x="connsiteX39" y="connsiteY39"/>
            </a:cxn>
            <a:cxn ang="0">
              <a:pos x="connsiteX40" y="connsiteY40"/>
            </a:cxn>
            <a:cxn ang="0">
              <a:pos x="connsiteX41" y="connsiteY41"/>
            </a:cxn>
            <a:cxn ang="0">
              <a:pos x="connsiteX42" y="connsiteY42"/>
            </a:cxn>
            <a:cxn ang="0">
              <a:pos x="connsiteX43" y="connsiteY43"/>
            </a:cxn>
            <a:cxn ang="0">
              <a:pos x="connsiteX44" y="connsiteY44"/>
            </a:cxn>
            <a:cxn ang="0">
              <a:pos x="connsiteX45" y="connsiteY45"/>
            </a:cxn>
            <a:cxn ang="0">
              <a:pos x="connsiteX46" y="connsiteY46"/>
            </a:cxn>
            <a:cxn ang="0">
              <a:pos x="connsiteX47" y="connsiteY47"/>
            </a:cxn>
            <a:cxn ang="0">
              <a:pos x="connsiteX48" y="connsiteY48"/>
            </a:cxn>
            <a:cxn ang="0">
              <a:pos x="connsiteX49" y="connsiteY49"/>
            </a:cxn>
            <a:cxn ang="0">
              <a:pos x="connsiteX50" y="connsiteY50"/>
            </a:cxn>
            <a:cxn ang="0">
              <a:pos x="connsiteX51" y="connsiteY51"/>
            </a:cxn>
            <a:cxn ang="0">
              <a:pos x="connsiteX52" y="connsiteY52"/>
            </a:cxn>
            <a:cxn ang="0">
              <a:pos x="connsiteX53" y="connsiteY53"/>
            </a:cxn>
            <a:cxn ang="0">
              <a:pos x="connsiteX54" y="connsiteY54"/>
            </a:cxn>
            <a:cxn ang="0">
              <a:pos x="connsiteX55" y="connsiteY55"/>
            </a:cxn>
            <a:cxn ang="0">
              <a:pos x="connsiteX56" y="connsiteY56"/>
            </a:cxn>
            <a:cxn ang="0">
              <a:pos x="connsiteX57" y="connsiteY57"/>
            </a:cxn>
            <a:cxn ang="0">
              <a:pos x="connsiteX58" y="connsiteY58"/>
            </a:cxn>
            <a:cxn ang="0">
              <a:pos x="connsiteX59" y="connsiteY59"/>
            </a:cxn>
            <a:cxn ang="0">
              <a:pos x="connsiteX60" y="connsiteY60"/>
            </a:cxn>
            <a:cxn ang="0">
              <a:pos x="connsiteX61" y="connsiteY61"/>
            </a:cxn>
            <a:cxn ang="0">
              <a:pos x="connsiteX62" y="connsiteY62"/>
            </a:cxn>
            <a:cxn ang="0">
              <a:pos x="connsiteX63" y="connsiteY63"/>
            </a:cxn>
            <a:cxn ang="0">
              <a:pos x="connsiteX64" y="connsiteY64"/>
            </a:cxn>
            <a:cxn ang="0">
              <a:pos x="connsiteX65" y="connsiteY65"/>
            </a:cxn>
            <a:cxn ang="0">
              <a:pos x="connsiteX66" y="connsiteY66"/>
            </a:cxn>
            <a:cxn ang="0">
              <a:pos x="connsiteX67" y="connsiteY67"/>
            </a:cxn>
            <a:cxn ang="0">
              <a:pos x="connsiteX68" y="connsiteY68"/>
            </a:cxn>
            <a:cxn ang="0">
              <a:pos x="connsiteX69" y="connsiteY69"/>
            </a:cxn>
            <a:cxn ang="0">
              <a:pos x="connsiteX70" y="connsiteY70"/>
            </a:cxn>
            <a:cxn ang="0">
              <a:pos x="connsiteX71" y="connsiteY71"/>
            </a:cxn>
            <a:cxn ang="0">
              <a:pos x="connsiteX72" y="connsiteY72"/>
            </a:cxn>
            <a:cxn ang="0">
              <a:pos x="connsiteX73" y="connsiteY73"/>
            </a:cxn>
            <a:cxn ang="0">
              <a:pos x="connsiteX74" y="connsiteY74"/>
            </a:cxn>
          </a:cxnLst>
          <a:rect l="l" t="t" r="r" b="b"/>
          <a:pathLst>
            <a:path w="7306733" h="3242733">
              <a:moveTo>
                <a:pt x="0" y="2057400"/>
              </a:moveTo>
              <a:lnTo>
                <a:pt x="0" y="2057400"/>
              </a:lnTo>
              <a:cubicBezTo>
                <a:pt x="19755" y="2034822"/>
                <a:pt x="37221" y="2010015"/>
                <a:pt x="59266" y="1989666"/>
              </a:cubicBezTo>
              <a:cubicBezTo>
                <a:pt x="100669" y="1951448"/>
                <a:pt x="101232" y="1959534"/>
                <a:pt x="143933" y="1947333"/>
              </a:cubicBezTo>
              <a:cubicBezTo>
                <a:pt x="203041" y="1930444"/>
                <a:pt x="127457" y="1944848"/>
                <a:pt x="228600" y="1930400"/>
              </a:cubicBezTo>
              <a:cubicBezTo>
                <a:pt x="301978" y="1933222"/>
                <a:pt x="375475" y="1933814"/>
                <a:pt x="448733" y="1938866"/>
              </a:cubicBezTo>
              <a:cubicBezTo>
                <a:pt x="457637" y="1939480"/>
                <a:pt x="465930" y="1943817"/>
                <a:pt x="474133" y="1947333"/>
              </a:cubicBezTo>
              <a:cubicBezTo>
                <a:pt x="485734" y="1952305"/>
                <a:pt x="497297" y="1957577"/>
                <a:pt x="508000" y="1964266"/>
              </a:cubicBezTo>
              <a:cubicBezTo>
                <a:pt x="519966" y="1971745"/>
                <a:pt x="530384" y="1981464"/>
                <a:pt x="541866" y="1989666"/>
              </a:cubicBezTo>
              <a:cubicBezTo>
                <a:pt x="550146" y="1995581"/>
                <a:pt x="558799" y="2000955"/>
                <a:pt x="567266" y="2006600"/>
              </a:cubicBezTo>
              <a:cubicBezTo>
                <a:pt x="572911" y="2015067"/>
                <a:pt x="579151" y="2023165"/>
                <a:pt x="584200" y="2032000"/>
              </a:cubicBezTo>
              <a:cubicBezTo>
                <a:pt x="590462" y="2042958"/>
                <a:pt x="594444" y="2055163"/>
                <a:pt x="601133" y="2065866"/>
              </a:cubicBezTo>
              <a:cubicBezTo>
                <a:pt x="608612" y="2077832"/>
                <a:pt x="618066" y="2088444"/>
                <a:pt x="626533" y="2099733"/>
              </a:cubicBezTo>
              <a:cubicBezTo>
                <a:pt x="645662" y="2157118"/>
                <a:pt x="624009" y="2087112"/>
                <a:pt x="643466" y="2184400"/>
              </a:cubicBezTo>
              <a:cubicBezTo>
                <a:pt x="645216" y="2193151"/>
                <a:pt x="649768" y="2201142"/>
                <a:pt x="651933" y="2209800"/>
              </a:cubicBezTo>
              <a:cubicBezTo>
                <a:pt x="674603" y="2300478"/>
                <a:pt x="643203" y="2203453"/>
                <a:pt x="677333" y="2294466"/>
              </a:cubicBezTo>
              <a:cubicBezTo>
                <a:pt x="690522" y="2329637"/>
                <a:pt x="677524" y="2311589"/>
                <a:pt x="702733" y="2336800"/>
              </a:cubicBezTo>
              <a:cubicBezTo>
                <a:pt x="705555" y="2345267"/>
                <a:pt x="706866" y="2354398"/>
                <a:pt x="711200" y="2362200"/>
              </a:cubicBezTo>
              <a:cubicBezTo>
                <a:pt x="729526" y="2395188"/>
                <a:pt x="756768" y="2432359"/>
                <a:pt x="787400" y="2455333"/>
              </a:cubicBezTo>
              <a:cubicBezTo>
                <a:pt x="798689" y="2463800"/>
                <a:pt x="809300" y="2473254"/>
                <a:pt x="821266" y="2480733"/>
              </a:cubicBezTo>
              <a:cubicBezTo>
                <a:pt x="831969" y="2487422"/>
                <a:pt x="844175" y="2491404"/>
                <a:pt x="855133" y="2497666"/>
              </a:cubicBezTo>
              <a:cubicBezTo>
                <a:pt x="863968" y="2502715"/>
                <a:pt x="871431" y="2510049"/>
                <a:pt x="880533" y="2514600"/>
              </a:cubicBezTo>
              <a:cubicBezTo>
                <a:pt x="888515" y="2518591"/>
                <a:pt x="897730" y="2519550"/>
                <a:pt x="905933" y="2523066"/>
              </a:cubicBezTo>
              <a:cubicBezTo>
                <a:pt x="917534" y="2528038"/>
                <a:pt x="928511" y="2534355"/>
                <a:pt x="939800" y="2540000"/>
              </a:cubicBezTo>
              <a:cubicBezTo>
                <a:pt x="956733" y="2537178"/>
                <a:pt x="975245" y="2539210"/>
                <a:pt x="990600" y="2531533"/>
              </a:cubicBezTo>
              <a:cubicBezTo>
                <a:pt x="1011073" y="2521296"/>
                <a:pt x="1011820" y="2477733"/>
                <a:pt x="1016000" y="2463800"/>
              </a:cubicBezTo>
              <a:cubicBezTo>
                <a:pt x="1020367" y="2449243"/>
                <a:pt x="1028127" y="2435884"/>
                <a:pt x="1032933" y="2421466"/>
              </a:cubicBezTo>
              <a:cubicBezTo>
                <a:pt x="1052546" y="2362625"/>
                <a:pt x="1049682" y="2363489"/>
                <a:pt x="1058333" y="2302933"/>
              </a:cubicBezTo>
              <a:cubicBezTo>
                <a:pt x="1052689" y="2238022"/>
                <a:pt x="1049482" y="2172853"/>
                <a:pt x="1041400" y="2108200"/>
              </a:cubicBezTo>
              <a:cubicBezTo>
                <a:pt x="1038173" y="2082381"/>
                <a:pt x="1029261" y="2057574"/>
                <a:pt x="1024466" y="2032000"/>
              </a:cubicBezTo>
              <a:cubicBezTo>
                <a:pt x="1021177" y="2014457"/>
                <a:pt x="1014714" y="1951942"/>
                <a:pt x="1007533" y="1930400"/>
              </a:cubicBezTo>
              <a:cubicBezTo>
                <a:pt x="1003542" y="1918426"/>
                <a:pt x="995287" y="1908252"/>
                <a:pt x="990600" y="1896533"/>
              </a:cubicBezTo>
              <a:cubicBezTo>
                <a:pt x="983971" y="1879960"/>
                <a:pt x="980295" y="1862306"/>
                <a:pt x="973666" y="1845733"/>
              </a:cubicBezTo>
              <a:cubicBezTo>
                <a:pt x="968022" y="1831622"/>
                <a:pt x="962905" y="1817288"/>
                <a:pt x="956733" y="1803400"/>
              </a:cubicBezTo>
              <a:cubicBezTo>
                <a:pt x="951607" y="1791866"/>
                <a:pt x="944772" y="1781134"/>
                <a:pt x="939800" y="1769533"/>
              </a:cubicBezTo>
              <a:cubicBezTo>
                <a:pt x="927427" y="1740663"/>
                <a:pt x="933531" y="1729398"/>
                <a:pt x="905933" y="1701800"/>
              </a:cubicBezTo>
              <a:cubicBezTo>
                <a:pt x="897008" y="1692875"/>
                <a:pt x="883355" y="1690511"/>
                <a:pt x="872066" y="1684866"/>
              </a:cubicBezTo>
              <a:cubicBezTo>
                <a:pt x="866422" y="1676399"/>
                <a:pt x="862950" y="1665980"/>
                <a:pt x="855133" y="1659466"/>
              </a:cubicBezTo>
              <a:cubicBezTo>
                <a:pt x="845437" y="1651386"/>
                <a:pt x="832089" y="1649027"/>
                <a:pt x="821266" y="1642533"/>
              </a:cubicBezTo>
              <a:cubicBezTo>
                <a:pt x="817844" y="1640480"/>
                <a:pt x="815622" y="1636888"/>
                <a:pt x="812800" y="1634066"/>
              </a:cubicBezTo>
              <a:lnTo>
                <a:pt x="5672666" y="0"/>
              </a:lnTo>
              <a:lnTo>
                <a:pt x="6045200" y="3090333"/>
              </a:lnTo>
              <a:cubicBezTo>
                <a:pt x="6096416" y="3086675"/>
                <a:pt x="6180666" y="3116384"/>
                <a:pt x="6180666" y="3039533"/>
              </a:cubicBezTo>
              <a:cubicBezTo>
                <a:pt x="6180666" y="3026912"/>
                <a:pt x="6169377" y="3016955"/>
                <a:pt x="6163733" y="3005666"/>
              </a:cubicBezTo>
              <a:cubicBezTo>
                <a:pt x="6135511" y="3014133"/>
                <a:pt x="6104160" y="3015623"/>
                <a:pt x="6079066" y="3031066"/>
              </a:cubicBezTo>
              <a:cubicBezTo>
                <a:pt x="6064377" y="3040105"/>
                <a:pt x="6042664" y="3100905"/>
                <a:pt x="6036733" y="3115733"/>
              </a:cubicBezTo>
              <a:cubicBezTo>
                <a:pt x="6032532" y="3145137"/>
                <a:pt x="6018355" y="3204862"/>
                <a:pt x="6036733" y="3234266"/>
              </a:cubicBezTo>
              <a:cubicBezTo>
                <a:pt x="6042900" y="3244134"/>
                <a:pt x="6059311" y="3239911"/>
                <a:pt x="6070600" y="3242733"/>
              </a:cubicBezTo>
              <a:cubicBezTo>
                <a:pt x="6087533" y="3231444"/>
                <a:pt x="6109365" y="3225277"/>
                <a:pt x="6121400" y="3208866"/>
              </a:cubicBezTo>
              <a:cubicBezTo>
                <a:pt x="6149317" y="3170797"/>
                <a:pt x="6183505" y="3056419"/>
                <a:pt x="6197600" y="3014133"/>
              </a:cubicBezTo>
              <a:cubicBezTo>
                <a:pt x="6203244" y="2980266"/>
                <a:pt x="6212391" y="2946800"/>
                <a:pt x="6214533" y="2912533"/>
              </a:cubicBezTo>
              <a:cubicBezTo>
                <a:pt x="6215259" y="2900919"/>
                <a:pt x="6214294" y="2886894"/>
                <a:pt x="6206066" y="2878666"/>
              </a:cubicBezTo>
              <a:cubicBezTo>
                <a:pt x="6197838" y="2870438"/>
                <a:pt x="6183489" y="2873022"/>
                <a:pt x="6172200" y="2870200"/>
              </a:cubicBezTo>
              <a:cubicBezTo>
                <a:pt x="6120586" y="2904608"/>
                <a:pt x="6153334" y="2875849"/>
                <a:pt x="6112933" y="2971800"/>
              </a:cubicBezTo>
              <a:cubicBezTo>
                <a:pt x="6102147" y="2997417"/>
                <a:pt x="6090355" y="3022600"/>
                <a:pt x="6079066" y="3048000"/>
              </a:cubicBezTo>
              <a:cubicBezTo>
                <a:pt x="6073457" y="3092877"/>
                <a:pt x="6059469" y="3132903"/>
                <a:pt x="6087533" y="3175000"/>
              </a:cubicBezTo>
              <a:cubicBezTo>
                <a:pt x="6094534" y="3185502"/>
                <a:pt x="6110111" y="3186289"/>
                <a:pt x="6121400" y="3191933"/>
              </a:cubicBezTo>
              <a:cubicBezTo>
                <a:pt x="6160911" y="3189111"/>
                <a:pt x="6203923" y="3199970"/>
                <a:pt x="6239933" y="3183466"/>
              </a:cubicBezTo>
              <a:cubicBezTo>
                <a:pt x="6305907" y="3153228"/>
                <a:pt x="6370368" y="3022521"/>
                <a:pt x="6400800" y="2971800"/>
              </a:cubicBezTo>
              <a:cubicBezTo>
                <a:pt x="6406444" y="2940755"/>
                <a:pt x="6419701" y="2910158"/>
                <a:pt x="6417733" y="2878666"/>
              </a:cubicBezTo>
              <a:cubicBezTo>
                <a:pt x="6416706" y="2862242"/>
                <a:pt x="6405183" y="2846613"/>
                <a:pt x="6392333" y="2836333"/>
              </a:cubicBezTo>
              <a:cubicBezTo>
                <a:pt x="6356273" y="2807485"/>
                <a:pt x="6307686" y="2807760"/>
                <a:pt x="6265333" y="2802466"/>
              </a:cubicBezTo>
              <a:cubicBezTo>
                <a:pt x="6245577" y="2813755"/>
                <a:pt x="6217355" y="2816577"/>
                <a:pt x="6206066" y="2836333"/>
              </a:cubicBezTo>
              <a:cubicBezTo>
                <a:pt x="6191994" y="2860959"/>
                <a:pt x="6199775" y="2892720"/>
                <a:pt x="6197600" y="2921000"/>
              </a:cubicBezTo>
              <a:cubicBezTo>
                <a:pt x="6194130" y="2966110"/>
                <a:pt x="6191955" y="3011311"/>
                <a:pt x="6189133" y="3056466"/>
              </a:cubicBezTo>
              <a:cubicBezTo>
                <a:pt x="6194777" y="3079044"/>
                <a:pt x="6197115" y="3102717"/>
                <a:pt x="6206066" y="3124200"/>
              </a:cubicBezTo>
              <a:cubicBezTo>
                <a:pt x="6211493" y="3137225"/>
                <a:pt x="6217355" y="3158066"/>
                <a:pt x="6231466" y="3158066"/>
              </a:cubicBezTo>
              <a:cubicBezTo>
                <a:pt x="6254219" y="3158066"/>
                <a:pt x="6270977" y="3135489"/>
                <a:pt x="6290733" y="3124200"/>
              </a:cubicBezTo>
              <a:cubicBezTo>
                <a:pt x="6296377" y="3112911"/>
                <a:pt x="6302694" y="3101934"/>
                <a:pt x="6307666" y="3090333"/>
              </a:cubicBezTo>
              <a:cubicBezTo>
                <a:pt x="6311182" y="3082130"/>
                <a:pt x="6316133" y="3064933"/>
                <a:pt x="6316133" y="3064933"/>
              </a:cubicBezTo>
              <a:lnTo>
                <a:pt x="5054600" y="1159933"/>
              </a:lnTo>
              <a:lnTo>
                <a:pt x="4741333" y="1117600"/>
              </a:lnTo>
              <a:lnTo>
                <a:pt x="4741333" y="1117600"/>
              </a:lnTo>
              <a:lnTo>
                <a:pt x="7306733" y="1176866"/>
              </a:lnTo>
              <a:lnTo>
                <a:pt x="4715933" y="1354666"/>
              </a:lnTo>
            </a:path>
          </a:pathLst>
        </a:custGeom>
      </cdr:spPr>
      <cdr:txBody>
        <a:bodyPr xmlns:a="http://schemas.openxmlformats.org/drawingml/2006/main" vertOverflow="clip" vert="horz" wrap="square" lIns="91440" tIns="45720" rIns="91440" bIns="45720" numCol="1" anchor="t" anchorCtr="0" compatLnSpc="1">
          <a:prstTxWarp prst="textNoShape">
            <a:avLst/>
          </a:prstTxWarp>
        </a:bodyPr>
        <a:lstStyle xmlns:a="http://schemas.openxmlformats.org/drawingml/2006/main"/>
        <a:p xmlns:a="http://schemas.openxmlformats.org/drawingml/2006/main">
          <a:endParaRPr lang="en-US" dirty="0"/>
        </a:p>
      </cdr:txBody>
    </cdr:sp>
  </cdr:relSizeAnchor>
</c:userShapes>
</file>

<file path=ppt/drawings/drawing16.xml><?xml version="1.0" encoding="utf-8"?>
<c:userShapes xmlns:c="http://schemas.openxmlformats.org/drawingml/2006/chart">
  <cdr:relSizeAnchor xmlns:cdr="http://schemas.openxmlformats.org/drawingml/2006/chartDrawing">
    <cdr:from>
      <cdr:x>0.15887</cdr:x>
      <cdr:y>0.03561</cdr:y>
    </cdr:from>
    <cdr:to>
      <cdr:x>1</cdr:x>
      <cdr:y>0.61591</cdr:y>
    </cdr:to>
    <cdr:sp macro="" textlink="">
      <cdr:nvSpPr>
        <cdr:cNvPr id="10" name="Freeform 9"/>
        <cdr:cNvSpPr/>
      </cdr:nvSpPr>
      <cdr:spPr>
        <a:xfrm xmlns:a="http://schemas.openxmlformats.org/drawingml/2006/main">
          <a:off x="1583267" y="198967"/>
          <a:ext cx="7306733" cy="3242733"/>
        </a:xfrm>
        <a:custGeom xmlns:a="http://schemas.openxmlformats.org/drawingml/2006/main">
          <a:avLst/>
          <a:gdLst>
            <a:gd name="connsiteX0" fmla="*/ 0 w 7306733"/>
            <a:gd name="connsiteY0" fmla="*/ 2057400 h 3242733"/>
            <a:gd name="connsiteX1" fmla="*/ 0 w 7306733"/>
            <a:gd name="connsiteY1" fmla="*/ 2057400 h 3242733"/>
            <a:gd name="connsiteX2" fmla="*/ 59266 w 7306733"/>
            <a:gd name="connsiteY2" fmla="*/ 1989666 h 3242733"/>
            <a:gd name="connsiteX3" fmla="*/ 143933 w 7306733"/>
            <a:gd name="connsiteY3" fmla="*/ 1947333 h 3242733"/>
            <a:gd name="connsiteX4" fmla="*/ 228600 w 7306733"/>
            <a:gd name="connsiteY4" fmla="*/ 1930400 h 3242733"/>
            <a:gd name="connsiteX5" fmla="*/ 448733 w 7306733"/>
            <a:gd name="connsiteY5" fmla="*/ 1938866 h 3242733"/>
            <a:gd name="connsiteX6" fmla="*/ 474133 w 7306733"/>
            <a:gd name="connsiteY6" fmla="*/ 1947333 h 3242733"/>
            <a:gd name="connsiteX7" fmla="*/ 508000 w 7306733"/>
            <a:gd name="connsiteY7" fmla="*/ 1964266 h 3242733"/>
            <a:gd name="connsiteX8" fmla="*/ 541866 w 7306733"/>
            <a:gd name="connsiteY8" fmla="*/ 1989666 h 3242733"/>
            <a:gd name="connsiteX9" fmla="*/ 567266 w 7306733"/>
            <a:gd name="connsiteY9" fmla="*/ 2006600 h 3242733"/>
            <a:gd name="connsiteX10" fmla="*/ 584200 w 7306733"/>
            <a:gd name="connsiteY10" fmla="*/ 2032000 h 3242733"/>
            <a:gd name="connsiteX11" fmla="*/ 601133 w 7306733"/>
            <a:gd name="connsiteY11" fmla="*/ 2065866 h 3242733"/>
            <a:gd name="connsiteX12" fmla="*/ 626533 w 7306733"/>
            <a:gd name="connsiteY12" fmla="*/ 2099733 h 3242733"/>
            <a:gd name="connsiteX13" fmla="*/ 643466 w 7306733"/>
            <a:gd name="connsiteY13" fmla="*/ 2184400 h 3242733"/>
            <a:gd name="connsiteX14" fmla="*/ 651933 w 7306733"/>
            <a:gd name="connsiteY14" fmla="*/ 2209800 h 3242733"/>
            <a:gd name="connsiteX15" fmla="*/ 677333 w 7306733"/>
            <a:gd name="connsiteY15" fmla="*/ 2294466 h 3242733"/>
            <a:gd name="connsiteX16" fmla="*/ 702733 w 7306733"/>
            <a:gd name="connsiteY16" fmla="*/ 2336800 h 3242733"/>
            <a:gd name="connsiteX17" fmla="*/ 711200 w 7306733"/>
            <a:gd name="connsiteY17" fmla="*/ 2362200 h 3242733"/>
            <a:gd name="connsiteX18" fmla="*/ 787400 w 7306733"/>
            <a:gd name="connsiteY18" fmla="*/ 2455333 h 3242733"/>
            <a:gd name="connsiteX19" fmla="*/ 821266 w 7306733"/>
            <a:gd name="connsiteY19" fmla="*/ 2480733 h 3242733"/>
            <a:gd name="connsiteX20" fmla="*/ 855133 w 7306733"/>
            <a:gd name="connsiteY20" fmla="*/ 2497666 h 3242733"/>
            <a:gd name="connsiteX21" fmla="*/ 880533 w 7306733"/>
            <a:gd name="connsiteY21" fmla="*/ 2514600 h 3242733"/>
            <a:gd name="connsiteX22" fmla="*/ 905933 w 7306733"/>
            <a:gd name="connsiteY22" fmla="*/ 2523066 h 3242733"/>
            <a:gd name="connsiteX23" fmla="*/ 939800 w 7306733"/>
            <a:gd name="connsiteY23" fmla="*/ 2540000 h 3242733"/>
            <a:gd name="connsiteX24" fmla="*/ 990600 w 7306733"/>
            <a:gd name="connsiteY24" fmla="*/ 2531533 h 3242733"/>
            <a:gd name="connsiteX25" fmla="*/ 1016000 w 7306733"/>
            <a:gd name="connsiteY25" fmla="*/ 2463800 h 3242733"/>
            <a:gd name="connsiteX26" fmla="*/ 1032933 w 7306733"/>
            <a:gd name="connsiteY26" fmla="*/ 2421466 h 3242733"/>
            <a:gd name="connsiteX27" fmla="*/ 1058333 w 7306733"/>
            <a:gd name="connsiteY27" fmla="*/ 2302933 h 3242733"/>
            <a:gd name="connsiteX28" fmla="*/ 1041400 w 7306733"/>
            <a:gd name="connsiteY28" fmla="*/ 2108200 h 3242733"/>
            <a:gd name="connsiteX29" fmla="*/ 1024466 w 7306733"/>
            <a:gd name="connsiteY29" fmla="*/ 2032000 h 3242733"/>
            <a:gd name="connsiteX30" fmla="*/ 1007533 w 7306733"/>
            <a:gd name="connsiteY30" fmla="*/ 1930400 h 3242733"/>
            <a:gd name="connsiteX31" fmla="*/ 990600 w 7306733"/>
            <a:gd name="connsiteY31" fmla="*/ 1896533 h 3242733"/>
            <a:gd name="connsiteX32" fmla="*/ 973666 w 7306733"/>
            <a:gd name="connsiteY32" fmla="*/ 1845733 h 3242733"/>
            <a:gd name="connsiteX33" fmla="*/ 956733 w 7306733"/>
            <a:gd name="connsiteY33" fmla="*/ 1803400 h 3242733"/>
            <a:gd name="connsiteX34" fmla="*/ 939800 w 7306733"/>
            <a:gd name="connsiteY34" fmla="*/ 1769533 h 3242733"/>
            <a:gd name="connsiteX35" fmla="*/ 905933 w 7306733"/>
            <a:gd name="connsiteY35" fmla="*/ 1701800 h 3242733"/>
            <a:gd name="connsiteX36" fmla="*/ 872066 w 7306733"/>
            <a:gd name="connsiteY36" fmla="*/ 1684866 h 3242733"/>
            <a:gd name="connsiteX37" fmla="*/ 855133 w 7306733"/>
            <a:gd name="connsiteY37" fmla="*/ 1659466 h 3242733"/>
            <a:gd name="connsiteX38" fmla="*/ 821266 w 7306733"/>
            <a:gd name="connsiteY38" fmla="*/ 1642533 h 3242733"/>
            <a:gd name="connsiteX39" fmla="*/ 812800 w 7306733"/>
            <a:gd name="connsiteY39" fmla="*/ 1634066 h 3242733"/>
            <a:gd name="connsiteX40" fmla="*/ 5672666 w 7306733"/>
            <a:gd name="connsiteY40" fmla="*/ 0 h 3242733"/>
            <a:gd name="connsiteX41" fmla="*/ 6045200 w 7306733"/>
            <a:gd name="connsiteY41" fmla="*/ 3090333 h 3242733"/>
            <a:gd name="connsiteX42" fmla="*/ 6180666 w 7306733"/>
            <a:gd name="connsiteY42" fmla="*/ 3039533 h 3242733"/>
            <a:gd name="connsiteX43" fmla="*/ 6163733 w 7306733"/>
            <a:gd name="connsiteY43" fmla="*/ 3005666 h 3242733"/>
            <a:gd name="connsiteX44" fmla="*/ 6079066 w 7306733"/>
            <a:gd name="connsiteY44" fmla="*/ 3031066 h 3242733"/>
            <a:gd name="connsiteX45" fmla="*/ 6036733 w 7306733"/>
            <a:gd name="connsiteY45" fmla="*/ 3115733 h 3242733"/>
            <a:gd name="connsiteX46" fmla="*/ 6036733 w 7306733"/>
            <a:gd name="connsiteY46" fmla="*/ 3234266 h 3242733"/>
            <a:gd name="connsiteX47" fmla="*/ 6070600 w 7306733"/>
            <a:gd name="connsiteY47" fmla="*/ 3242733 h 3242733"/>
            <a:gd name="connsiteX48" fmla="*/ 6121400 w 7306733"/>
            <a:gd name="connsiteY48" fmla="*/ 3208866 h 3242733"/>
            <a:gd name="connsiteX49" fmla="*/ 6197600 w 7306733"/>
            <a:gd name="connsiteY49" fmla="*/ 3014133 h 3242733"/>
            <a:gd name="connsiteX50" fmla="*/ 6214533 w 7306733"/>
            <a:gd name="connsiteY50" fmla="*/ 2912533 h 3242733"/>
            <a:gd name="connsiteX51" fmla="*/ 6206066 w 7306733"/>
            <a:gd name="connsiteY51" fmla="*/ 2878666 h 3242733"/>
            <a:gd name="connsiteX52" fmla="*/ 6172200 w 7306733"/>
            <a:gd name="connsiteY52" fmla="*/ 2870200 h 3242733"/>
            <a:gd name="connsiteX53" fmla="*/ 6112933 w 7306733"/>
            <a:gd name="connsiteY53" fmla="*/ 2971800 h 3242733"/>
            <a:gd name="connsiteX54" fmla="*/ 6079066 w 7306733"/>
            <a:gd name="connsiteY54" fmla="*/ 3048000 h 3242733"/>
            <a:gd name="connsiteX55" fmla="*/ 6087533 w 7306733"/>
            <a:gd name="connsiteY55" fmla="*/ 3175000 h 3242733"/>
            <a:gd name="connsiteX56" fmla="*/ 6121400 w 7306733"/>
            <a:gd name="connsiteY56" fmla="*/ 3191933 h 3242733"/>
            <a:gd name="connsiteX57" fmla="*/ 6239933 w 7306733"/>
            <a:gd name="connsiteY57" fmla="*/ 3183466 h 3242733"/>
            <a:gd name="connsiteX58" fmla="*/ 6400800 w 7306733"/>
            <a:gd name="connsiteY58" fmla="*/ 2971800 h 3242733"/>
            <a:gd name="connsiteX59" fmla="*/ 6417733 w 7306733"/>
            <a:gd name="connsiteY59" fmla="*/ 2878666 h 3242733"/>
            <a:gd name="connsiteX60" fmla="*/ 6392333 w 7306733"/>
            <a:gd name="connsiteY60" fmla="*/ 2836333 h 3242733"/>
            <a:gd name="connsiteX61" fmla="*/ 6265333 w 7306733"/>
            <a:gd name="connsiteY61" fmla="*/ 2802466 h 3242733"/>
            <a:gd name="connsiteX62" fmla="*/ 6206066 w 7306733"/>
            <a:gd name="connsiteY62" fmla="*/ 2836333 h 3242733"/>
            <a:gd name="connsiteX63" fmla="*/ 6197600 w 7306733"/>
            <a:gd name="connsiteY63" fmla="*/ 2921000 h 3242733"/>
            <a:gd name="connsiteX64" fmla="*/ 6189133 w 7306733"/>
            <a:gd name="connsiteY64" fmla="*/ 3056466 h 3242733"/>
            <a:gd name="connsiteX65" fmla="*/ 6206066 w 7306733"/>
            <a:gd name="connsiteY65" fmla="*/ 3124200 h 3242733"/>
            <a:gd name="connsiteX66" fmla="*/ 6231466 w 7306733"/>
            <a:gd name="connsiteY66" fmla="*/ 3158066 h 3242733"/>
            <a:gd name="connsiteX67" fmla="*/ 6290733 w 7306733"/>
            <a:gd name="connsiteY67" fmla="*/ 3124200 h 3242733"/>
            <a:gd name="connsiteX68" fmla="*/ 6307666 w 7306733"/>
            <a:gd name="connsiteY68" fmla="*/ 3090333 h 3242733"/>
            <a:gd name="connsiteX69" fmla="*/ 6316133 w 7306733"/>
            <a:gd name="connsiteY69" fmla="*/ 3064933 h 3242733"/>
            <a:gd name="connsiteX70" fmla="*/ 5054600 w 7306733"/>
            <a:gd name="connsiteY70" fmla="*/ 1159933 h 3242733"/>
            <a:gd name="connsiteX71" fmla="*/ 4741333 w 7306733"/>
            <a:gd name="connsiteY71" fmla="*/ 1117600 h 3242733"/>
            <a:gd name="connsiteX72" fmla="*/ 4741333 w 7306733"/>
            <a:gd name="connsiteY72" fmla="*/ 1117600 h 3242733"/>
            <a:gd name="connsiteX73" fmla="*/ 7306733 w 7306733"/>
            <a:gd name="connsiteY73" fmla="*/ 1176866 h 3242733"/>
            <a:gd name="connsiteX74" fmla="*/ 4715933 w 7306733"/>
            <a:gd name="connsiteY74" fmla="*/ 1354666 h 3242733"/>
          </a:gdLst>
          <a:ahLst/>
          <a:cxnLst>
            <a:cxn ang="0">
              <a:pos x="connsiteX0" y="connsiteY0"/>
            </a:cxn>
            <a:cxn ang="0">
              <a:pos x="connsiteX1" y="connsiteY1"/>
            </a:cxn>
            <a:cxn ang="0">
              <a:pos x="connsiteX2" y="connsiteY2"/>
            </a:cxn>
            <a:cxn ang="0">
              <a:pos x="connsiteX3" y="connsiteY3"/>
            </a:cxn>
            <a:cxn ang="0">
              <a:pos x="connsiteX4" y="connsiteY4"/>
            </a:cxn>
            <a:cxn ang="0">
              <a:pos x="connsiteX5" y="connsiteY5"/>
            </a:cxn>
            <a:cxn ang="0">
              <a:pos x="connsiteX6" y="connsiteY6"/>
            </a:cxn>
            <a:cxn ang="0">
              <a:pos x="connsiteX7" y="connsiteY7"/>
            </a:cxn>
            <a:cxn ang="0">
              <a:pos x="connsiteX8" y="connsiteY8"/>
            </a:cxn>
            <a:cxn ang="0">
              <a:pos x="connsiteX9" y="connsiteY9"/>
            </a:cxn>
            <a:cxn ang="0">
              <a:pos x="connsiteX10" y="connsiteY10"/>
            </a:cxn>
            <a:cxn ang="0">
              <a:pos x="connsiteX11" y="connsiteY11"/>
            </a:cxn>
            <a:cxn ang="0">
              <a:pos x="connsiteX12" y="connsiteY12"/>
            </a:cxn>
            <a:cxn ang="0">
              <a:pos x="connsiteX13" y="connsiteY13"/>
            </a:cxn>
            <a:cxn ang="0">
              <a:pos x="connsiteX14" y="connsiteY14"/>
            </a:cxn>
            <a:cxn ang="0">
              <a:pos x="connsiteX15" y="connsiteY15"/>
            </a:cxn>
            <a:cxn ang="0">
              <a:pos x="connsiteX16" y="connsiteY16"/>
            </a:cxn>
            <a:cxn ang="0">
              <a:pos x="connsiteX17" y="connsiteY17"/>
            </a:cxn>
            <a:cxn ang="0">
              <a:pos x="connsiteX18" y="connsiteY18"/>
            </a:cxn>
            <a:cxn ang="0">
              <a:pos x="connsiteX19" y="connsiteY19"/>
            </a:cxn>
            <a:cxn ang="0">
              <a:pos x="connsiteX20" y="connsiteY20"/>
            </a:cxn>
            <a:cxn ang="0">
              <a:pos x="connsiteX21" y="connsiteY21"/>
            </a:cxn>
            <a:cxn ang="0">
              <a:pos x="connsiteX22" y="connsiteY22"/>
            </a:cxn>
            <a:cxn ang="0">
              <a:pos x="connsiteX23" y="connsiteY23"/>
            </a:cxn>
            <a:cxn ang="0">
              <a:pos x="connsiteX24" y="connsiteY24"/>
            </a:cxn>
            <a:cxn ang="0">
              <a:pos x="connsiteX25" y="connsiteY25"/>
            </a:cxn>
            <a:cxn ang="0">
              <a:pos x="connsiteX26" y="connsiteY26"/>
            </a:cxn>
            <a:cxn ang="0">
              <a:pos x="connsiteX27" y="connsiteY27"/>
            </a:cxn>
            <a:cxn ang="0">
              <a:pos x="connsiteX28" y="connsiteY28"/>
            </a:cxn>
            <a:cxn ang="0">
              <a:pos x="connsiteX29" y="connsiteY29"/>
            </a:cxn>
            <a:cxn ang="0">
              <a:pos x="connsiteX30" y="connsiteY30"/>
            </a:cxn>
            <a:cxn ang="0">
              <a:pos x="connsiteX31" y="connsiteY31"/>
            </a:cxn>
            <a:cxn ang="0">
              <a:pos x="connsiteX32" y="connsiteY32"/>
            </a:cxn>
            <a:cxn ang="0">
              <a:pos x="connsiteX33" y="connsiteY33"/>
            </a:cxn>
            <a:cxn ang="0">
              <a:pos x="connsiteX34" y="connsiteY34"/>
            </a:cxn>
            <a:cxn ang="0">
              <a:pos x="connsiteX35" y="connsiteY35"/>
            </a:cxn>
            <a:cxn ang="0">
              <a:pos x="connsiteX36" y="connsiteY36"/>
            </a:cxn>
            <a:cxn ang="0">
              <a:pos x="connsiteX37" y="connsiteY37"/>
            </a:cxn>
            <a:cxn ang="0">
              <a:pos x="connsiteX38" y="connsiteY38"/>
            </a:cxn>
            <a:cxn ang="0">
              <a:pos x="connsiteX39" y="connsiteY39"/>
            </a:cxn>
            <a:cxn ang="0">
              <a:pos x="connsiteX40" y="connsiteY40"/>
            </a:cxn>
            <a:cxn ang="0">
              <a:pos x="connsiteX41" y="connsiteY41"/>
            </a:cxn>
            <a:cxn ang="0">
              <a:pos x="connsiteX42" y="connsiteY42"/>
            </a:cxn>
            <a:cxn ang="0">
              <a:pos x="connsiteX43" y="connsiteY43"/>
            </a:cxn>
            <a:cxn ang="0">
              <a:pos x="connsiteX44" y="connsiteY44"/>
            </a:cxn>
            <a:cxn ang="0">
              <a:pos x="connsiteX45" y="connsiteY45"/>
            </a:cxn>
            <a:cxn ang="0">
              <a:pos x="connsiteX46" y="connsiteY46"/>
            </a:cxn>
            <a:cxn ang="0">
              <a:pos x="connsiteX47" y="connsiteY47"/>
            </a:cxn>
            <a:cxn ang="0">
              <a:pos x="connsiteX48" y="connsiteY48"/>
            </a:cxn>
            <a:cxn ang="0">
              <a:pos x="connsiteX49" y="connsiteY49"/>
            </a:cxn>
            <a:cxn ang="0">
              <a:pos x="connsiteX50" y="connsiteY50"/>
            </a:cxn>
            <a:cxn ang="0">
              <a:pos x="connsiteX51" y="connsiteY51"/>
            </a:cxn>
            <a:cxn ang="0">
              <a:pos x="connsiteX52" y="connsiteY52"/>
            </a:cxn>
            <a:cxn ang="0">
              <a:pos x="connsiteX53" y="connsiteY53"/>
            </a:cxn>
            <a:cxn ang="0">
              <a:pos x="connsiteX54" y="connsiteY54"/>
            </a:cxn>
            <a:cxn ang="0">
              <a:pos x="connsiteX55" y="connsiteY55"/>
            </a:cxn>
            <a:cxn ang="0">
              <a:pos x="connsiteX56" y="connsiteY56"/>
            </a:cxn>
            <a:cxn ang="0">
              <a:pos x="connsiteX57" y="connsiteY57"/>
            </a:cxn>
            <a:cxn ang="0">
              <a:pos x="connsiteX58" y="connsiteY58"/>
            </a:cxn>
            <a:cxn ang="0">
              <a:pos x="connsiteX59" y="connsiteY59"/>
            </a:cxn>
            <a:cxn ang="0">
              <a:pos x="connsiteX60" y="connsiteY60"/>
            </a:cxn>
            <a:cxn ang="0">
              <a:pos x="connsiteX61" y="connsiteY61"/>
            </a:cxn>
            <a:cxn ang="0">
              <a:pos x="connsiteX62" y="connsiteY62"/>
            </a:cxn>
            <a:cxn ang="0">
              <a:pos x="connsiteX63" y="connsiteY63"/>
            </a:cxn>
            <a:cxn ang="0">
              <a:pos x="connsiteX64" y="connsiteY64"/>
            </a:cxn>
            <a:cxn ang="0">
              <a:pos x="connsiteX65" y="connsiteY65"/>
            </a:cxn>
            <a:cxn ang="0">
              <a:pos x="connsiteX66" y="connsiteY66"/>
            </a:cxn>
            <a:cxn ang="0">
              <a:pos x="connsiteX67" y="connsiteY67"/>
            </a:cxn>
            <a:cxn ang="0">
              <a:pos x="connsiteX68" y="connsiteY68"/>
            </a:cxn>
            <a:cxn ang="0">
              <a:pos x="connsiteX69" y="connsiteY69"/>
            </a:cxn>
            <a:cxn ang="0">
              <a:pos x="connsiteX70" y="connsiteY70"/>
            </a:cxn>
            <a:cxn ang="0">
              <a:pos x="connsiteX71" y="connsiteY71"/>
            </a:cxn>
            <a:cxn ang="0">
              <a:pos x="connsiteX72" y="connsiteY72"/>
            </a:cxn>
            <a:cxn ang="0">
              <a:pos x="connsiteX73" y="connsiteY73"/>
            </a:cxn>
            <a:cxn ang="0">
              <a:pos x="connsiteX74" y="connsiteY74"/>
            </a:cxn>
          </a:cxnLst>
          <a:rect l="l" t="t" r="r" b="b"/>
          <a:pathLst>
            <a:path w="7306733" h="3242733">
              <a:moveTo>
                <a:pt x="0" y="2057400"/>
              </a:moveTo>
              <a:lnTo>
                <a:pt x="0" y="2057400"/>
              </a:lnTo>
              <a:cubicBezTo>
                <a:pt x="19755" y="2034822"/>
                <a:pt x="37221" y="2010015"/>
                <a:pt x="59266" y="1989666"/>
              </a:cubicBezTo>
              <a:cubicBezTo>
                <a:pt x="100669" y="1951448"/>
                <a:pt x="101232" y="1959534"/>
                <a:pt x="143933" y="1947333"/>
              </a:cubicBezTo>
              <a:cubicBezTo>
                <a:pt x="203041" y="1930444"/>
                <a:pt x="127457" y="1944848"/>
                <a:pt x="228600" y="1930400"/>
              </a:cubicBezTo>
              <a:cubicBezTo>
                <a:pt x="301978" y="1933222"/>
                <a:pt x="375475" y="1933814"/>
                <a:pt x="448733" y="1938866"/>
              </a:cubicBezTo>
              <a:cubicBezTo>
                <a:pt x="457637" y="1939480"/>
                <a:pt x="465930" y="1943817"/>
                <a:pt x="474133" y="1947333"/>
              </a:cubicBezTo>
              <a:cubicBezTo>
                <a:pt x="485734" y="1952305"/>
                <a:pt x="497297" y="1957577"/>
                <a:pt x="508000" y="1964266"/>
              </a:cubicBezTo>
              <a:cubicBezTo>
                <a:pt x="519966" y="1971745"/>
                <a:pt x="530384" y="1981464"/>
                <a:pt x="541866" y="1989666"/>
              </a:cubicBezTo>
              <a:cubicBezTo>
                <a:pt x="550146" y="1995581"/>
                <a:pt x="558799" y="2000955"/>
                <a:pt x="567266" y="2006600"/>
              </a:cubicBezTo>
              <a:cubicBezTo>
                <a:pt x="572911" y="2015067"/>
                <a:pt x="579151" y="2023165"/>
                <a:pt x="584200" y="2032000"/>
              </a:cubicBezTo>
              <a:cubicBezTo>
                <a:pt x="590462" y="2042958"/>
                <a:pt x="594444" y="2055163"/>
                <a:pt x="601133" y="2065866"/>
              </a:cubicBezTo>
              <a:cubicBezTo>
                <a:pt x="608612" y="2077832"/>
                <a:pt x="618066" y="2088444"/>
                <a:pt x="626533" y="2099733"/>
              </a:cubicBezTo>
              <a:cubicBezTo>
                <a:pt x="645662" y="2157118"/>
                <a:pt x="624009" y="2087112"/>
                <a:pt x="643466" y="2184400"/>
              </a:cubicBezTo>
              <a:cubicBezTo>
                <a:pt x="645216" y="2193151"/>
                <a:pt x="649768" y="2201142"/>
                <a:pt x="651933" y="2209800"/>
              </a:cubicBezTo>
              <a:cubicBezTo>
                <a:pt x="674603" y="2300478"/>
                <a:pt x="643203" y="2203453"/>
                <a:pt x="677333" y="2294466"/>
              </a:cubicBezTo>
              <a:cubicBezTo>
                <a:pt x="690522" y="2329637"/>
                <a:pt x="677524" y="2311589"/>
                <a:pt x="702733" y="2336800"/>
              </a:cubicBezTo>
              <a:cubicBezTo>
                <a:pt x="705555" y="2345267"/>
                <a:pt x="706866" y="2354398"/>
                <a:pt x="711200" y="2362200"/>
              </a:cubicBezTo>
              <a:cubicBezTo>
                <a:pt x="729526" y="2395188"/>
                <a:pt x="756768" y="2432359"/>
                <a:pt x="787400" y="2455333"/>
              </a:cubicBezTo>
              <a:cubicBezTo>
                <a:pt x="798689" y="2463800"/>
                <a:pt x="809300" y="2473254"/>
                <a:pt x="821266" y="2480733"/>
              </a:cubicBezTo>
              <a:cubicBezTo>
                <a:pt x="831969" y="2487422"/>
                <a:pt x="844175" y="2491404"/>
                <a:pt x="855133" y="2497666"/>
              </a:cubicBezTo>
              <a:cubicBezTo>
                <a:pt x="863968" y="2502715"/>
                <a:pt x="871431" y="2510049"/>
                <a:pt x="880533" y="2514600"/>
              </a:cubicBezTo>
              <a:cubicBezTo>
                <a:pt x="888515" y="2518591"/>
                <a:pt x="897730" y="2519550"/>
                <a:pt x="905933" y="2523066"/>
              </a:cubicBezTo>
              <a:cubicBezTo>
                <a:pt x="917534" y="2528038"/>
                <a:pt x="928511" y="2534355"/>
                <a:pt x="939800" y="2540000"/>
              </a:cubicBezTo>
              <a:cubicBezTo>
                <a:pt x="956733" y="2537178"/>
                <a:pt x="975245" y="2539210"/>
                <a:pt x="990600" y="2531533"/>
              </a:cubicBezTo>
              <a:cubicBezTo>
                <a:pt x="1011073" y="2521296"/>
                <a:pt x="1011820" y="2477733"/>
                <a:pt x="1016000" y="2463800"/>
              </a:cubicBezTo>
              <a:cubicBezTo>
                <a:pt x="1020367" y="2449243"/>
                <a:pt x="1028127" y="2435884"/>
                <a:pt x="1032933" y="2421466"/>
              </a:cubicBezTo>
              <a:cubicBezTo>
                <a:pt x="1052546" y="2362625"/>
                <a:pt x="1049682" y="2363489"/>
                <a:pt x="1058333" y="2302933"/>
              </a:cubicBezTo>
              <a:cubicBezTo>
                <a:pt x="1052689" y="2238022"/>
                <a:pt x="1049482" y="2172853"/>
                <a:pt x="1041400" y="2108200"/>
              </a:cubicBezTo>
              <a:cubicBezTo>
                <a:pt x="1038173" y="2082381"/>
                <a:pt x="1029261" y="2057574"/>
                <a:pt x="1024466" y="2032000"/>
              </a:cubicBezTo>
              <a:cubicBezTo>
                <a:pt x="1021177" y="2014457"/>
                <a:pt x="1014714" y="1951942"/>
                <a:pt x="1007533" y="1930400"/>
              </a:cubicBezTo>
              <a:cubicBezTo>
                <a:pt x="1003542" y="1918426"/>
                <a:pt x="995287" y="1908252"/>
                <a:pt x="990600" y="1896533"/>
              </a:cubicBezTo>
              <a:cubicBezTo>
                <a:pt x="983971" y="1879960"/>
                <a:pt x="980295" y="1862306"/>
                <a:pt x="973666" y="1845733"/>
              </a:cubicBezTo>
              <a:cubicBezTo>
                <a:pt x="968022" y="1831622"/>
                <a:pt x="962905" y="1817288"/>
                <a:pt x="956733" y="1803400"/>
              </a:cubicBezTo>
              <a:cubicBezTo>
                <a:pt x="951607" y="1791866"/>
                <a:pt x="944772" y="1781134"/>
                <a:pt x="939800" y="1769533"/>
              </a:cubicBezTo>
              <a:cubicBezTo>
                <a:pt x="927427" y="1740663"/>
                <a:pt x="933531" y="1729398"/>
                <a:pt x="905933" y="1701800"/>
              </a:cubicBezTo>
              <a:cubicBezTo>
                <a:pt x="897008" y="1692875"/>
                <a:pt x="883355" y="1690511"/>
                <a:pt x="872066" y="1684866"/>
              </a:cubicBezTo>
              <a:cubicBezTo>
                <a:pt x="866422" y="1676399"/>
                <a:pt x="862950" y="1665980"/>
                <a:pt x="855133" y="1659466"/>
              </a:cubicBezTo>
              <a:cubicBezTo>
                <a:pt x="845437" y="1651386"/>
                <a:pt x="832089" y="1649027"/>
                <a:pt x="821266" y="1642533"/>
              </a:cubicBezTo>
              <a:cubicBezTo>
                <a:pt x="817844" y="1640480"/>
                <a:pt x="815622" y="1636888"/>
                <a:pt x="812800" y="1634066"/>
              </a:cubicBezTo>
              <a:lnTo>
                <a:pt x="5672666" y="0"/>
              </a:lnTo>
              <a:lnTo>
                <a:pt x="6045200" y="3090333"/>
              </a:lnTo>
              <a:cubicBezTo>
                <a:pt x="6096416" y="3086675"/>
                <a:pt x="6180666" y="3116384"/>
                <a:pt x="6180666" y="3039533"/>
              </a:cubicBezTo>
              <a:cubicBezTo>
                <a:pt x="6180666" y="3026912"/>
                <a:pt x="6169377" y="3016955"/>
                <a:pt x="6163733" y="3005666"/>
              </a:cubicBezTo>
              <a:cubicBezTo>
                <a:pt x="6135511" y="3014133"/>
                <a:pt x="6104160" y="3015623"/>
                <a:pt x="6079066" y="3031066"/>
              </a:cubicBezTo>
              <a:cubicBezTo>
                <a:pt x="6064377" y="3040105"/>
                <a:pt x="6042664" y="3100905"/>
                <a:pt x="6036733" y="3115733"/>
              </a:cubicBezTo>
              <a:cubicBezTo>
                <a:pt x="6032532" y="3145137"/>
                <a:pt x="6018355" y="3204862"/>
                <a:pt x="6036733" y="3234266"/>
              </a:cubicBezTo>
              <a:cubicBezTo>
                <a:pt x="6042900" y="3244134"/>
                <a:pt x="6059311" y="3239911"/>
                <a:pt x="6070600" y="3242733"/>
              </a:cubicBezTo>
              <a:cubicBezTo>
                <a:pt x="6087533" y="3231444"/>
                <a:pt x="6109365" y="3225277"/>
                <a:pt x="6121400" y="3208866"/>
              </a:cubicBezTo>
              <a:cubicBezTo>
                <a:pt x="6149317" y="3170797"/>
                <a:pt x="6183505" y="3056419"/>
                <a:pt x="6197600" y="3014133"/>
              </a:cubicBezTo>
              <a:cubicBezTo>
                <a:pt x="6203244" y="2980266"/>
                <a:pt x="6212391" y="2946800"/>
                <a:pt x="6214533" y="2912533"/>
              </a:cubicBezTo>
              <a:cubicBezTo>
                <a:pt x="6215259" y="2900919"/>
                <a:pt x="6214294" y="2886894"/>
                <a:pt x="6206066" y="2878666"/>
              </a:cubicBezTo>
              <a:cubicBezTo>
                <a:pt x="6197838" y="2870438"/>
                <a:pt x="6183489" y="2873022"/>
                <a:pt x="6172200" y="2870200"/>
              </a:cubicBezTo>
              <a:cubicBezTo>
                <a:pt x="6120586" y="2904608"/>
                <a:pt x="6153334" y="2875849"/>
                <a:pt x="6112933" y="2971800"/>
              </a:cubicBezTo>
              <a:cubicBezTo>
                <a:pt x="6102147" y="2997417"/>
                <a:pt x="6090355" y="3022600"/>
                <a:pt x="6079066" y="3048000"/>
              </a:cubicBezTo>
              <a:cubicBezTo>
                <a:pt x="6073457" y="3092877"/>
                <a:pt x="6059469" y="3132903"/>
                <a:pt x="6087533" y="3175000"/>
              </a:cubicBezTo>
              <a:cubicBezTo>
                <a:pt x="6094534" y="3185502"/>
                <a:pt x="6110111" y="3186289"/>
                <a:pt x="6121400" y="3191933"/>
              </a:cubicBezTo>
              <a:cubicBezTo>
                <a:pt x="6160911" y="3189111"/>
                <a:pt x="6203923" y="3199970"/>
                <a:pt x="6239933" y="3183466"/>
              </a:cubicBezTo>
              <a:cubicBezTo>
                <a:pt x="6305907" y="3153228"/>
                <a:pt x="6370368" y="3022521"/>
                <a:pt x="6400800" y="2971800"/>
              </a:cubicBezTo>
              <a:cubicBezTo>
                <a:pt x="6406444" y="2940755"/>
                <a:pt x="6419701" y="2910158"/>
                <a:pt x="6417733" y="2878666"/>
              </a:cubicBezTo>
              <a:cubicBezTo>
                <a:pt x="6416706" y="2862242"/>
                <a:pt x="6405183" y="2846613"/>
                <a:pt x="6392333" y="2836333"/>
              </a:cubicBezTo>
              <a:cubicBezTo>
                <a:pt x="6356273" y="2807485"/>
                <a:pt x="6307686" y="2807760"/>
                <a:pt x="6265333" y="2802466"/>
              </a:cubicBezTo>
              <a:cubicBezTo>
                <a:pt x="6245577" y="2813755"/>
                <a:pt x="6217355" y="2816577"/>
                <a:pt x="6206066" y="2836333"/>
              </a:cubicBezTo>
              <a:cubicBezTo>
                <a:pt x="6191994" y="2860959"/>
                <a:pt x="6199775" y="2892720"/>
                <a:pt x="6197600" y="2921000"/>
              </a:cubicBezTo>
              <a:cubicBezTo>
                <a:pt x="6194130" y="2966110"/>
                <a:pt x="6191955" y="3011311"/>
                <a:pt x="6189133" y="3056466"/>
              </a:cubicBezTo>
              <a:cubicBezTo>
                <a:pt x="6194777" y="3079044"/>
                <a:pt x="6197115" y="3102717"/>
                <a:pt x="6206066" y="3124200"/>
              </a:cubicBezTo>
              <a:cubicBezTo>
                <a:pt x="6211493" y="3137225"/>
                <a:pt x="6217355" y="3158066"/>
                <a:pt x="6231466" y="3158066"/>
              </a:cubicBezTo>
              <a:cubicBezTo>
                <a:pt x="6254219" y="3158066"/>
                <a:pt x="6270977" y="3135489"/>
                <a:pt x="6290733" y="3124200"/>
              </a:cubicBezTo>
              <a:cubicBezTo>
                <a:pt x="6296377" y="3112911"/>
                <a:pt x="6302694" y="3101934"/>
                <a:pt x="6307666" y="3090333"/>
              </a:cubicBezTo>
              <a:cubicBezTo>
                <a:pt x="6311182" y="3082130"/>
                <a:pt x="6316133" y="3064933"/>
                <a:pt x="6316133" y="3064933"/>
              </a:cubicBezTo>
              <a:lnTo>
                <a:pt x="5054600" y="1159933"/>
              </a:lnTo>
              <a:lnTo>
                <a:pt x="4741333" y="1117600"/>
              </a:lnTo>
              <a:lnTo>
                <a:pt x="4741333" y="1117600"/>
              </a:lnTo>
              <a:lnTo>
                <a:pt x="7306733" y="1176866"/>
              </a:lnTo>
              <a:lnTo>
                <a:pt x="4715933" y="1354666"/>
              </a:lnTo>
            </a:path>
          </a:pathLst>
        </a:custGeom>
      </cdr:spPr>
      <cdr:txBody>
        <a:bodyPr xmlns:a="http://schemas.openxmlformats.org/drawingml/2006/main" vertOverflow="clip" vert="horz" wrap="square" lIns="91440" tIns="45720" rIns="91440" bIns="45720" numCol="1" anchor="t" anchorCtr="0" compatLnSpc="1">
          <a:prstTxWarp prst="textNoShape">
            <a:avLst/>
          </a:prstTxWarp>
        </a:bodyPr>
        <a:lstStyle xmlns:a="http://schemas.openxmlformats.org/drawingml/2006/main"/>
        <a:p xmlns:a="http://schemas.openxmlformats.org/drawingml/2006/main">
          <a:endParaRPr lang="en-US" dirty="0"/>
        </a:p>
      </cdr:txBody>
    </cdr:sp>
  </cdr:relSizeAnchor>
</c:userShapes>
</file>

<file path=ppt/drawings/drawing17.xml><?xml version="1.0" encoding="utf-8"?>
<c:userShapes xmlns:c="http://schemas.openxmlformats.org/drawingml/2006/chart">
  <cdr:relSizeAnchor xmlns:cdr="http://schemas.openxmlformats.org/drawingml/2006/chartDrawing">
    <cdr:from>
      <cdr:x>0.1152</cdr:x>
      <cdr:y>0.17304</cdr:y>
    </cdr:from>
    <cdr:to>
      <cdr:x>0.35964</cdr:x>
      <cdr:y>0.25034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id="{F1FAEF23-A958-9F4C-BB6D-5CBEEC0EB02F}"/>
            </a:ext>
          </a:extLst>
        </cdr:cNvPr>
        <cdr:cNvSpPr txBox="1"/>
      </cdr:nvSpPr>
      <cdr:spPr>
        <a:xfrm xmlns:a="http://schemas.openxmlformats.org/drawingml/2006/main">
          <a:off x="948040" y="909822"/>
          <a:ext cx="2011680" cy="406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en-US" sz="800" dirty="0"/>
            <a:t>Note:  Several attributes are not shown because of insufficient data in 2016.</a:t>
          </a:r>
        </a:p>
      </cdr:txBody>
    </cdr:sp>
  </cdr:relSizeAnchor>
</c:userShapes>
</file>

<file path=ppt/drawings/drawing18.xml><?xml version="1.0" encoding="utf-8"?>
<c:userShapes xmlns:c="http://schemas.openxmlformats.org/drawingml/2006/chart">
  <cdr:relSizeAnchor xmlns:cdr="http://schemas.openxmlformats.org/drawingml/2006/chartDrawing">
    <cdr:from>
      <cdr:x>0.15887</cdr:x>
      <cdr:y>0.03561</cdr:y>
    </cdr:from>
    <cdr:to>
      <cdr:x>1</cdr:x>
      <cdr:y>0.61591</cdr:y>
    </cdr:to>
    <cdr:sp macro="" textlink="">
      <cdr:nvSpPr>
        <cdr:cNvPr id="10" name="Freeform 9"/>
        <cdr:cNvSpPr/>
      </cdr:nvSpPr>
      <cdr:spPr>
        <a:xfrm xmlns:a="http://schemas.openxmlformats.org/drawingml/2006/main">
          <a:off x="1583267" y="198967"/>
          <a:ext cx="7306733" cy="3242733"/>
        </a:xfrm>
        <a:custGeom xmlns:a="http://schemas.openxmlformats.org/drawingml/2006/main">
          <a:avLst/>
          <a:gdLst>
            <a:gd name="connsiteX0" fmla="*/ 0 w 7306733"/>
            <a:gd name="connsiteY0" fmla="*/ 2057400 h 3242733"/>
            <a:gd name="connsiteX1" fmla="*/ 0 w 7306733"/>
            <a:gd name="connsiteY1" fmla="*/ 2057400 h 3242733"/>
            <a:gd name="connsiteX2" fmla="*/ 59266 w 7306733"/>
            <a:gd name="connsiteY2" fmla="*/ 1989666 h 3242733"/>
            <a:gd name="connsiteX3" fmla="*/ 143933 w 7306733"/>
            <a:gd name="connsiteY3" fmla="*/ 1947333 h 3242733"/>
            <a:gd name="connsiteX4" fmla="*/ 228600 w 7306733"/>
            <a:gd name="connsiteY4" fmla="*/ 1930400 h 3242733"/>
            <a:gd name="connsiteX5" fmla="*/ 448733 w 7306733"/>
            <a:gd name="connsiteY5" fmla="*/ 1938866 h 3242733"/>
            <a:gd name="connsiteX6" fmla="*/ 474133 w 7306733"/>
            <a:gd name="connsiteY6" fmla="*/ 1947333 h 3242733"/>
            <a:gd name="connsiteX7" fmla="*/ 508000 w 7306733"/>
            <a:gd name="connsiteY7" fmla="*/ 1964266 h 3242733"/>
            <a:gd name="connsiteX8" fmla="*/ 541866 w 7306733"/>
            <a:gd name="connsiteY8" fmla="*/ 1989666 h 3242733"/>
            <a:gd name="connsiteX9" fmla="*/ 567266 w 7306733"/>
            <a:gd name="connsiteY9" fmla="*/ 2006600 h 3242733"/>
            <a:gd name="connsiteX10" fmla="*/ 584200 w 7306733"/>
            <a:gd name="connsiteY10" fmla="*/ 2032000 h 3242733"/>
            <a:gd name="connsiteX11" fmla="*/ 601133 w 7306733"/>
            <a:gd name="connsiteY11" fmla="*/ 2065866 h 3242733"/>
            <a:gd name="connsiteX12" fmla="*/ 626533 w 7306733"/>
            <a:gd name="connsiteY12" fmla="*/ 2099733 h 3242733"/>
            <a:gd name="connsiteX13" fmla="*/ 643466 w 7306733"/>
            <a:gd name="connsiteY13" fmla="*/ 2184400 h 3242733"/>
            <a:gd name="connsiteX14" fmla="*/ 651933 w 7306733"/>
            <a:gd name="connsiteY14" fmla="*/ 2209800 h 3242733"/>
            <a:gd name="connsiteX15" fmla="*/ 677333 w 7306733"/>
            <a:gd name="connsiteY15" fmla="*/ 2294466 h 3242733"/>
            <a:gd name="connsiteX16" fmla="*/ 702733 w 7306733"/>
            <a:gd name="connsiteY16" fmla="*/ 2336800 h 3242733"/>
            <a:gd name="connsiteX17" fmla="*/ 711200 w 7306733"/>
            <a:gd name="connsiteY17" fmla="*/ 2362200 h 3242733"/>
            <a:gd name="connsiteX18" fmla="*/ 787400 w 7306733"/>
            <a:gd name="connsiteY18" fmla="*/ 2455333 h 3242733"/>
            <a:gd name="connsiteX19" fmla="*/ 821266 w 7306733"/>
            <a:gd name="connsiteY19" fmla="*/ 2480733 h 3242733"/>
            <a:gd name="connsiteX20" fmla="*/ 855133 w 7306733"/>
            <a:gd name="connsiteY20" fmla="*/ 2497666 h 3242733"/>
            <a:gd name="connsiteX21" fmla="*/ 880533 w 7306733"/>
            <a:gd name="connsiteY21" fmla="*/ 2514600 h 3242733"/>
            <a:gd name="connsiteX22" fmla="*/ 905933 w 7306733"/>
            <a:gd name="connsiteY22" fmla="*/ 2523066 h 3242733"/>
            <a:gd name="connsiteX23" fmla="*/ 939800 w 7306733"/>
            <a:gd name="connsiteY23" fmla="*/ 2540000 h 3242733"/>
            <a:gd name="connsiteX24" fmla="*/ 990600 w 7306733"/>
            <a:gd name="connsiteY24" fmla="*/ 2531533 h 3242733"/>
            <a:gd name="connsiteX25" fmla="*/ 1016000 w 7306733"/>
            <a:gd name="connsiteY25" fmla="*/ 2463800 h 3242733"/>
            <a:gd name="connsiteX26" fmla="*/ 1032933 w 7306733"/>
            <a:gd name="connsiteY26" fmla="*/ 2421466 h 3242733"/>
            <a:gd name="connsiteX27" fmla="*/ 1058333 w 7306733"/>
            <a:gd name="connsiteY27" fmla="*/ 2302933 h 3242733"/>
            <a:gd name="connsiteX28" fmla="*/ 1041400 w 7306733"/>
            <a:gd name="connsiteY28" fmla="*/ 2108200 h 3242733"/>
            <a:gd name="connsiteX29" fmla="*/ 1024466 w 7306733"/>
            <a:gd name="connsiteY29" fmla="*/ 2032000 h 3242733"/>
            <a:gd name="connsiteX30" fmla="*/ 1007533 w 7306733"/>
            <a:gd name="connsiteY30" fmla="*/ 1930400 h 3242733"/>
            <a:gd name="connsiteX31" fmla="*/ 990600 w 7306733"/>
            <a:gd name="connsiteY31" fmla="*/ 1896533 h 3242733"/>
            <a:gd name="connsiteX32" fmla="*/ 973666 w 7306733"/>
            <a:gd name="connsiteY32" fmla="*/ 1845733 h 3242733"/>
            <a:gd name="connsiteX33" fmla="*/ 956733 w 7306733"/>
            <a:gd name="connsiteY33" fmla="*/ 1803400 h 3242733"/>
            <a:gd name="connsiteX34" fmla="*/ 939800 w 7306733"/>
            <a:gd name="connsiteY34" fmla="*/ 1769533 h 3242733"/>
            <a:gd name="connsiteX35" fmla="*/ 905933 w 7306733"/>
            <a:gd name="connsiteY35" fmla="*/ 1701800 h 3242733"/>
            <a:gd name="connsiteX36" fmla="*/ 872066 w 7306733"/>
            <a:gd name="connsiteY36" fmla="*/ 1684866 h 3242733"/>
            <a:gd name="connsiteX37" fmla="*/ 855133 w 7306733"/>
            <a:gd name="connsiteY37" fmla="*/ 1659466 h 3242733"/>
            <a:gd name="connsiteX38" fmla="*/ 821266 w 7306733"/>
            <a:gd name="connsiteY38" fmla="*/ 1642533 h 3242733"/>
            <a:gd name="connsiteX39" fmla="*/ 812800 w 7306733"/>
            <a:gd name="connsiteY39" fmla="*/ 1634066 h 3242733"/>
            <a:gd name="connsiteX40" fmla="*/ 5672666 w 7306733"/>
            <a:gd name="connsiteY40" fmla="*/ 0 h 3242733"/>
            <a:gd name="connsiteX41" fmla="*/ 6045200 w 7306733"/>
            <a:gd name="connsiteY41" fmla="*/ 3090333 h 3242733"/>
            <a:gd name="connsiteX42" fmla="*/ 6180666 w 7306733"/>
            <a:gd name="connsiteY42" fmla="*/ 3039533 h 3242733"/>
            <a:gd name="connsiteX43" fmla="*/ 6163733 w 7306733"/>
            <a:gd name="connsiteY43" fmla="*/ 3005666 h 3242733"/>
            <a:gd name="connsiteX44" fmla="*/ 6079066 w 7306733"/>
            <a:gd name="connsiteY44" fmla="*/ 3031066 h 3242733"/>
            <a:gd name="connsiteX45" fmla="*/ 6036733 w 7306733"/>
            <a:gd name="connsiteY45" fmla="*/ 3115733 h 3242733"/>
            <a:gd name="connsiteX46" fmla="*/ 6036733 w 7306733"/>
            <a:gd name="connsiteY46" fmla="*/ 3234266 h 3242733"/>
            <a:gd name="connsiteX47" fmla="*/ 6070600 w 7306733"/>
            <a:gd name="connsiteY47" fmla="*/ 3242733 h 3242733"/>
            <a:gd name="connsiteX48" fmla="*/ 6121400 w 7306733"/>
            <a:gd name="connsiteY48" fmla="*/ 3208866 h 3242733"/>
            <a:gd name="connsiteX49" fmla="*/ 6197600 w 7306733"/>
            <a:gd name="connsiteY49" fmla="*/ 3014133 h 3242733"/>
            <a:gd name="connsiteX50" fmla="*/ 6214533 w 7306733"/>
            <a:gd name="connsiteY50" fmla="*/ 2912533 h 3242733"/>
            <a:gd name="connsiteX51" fmla="*/ 6206066 w 7306733"/>
            <a:gd name="connsiteY51" fmla="*/ 2878666 h 3242733"/>
            <a:gd name="connsiteX52" fmla="*/ 6172200 w 7306733"/>
            <a:gd name="connsiteY52" fmla="*/ 2870200 h 3242733"/>
            <a:gd name="connsiteX53" fmla="*/ 6112933 w 7306733"/>
            <a:gd name="connsiteY53" fmla="*/ 2971800 h 3242733"/>
            <a:gd name="connsiteX54" fmla="*/ 6079066 w 7306733"/>
            <a:gd name="connsiteY54" fmla="*/ 3048000 h 3242733"/>
            <a:gd name="connsiteX55" fmla="*/ 6087533 w 7306733"/>
            <a:gd name="connsiteY55" fmla="*/ 3175000 h 3242733"/>
            <a:gd name="connsiteX56" fmla="*/ 6121400 w 7306733"/>
            <a:gd name="connsiteY56" fmla="*/ 3191933 h 3242733"/>
            <a:gd name="connsiteX57" fmla="*/ 6239933 w 7306733"/>
            <a:gd name="connsiteY57" fmla="*/ 3183466 h 3242733"/>
            <a:gd name="connsiteX58" fmla="*/ 6400800 w 7306733"/>
            <a:gd name="connsiteY58" fmla="*/ 2971800 h 3242733"/>
            <a:gd name="connsiteX59" fmla="*/ 6417733 w 7306733"/>
            <a:gd name="connsiteY59" fmla="*/ 2878666 h 3242733"/>
            <a:gd name="connsiteX60" fmla="*/ 6392333 w 7306733"/>
            <a:gd name="connsiteY60" fmla="*/ 2836333 h 3242733"/>
            <a:gd name="connsiteX61" fmla="*/ 6265333 w 7306733"/>
            <a:gd name="connsiteY61" fmla="*/ 2802466 h 3242733"/>
            <a:gd name="connsiteX62" fmla="*/ 6206066 w 7306733"/>
            <a:gd name="connsiteY62" fmla="*/ 2836333 h 3242733"/>
            <a:gd name="connsiteX63" fmla="*/ 6197600 w 7306733"/>
            <a:gd name="connsiteY63" fmla="*/ 2921000 h 3242733"/>
            <a:gd name="connsiteX64" fmla="*/ 6189133 w 7306733"/>
            <a:gd name="connsiteY64" fmla="*/ 3056466 h 3242733"/>
            <a:gd name="connsiteX65" fmla="*/ 6206066 w 7306733"/>
            <a:gd name="connsiteY65" fmla="*/ 3124200 h 3242733"/>
            <a:gd name="connsiteX66" fmla="*/ 6231466 w 7306733"/>
            <a:gd name="connsiteY66" fmla="*/ 3158066 h 3242733"/>
            <a:gd name="connsiteX67" fmla="*/ 6290733 w 7306733"/>
            <a:gd name="connsiteY67" fmla="*/ 3124200 h 3242733"/>
            <a:gd name="connsiteX68" fmla="*/ 6307666 w 7306733"/>
            <a:gd name="connsiteY68" fmla="*/ 3090333 h 3242733"/>
            <a:gd name="connsiteX69" fmla="*/ 6316133 w 7306733"/>
            <a:gd name="connsiteY69" fmla="*/ 3064933 h 3242733"/>
            <a:gd name="connsiteX70" fmla="*/ 5054600 w 7306733"/>
            <a:gd name="connsiteY70" fmla="*/ 1159933 h 3242733"/>
            <a:gd name="connsiteX71" fmla="*/ 4741333 w 7306733"/>
            <a:gd name="connsiteY71" fmla="*/ 1117600 h 3242733"/>
            <a:gd name="connsiteX72" fmla="*/ 4741333 w 7306733"/>
            <a:gd name="connsiteY72" fmla="*/ 1117600 h 3242733"/>
            <a:gd name="connsiteX73" fmla="*/ 7306733 w 7306733"/>
            <a:gd name="connsiteY73" fmla="*/ 1176866 h 3242733"/>
            <a:gd name="connsiteX74" fmla="*/ 4715933 w 7306733"/>
            <a:gd name="connsiteY74" fmla="*/ 1354666 h 3242733"/>
          </a:gdLst>
          <a:ahLst/>
          <a:cxnLst>
            <a:cxn ang="0">
              <a:pos x="connsiteX0" y="connsiteY0"/>
            </a:cxn>
            <a:cxn ang="0">
              <a:pos x="connsiteX1" y="connsiteY1"/>
            </a:cxn>
            <a:cxn ang="0">
              <a:pos x="connsiteX2" y="connsiteY2"/>
            </a:cxn>
            <a:cxn ang="0">
              <a:pos x="connsiteX3" y="connsiteY3"/>
            </a:cxn>
            <a:cxn ang="0">
              <a:pos x="connsiteX4" y="connsiteY4"/>
            </a:cxn>
            <a:cxn ang="0">
              <a:pos x="connsiteX5" y="connsiteY5"/>
            </a:cxn>
            <a:cxn ang="0">
              <a:pos x="connsiteX6" y="connsiteY6"/>
            </a:cxn>
            <a:cxn ang="0">
              <a:pos x="connsiteX7" y="connsiteY7"/>
            </a:cxn>
            <a:cxn ang="0">
              <a:pos x="connsiteX8" y="connsiteY8"/>
            </a:cxn>
            <a:cxn ang="0">
              <a:pos x="connsiteX9" y="connsiteY9"/>
            </a:cxn>
            <a:cxn ang="0">
              <a:pos x="connsiteX10" y="connsiteY10"/>
            </a:cxn>
            <a:cxn ang="0">
              <a:pos x="connsiteX11" y="connsiteY11"/>
            </a:cxn>
            <a:cxn ang="0">
              <a:pos x="connsiteX12" y="connsiteY12"/>
            </a:cxn>
            <a:cxn ang="0">
              <a:pos x="connsiteX13" y="connsiteY13"/>
            </a:cxn>
            <a:cxn ang="0">
              <a:pos x="connsiteX14" y="connsiteY14"/>
            </a:cxn>
            <a:cxn ang="0">
              <a:pos x="connsiteX15" y="connsiteY15"/>
            </a:cxn>
            <a:cxn ang="0">
              <a:pos x="connsiteX16" y="connsiteY16"/>
            </a:cxn>
            <a:cxn ang="0">
              <a:pos x="connsiteX17" y="connsiteY17"/>
            </a:cxn>
            <a:cxn ang="0">
              <a:pos x="connsiteX18" y="connsiteY18"/>
            </a:cxn>
            <a:cxn ang="0">
              <a:pos x="connsiteX19" y="connsiteY19"/>
            </a:cxn>
            <a:cxn ang="0">
              <a:pos x="connsiteX20" y="connsiteY20"/>
            </a:cxn>
            <a:cxn ang="0">
              <a:pos x="connsiteX21" y="connsiteY21"/>
            </a:cxn>
            <a:cxn ang="0">
              <a:pos x="connsiteX22" y="connsiteY22"/>
            </a:cxn>
            <a:cxn ang="0">
              <a:pos x="connsiteX23" y="connsiteY23"/>
            </a:cxn>
            <a:cxn ang="0">
              <a:pos x="connsiteX24" y="connsiteY24"/>
            </a:cxn>
            <a:cxn ang="0">
              <a:pos x="connsiteX25" y="connsiteY25"/>
            </a:cxn>
            <a:cxn ang="0">
              <a:pos x="connsiteX26" y="connsiteY26"/>
            </a:cxn>
            <a:cxn ang="0">
              <a:pos x="connsiteX27" y="connsiteY27"/>
            </a:cxn>
            <a:cxn ang="0">
              <a:pos x="connsiteX28" y="connsiteY28"/>
            </a:cxn>
            <a:cxn ang="0">
              <a:pos x="connsiteX29" y="connsiteY29"/>
            </a:cxn>
            <a:cxn ang="0">
              <a:pos x="connsiteX30" y="connsiteY30"/>
            </a:cxn>
            <a:cxn ang="0">
              <a:pos x="connsiteX31" y="connsiteY31"/>
            </a:cxn>
            <a:cxn ang="0">
              <a:pos x="connsiteX32" y="connsiteY32"/>
            </a:cxn>
            <a:cxn ang="0">
              <a:pos x="connsiteX33" y="connsiteY33"/>
            </a:cxn>
            <a:cxn ang="0">
              <a:pos x="connsiteX34" y="connsiteY34"/>
            </a:cxn>
            <a:cxn ang="0">
              <a:pos x="connsiteX35" y="connsiteY35"/>
            </a:cxn>
            <a:cxn ang="0">
              <a:pos x="connsiteX36" y="connsiteY36"/>
            </a:cxn>
            <a:cxn ang="0">
              <a:pos x="connsiteX37" y="connsiteY37"/>
            </a:cxn>
            <a:cxn ang="0">
              <a:pos x="connsiteX38" y="connsiteY38"/>
            </a:cxn>
            <a:cxn ang="0">
              <a:pos x="connsiteX39" y="connsiteY39"/>
            </a:cxn>
            <a:cxn ang="0">
              <a:pos x="connsiteX40" y="connsiteY40"/>
            </a:cxn>
            <a:cxn ang="0">
              <a:pos x="connsiteX41" y="connsiteY41"/>
            </a:cxn>
            <a:cxn ang="0">
              <a:pos x="connsiteX42" y="connsiteY42"/>
            </a:cxn>
            <a:cxn ang="0">
              <a:pos x="connsiteX43" y="connsiteY43"/>
            </a:cxn>
            <a:cxn ang="0">
              <a:pos x="connsiteX44" y="connsiteY44"/>
            </a:cxn>
            <a:cxn ang="0">
              <a:pos x="connsiteX45" y="connsiteY45"/>
            </a:cxn>
            <a:cxn ang="0">
              <a:pos x="connsiteX46" y="connsiteY46"/>
            </a:cxn>
            <a:cxn ang="0">
              <a:pos x="connsiteX47" y="connsiteY47"/>
            </a:cxn>
            <a:cxn ang="0">
              <a:pos x="connsiteX48" y="connsiteY48"/>
            </a:cxn>
            <a:cxn ang="0">
              <a:pos x="connsiteX49" y="connsiteY49"/>
            </a:cxn>
            <a:cxn ang="0">
              <a:pos x="connsiteX50" y="connsiteY50"/>
            </a:cxn>
            <a:cxn ang="0">
              <a:pos x="connsiteX51" y="connsiteY51"/>
            </a:cxn>
            <a:cxn ang="0">
              <a:pos x="connsiteX52" y="connsiteY52"/>
            </a:cxn>
            <a:cxn ang="0">
              <a:pos x="connsiteX53" y="connsiteY53"/>
            </a:cxn>
            <a:cxn ang="0">
              <a:pos x="connsiteX54" y="connsiteY54"/>
            </a:cxn>
            <a:cxn ang="0">
              <a:pos x="connsiteX55" y="connsiteY55"/>
            </a:cxn>
            <a:cxn ang="0">
              <a:pos x="connsiteX56" y="connsiteY56"/>
            </a:cxn>
            <a:cxn ang="0">
              <a:pos x="connsiteX57" y="connsiteY57"/>
            </a:cxn>
            <a:cxn ang="0">
              <a:pos x="connsiteX58" y="connsiteY58"/>
            </a:cxn>
            <a:cxn ang="0">
              <a:pos x="connsiteX59" y="connsiteY59"/>
            </a:cxn>
            <a:cxn ang="0">
              <a:pos x="connsiteX60" y="connsiteY60"/>
            </a:cxn>
            <a:cxn ang="0">
              <a:pos x="connsiteX61" y="connsiteY61"/>
            </a:cxn>
            <a:cxn ang="0">
              <a:pos x="connsiteX62" y="connsiteY62"/>
            </a:cxn>
            <a:cxn ang="0">
              <a:pos x="connsiteX63" y="connsiteY63"/>
            </a:cxn>
            <a:cxn ang="0">
              <a:pos x="connsiteX64" y="connsiteY64"/>
            </a:cxn>
            <a:cxn ang="0">
              <a:pos x="connsiteX65" y="connsiteY65"/>
            </a:cxn>
            <a:cxn ang="0">
              <a:pos x="connsiteX66" y="connsiteY66"/>
            </a:cxn>
            <a:cxn ang="0">
              <a:pos x="connsiteX67" y="connsiteY67"/>
            </a:cxn>
            <a:cxn ang="0">
              <a:pos x="connsiteX68" y="connsiteY68"/>
            </a:cxn>
            <a:cxn ang="0">
              <a:pos x="connsiteX69" y="connsiteY69"/>
            </a:cxn>
            <a:cxn ang="0">
              <a:pos x="connsiteX70" y="connsiteY70"/>
            </a:cxn>
            <a:cxn ang="0">
              <a:pos x="connsiteX71" y="connsiteY71"/>
            </a:cxn>
            <a:cxn ang="0">
              <a:pos x="connsiteX72" y="connsiteY72"/>
            </a:cxn>
            <a:cxn ang="0">
              <a:pos x="connsiteX73" y="connsiteY73"/>
            </a:cxn>
            <a:cxn ang="0">
              <a:pos x="connsiteX74" y="connsiteY74"/>
            </a:cxn>
          </a:cxnLst>
          <a:rect l="l" t="t" r="r" b="b"/>
          <a:pathLst>
            <a:path w="7306733" h="3242733">
              <a:moveTo>
                <a:pt x="0" y="2057400"/>
              </a:moveTo>
              <a:lnTo>
                <a:pt x="0" y="2057400"/>
              </a:lnTo>
              <a:cubicBezTo>
                <a:pt x="19755" y="2034822"/>
                <a:pt x="37221" y="2010015"/>
                <a:pt x="59266" y="1989666"/>
              </a:cubicBezTo>
              <a:cubicBezTo>
                <a:pt x="100669" y="1951448"/>
                <a:pt x="101232" y="1959534"/>
                <a:pt x="143933" y="1947333"/>
              </a:cubicBezTo>
              <a:cubicBezTo>
                <a:pt x="203041" y="1930444"/>
                <a:pt x="127457" y="1944848"/>
                <a:pt x="228600" y="1930400"/>
              </a:cubicBezTo>
              <a:cubicBezTo>
                <a:pt x="301978" y="1933222"/>
                <a:pt x="375475" y="1933814"/>
                <a:pt x="448733" y="1938866"/>
              </a:cubicBezTo>
              <a:cubicBezTo>
                <a:pt x="457637" y="1939480"/>
                <a:pt x="465930" y="1943817"/>
                <a:pt x="474133" y="1947333"/>
              </a:cubicBezTo>
              <a:cubicBezTo>
                <a:pt x="485734" y="1952305"/>
                <a:pt x="497297" y="1957577"/>
                <a:pt x="508000" y="1964266"/>
              </a:cubicBezTo>
              <a:cubicBezTo>
                <a:pt x="519966" y="1971745"/>
                <a:pt x="530384" y="1981464"/>
                <a:pt x="541866" y="1989666"/>
              </a:cubicBezTo>
              <a:cubicBezTo>
                <a:pt x="550146" y="1995581"/>
                <a:pt x="558799" y="2000955"/>
                <a:pt x="567266" y="2006600"/>
              </a:cubicBezTo>
              <a:cubicBezTo>
                <a:pt x="572911" y="2015067"/>
                <a:pt x="579151" y="2023165"/>
                <a:pt x="584200" y="2032000"/>
              </a:cubicBezTo>
              <a:cubicBezTo>
                <a:pt x="590462" y="2042958"/>
                <a:pt x="594444" y="2055163"/>
                <a:pt x="601133" y="2065866"/>
              </a:cubicBezTo>
              <a:cubicBezTo>
                <a:pt x="608612" y="2077832"/>
                <a:pt x="618066" y="2088444"/>
                <a:pt x="626533" y="2099733"/>
              </a:cubicBezTo>
              <a:cubicBezTo>
                <a:pt x="645662" y="2157118"/>
                <a:pt x="624009" y="2087112"/>
                <a:pt x="643466" y="2184400"/>
              </a:cubicBezTo>
              <a:cubicBezTo>
                <a:pt x="645216" y="2193151"/>
                <a:pt x="649768" y="2201142"/>
                <a:pt x="651933" y="2209800"/>
              </a:cubicBezTo>
              <a:cubicBezTo>
                <a:pt x="674603" y="2300478"/>
                <a:pt x="643203" y="2203453"/>
                <a:pt x="677333" y="2294466"/>
              </a:cubicBezTo>
              <a:cubicBezTo>
                <a:pt x="690522" y="2329637"/>
                <a:pt x="677524" y="2311589"/>
                <a:pt x="702733" y="2336800"/>
              </a:cubicBezTo>
              <a:cubicBezTo>
                <a:pt x="705555" y="2345267"/>
                <a:pt x="706866" y="2354398"/>
                <a:pt x="711200" y="2362200"/>
              </a:cubicBezTo>
              <a:cubicBezTo>
                <a:pt x="729526" y="2395188"/>
                <a:pt x="756768" y="2432359"/>
                <a:pt x="787400" y="2455333"/>
              </a:cubicBezTo>
              <a:cubicBezTo>
                <a:pt x="798689" y="2463800"/>
                <a:pt x="809300" y="2473254"/>
                <a:pt x="821266" y="2480733"/>
              </a:cubicBezTo>
              <a:cubicBezTo>
                <a:pt x="831969" y="2487422"/>
                <a:pt x="844175" y="2491404"/>
                <a:pt x="855133" y="2497666"/>
              </a:cubicBezTo>
              <a:cubicBezTo>
                <a:pt x="863968" y="2502715"/>
                <a:pt x="871431" y="2510049"/>
                <a:pt x="880533" y="2514600"/>
              </a:cubicBezTo>
              <a:cubicBezTo>
                <a:pt x="888515" y="2518591"/>
                <a:pt x="897730" y="2519550"/>
                <a:pt x="905933" y="2523066"/>
              </a:cubicBezTo>
              <a:cubicBezTo>
                <a:pt x="917534" y="2528038"/>
                <a:pt x="928511" y="2534355"/>
                <a:pt x="939800" y="2540000"/>
              </a:cubicBezTo>
              <a:cubicBezTo>
                <a:pt x="956733" y="2537178"/>
                <a:pt x="975245" y="2539210"/>
                <a:pt x="990600" y="2531533"/>
              </a:cubicBezTo>
              <a:cubicBezTo>
                <a:pt x="1011073" y="2521296"/>
                <a:pt x="1011820" y="2477733"/>
                <a:pt x="1016000" y="2463800"/>
              </a:cubicBezTo>
              <a:cubicBezTo>
                <a:pt x="1020367" y="2449243"/>
                <a:pt x="1028127" y="2435884"/>
                <a:pt x="1032933" y="2421466"/>
              </a:cubicBezTo>
              <a:cubicBezTo>
                <a:pt x="1052546" y="2362625"/>
                <a:pt x="1049682" y="2363489"/>
                <a:pt x="1058333" y="2302933"/>
              </a:cubicBezTo>
              <a:cubicBezTo>
                <a:pt x="1052689" y="2238022"/>
                <a:pt x="1049482" y="2172853"/>
                <a:pt x="1041400" y="2108200"/>
              </a:cubicBezTo>
              <a:cubicBezTo>
                <a:pt x="1038173" y="2082381"/>
                <a:pt x="1029261" y="2057574"/>
                <a:pt x="1024466" y="2032000"/>
              </a:cubicBezTo>
              <a:cubicBezTo>
                <a:pt x="1021177" y="2014457"/>
                <a:pt x="1014714" y="1951942"/>
                <a:pt x="1007533" y="1930400"/>
              </a:cubicBezTo>
              <a:cubicBezTo>
                <a:pt x="1003542" y="1918426"/>
                <a:pt x="995287" y="1908252"/>
                <a:pt x="990600" y="1896533"/>
              </a:cubicBezTo>
              <a:cubicBezTo>
                <a:pt x="983971" y="1879960"/>
                <a:pt x="980295" y="1862306"/>
                <a:pt x="973666" y="1845733"/>
              </a:cubicBezTo>
              <a:cubicBezTo>
                <a:pt x="968022" y="1831622"/>
                <a:pt x="962905" y="1817288"/>
                <a:pt x="956733" y="1803400"/>
              </a:cubicBezTo>
              <a:cubicBezTo>
                <a:pt x="951607" y="1791866"/>
                <a:pt x="944772" y="1781134"/>
                <a:pt x="939800" y="1769533"/>
              </a:cubicBezTo>
              <a:cubicBezTo>
                <a:pt x="927427" y="1740663"/>
                <a:pt x="933531" y="1729398"/>
                <a:pt x="905933" y="1701800"/>
              </a:cubicBezTo>
              <a:cubicBezTo>
                <a:pt x="897008" y="1692875"/>
                <a:pt x="883355" y="1690511"/>
                <a:pt x="872066" y="1684866"/>
              </a:cubicBezTo>
              <a:cubicBezTo>
                <a:pt x="866422" y="1676399"/>
                <a:pt x="862950" y="1665980"/>
                <a:pt x="855133" y="1659466"/>
              </a:cubicBezTo>
              <a:cubicBezTo>
                <a:pt x="845437" y="1651386"/>
                <a:pt x="832089" y="1649027"/>
                <a:pt x="821266" y="1642533"/>
              </a:cubicBezTo>
              <a:cubicBezTo>
                <a:pt x="817844" y="1640480"/>
                <a:pt x="815622" y="1636888"/>
                <a:pt x="812800" y="1634066"/>
              </a:cubicBezTo>
              <a:lnTo>
                <a:pt x="5672666" y="0"/>
              </a:lnTo>
              <a:lnTo>
                <a:pt x="6045200" y="3090333"/>
              </a:lnTo>
              <a:cubicBezTo>
                <a:pt x="6096416" y="3086675"/>
                <a:pt x="6180666" y="3116384"/>
                <a:pt x="6180666" y="3039533"/>
              </a:cubicBezTo>
              <a:cubicBezTo>
                <a:pt x="6180666" y="3026912"/>
                <a:pt x="6169377" y="3016955"/>
                <a:pt x="6163733" y="3005666"/>
              </a:cubicBezTo>
              <a:cubicBezTo>
                <a:pt x="6135511" y="3014133"/>
                <a:pt x="6104160" y="3015623"/>
                <a:pt x="6079066" y="3031066"/>
              </a:cubicBezTo>
              <a:cubicBezTo>
                <a:pt x="6064377" y="3040105"/>
                <a:pt x="6042664" y="3100905"/>
                <a:pt x="6036733" y="3115733"/>
              </a:cubicBezTo>
              <a:cubicBezTo>
                <a:pt x="6032532" y="3145137"/>
                <a:pt x="6018355" y="3204862"/>
                <a:pt x="6036733" y="3234266"/>
              </a:cubicBezTo>
              <a:cubicBezTo>
                <a:pt x="6042900" y="3244134"/>
                <a:pt x="6059311" y="3239911"/>
                <a:pt x="6070600" y="3242733"/>
              </a:cubicBezTo>
              <a:cubicBezTo>
                <a:pt x="6087533" y="3231444"/>
                <a:pt x="6109365" y="3225277"/>
                <a:pt x="6121400" y="3208866"/>
              </a:cubicBezTo>
              <a:cubicBezTo>
                <a:pt x="6149317" y="3170797"/>
                <a:pt x="6183505" y="3056419"/>
                <a:pt x="6197600" y="3014133"/>
              </a:cubicBezTo>
              <a:cubicBezTo>
                <a:pt x="6203244" y="2980266"/>
                <a:pt x="6212391" y="2946800"/>
                <a:pt x="6214533" y="2912533"/>
              </a:cubicBezTo>
              <a:cubicBezTo>
                <a:pt x="6215259" y="2900919"/>
                <a:pt x="6214294" y="2886894"/>
                <a:pt x="6206066" y="2878666"/>
              </a:cubicBezTo>
              <a:cubicBezTo>
                <a:pt x="6197838" y="2870438"/>
                <a:pt x="6183489" y="2873022"/>
                <a:pt x="6172200" y="2870200"/>
              </a:cubicBezTo>
              <a:cubicBezTo>
                <a:pt x="6120586" y="2904608"/>
                <a:pt x="6153334" y="2875849"/>
                <a:pt x="6112933" y="2971800"/>
              </a:cubicBezTo>
              <a:cubicBezTo>
                <a:pt x="6102147" y="2997417"/>
                <a:pt x="6090355" y="3022600"/>
                <a:pt x="6079066" y="3048000"/>
              </a:cubicBezTo>
              <a:cubicBezTo>
                <a:pt x="6073457" y="3092877"/>
                <a:pt x="6059469" y="3132903"/>
                <a:pt x="6087533" y="3175000"/>
              </a:cubicBezTo>
              <a:cubicBezTo>
                <a:pt x="6094534" y="3185502"/>
                <a:pt x="6110111" y="3186289"/>
                <a:pt x="6121400" y="3191933"/>
              </a:cubicBezTo>
              <a:cubicBezTo>
                <a:pt x="6160911" y="3189111"/>
                <a:pt x="6203923" y="3199970"/>
                <a:pt x="6239933" y="3183466"/>
              </a:cubicBezTo>
              <a:cubicBezTo>
                <a:pt x="6305907" y="3153228"/>
                <a:pt x="6370368" y="3022521"/>
                <a:pt x="6400800" y="2971800"/>
              </a:cubicBezTo>
              <a:cubicBezTo>
                <a:pt x="6406444" y="2940755"/>
                <a:pt x="6419701" y="2910158"/>
                <a:pt x="6417733" y="2878666"/>
              </a:cubicBezTo>
              <a:cubicBezTo>
                <a:pt x="6416706" y="2862242"/>
                <a:pt x="6405183" y="2846613"/>
                <a:pt x="6392333" y="2836333"/>
              </a:cubicBezTo>
              <a:cubicBezTo>
                <a:pt x="6356273" y="2807485"/>
                <a:pt x="6307686" y="2807760"/>
                <a:pt x="6265333" y="2802466"/>
              </a:cubicBezTo>
              <a:cubicBezTo>
                <a:pt x="6245577" y="2813755"/>
                <a:pt x="6217355" y="2816577"/>
                <a:pt x="6206066" y="2836333"/>
              </a:cubicBezTo>
              <a:cubicBezTo>
                <a:pt x="6191994" y="2860959"/>
                <a:pt x="6199775" y="2892720"/>
                <a:pt x="6197600" y="2921000"/>
              </a:cubicBezTo>
              <a:cubicBezTo>
                <a:pt x="6194130" y="2966110"/>
                <a:pt x="6191955" y="3011311"/>
                <a:pt x="6189133" y="3056466"/>
              </a:cubicBezTo>
              <a:cubicBezTo>
                <a:pt x="6194777" y="3079044"/>
                <a:pt x="6197115" y="3102717"/>
                <a:pt x="6206066" y="3124200"/>
              </a:cubicBezTo>
              <a:cubicBezTo>
                <a:pt x="6211493" y="3137225"/>
                <a:pt x="6217355" y="3158066"/>
                <a:pt x="6231466" y="3158066"/>
              </a:cubicBezTo>
              <a:cubicBezTo>
                <a:pt x="6254219" y="3158066"/>
                <a:pt x="6270977" y="3135489"/>
                <a:pt x="6290733" y="3124200"/>
              </a:cubicBezTo>
              <a:cubicBezTo>
                <a:pt x="6296377" y="3112911"/>
                <a:pt x="6302694" y="3101934"/>
                <a:pt x="6307666" y="3090333"/>
              </a:cubicBezTo>
              <a:cubicBezTo>
                <a:pt x="6311182" y="3082130"/>
                <a:pt x="6316133" y="3064933"/>
                <a:pt x="6316133" y="3064933"/>
              </a:cubicBezTo>
              <a:lnTo>
                <a:pt x="5054600" y="1159933"/>
              </a:lnTo>
              <a:lnTo>
                <a:pt x="4741333" y="1117600"/>
              </a:lnTo>
              <a:lnTo>
                <a:pt x="4741333" y="1117600"/>
              </a:lnTo>
              <a:lnTo>
                <a:pt x="7306733" y="1176866"/>
              </a:lnTo>
              <a:lnTo>
                <a:pt x="4715933" y="1354666"/>
              </a:lnTo>
            </a:path>
          </a:pathLst>
        </a:custGeom>
      </cdr:spPr>
      <cdr:txBody>
        <a:bodyPr xmlns:a="http://schemas.openxmlformats.org/drawingml/2006/main" vertOverflow="clip" vert="horz" wrap="square" lIns="91440" tIns="45720" rIns="91440" bIns="45720" numCol="1" anchor="t" anchorCtr="0" compatLnSpc="1">
          <a:prstTxWarp prst="textNoShape">
            <a:avLst/>
          </a:prstTxWarp>
        </a:bodyPr>
        <a:lstStyle xmlns:a="http://schemas.openxmlformats.org/drawingml/2006/main"/>
        <a:p xmlns:a="http://schemas.openxmlformats.org/drawingml/2006/main">
          <a:endParaRPr lang="en-US" dirty="0"/>
        </a:p>
      </cdr:txBody>
    </cdr:sp>
  </cdr:relSizeAnchor>
</c:userShapes>
</file>

<file path=ppt/drawings/drawing19.xml><?xml version="1.0" encoding="utf-8"?>
<c:userShapes xmlns:c="http://schemas.openxmlformats.org/drawingml/2006/chart">
  <cdr:relSizeAnchor xmlns:cdr="http://schemas.openxmlformats.org/drawingml/2006/chartDrawing">
    <cdr:from>
      <cdr:x>0.15887</cdr:x>
      <cdr:y>0.03561</cdr:y>
    </cdr:from>
    <cdr:to>
      <cdr:x>1</cdr:x>
      <cdr:y>0.61591</cdr:y>
    </cdr:to>
    <cdr:sp macro="" textlink="">
      <cdr:nvSpPr>
        <cdr:cNvPr id="10" name="Freeform 9"/>
        <cdr:cNvSpPr/>
      </cdr:nvSpPr>
      <cdr:spPr>
        <a:xfrm xmlns:a="http://schemas.openxmlformats.org/drawingml/2006/main">
          <a:off x="1583267" y="198967"/>
          <a:ext cx="7306733" cy="3242733"/>
        </a:xfrm>
        <a:custGeom xmlns:a="http://schemas.openxmlformats.org/drawingml/2006/main">
          <a:avLst/>
          <a:gdLst>
            <a:gd name="connsiteX0" fmla="*/ 0 w 7306733"/>
            <a:gd name="connsiteY0" fmla="*/ 2057400 h 3242733"/>
            <a:gd name="connsiteX1" fmla="*/ 0 w 7306733"/>
            <a:gd name="connsiteY1" fmla="*/ 2057400 h 3242733"/>
            <a:gd name="connsiteX2" fmla="*/ 59266 w 7306733"/>
            <a:gd name="connsiteY2" fmla="*/ 1989666 h 3242733"/>
            <a:gd name="connsiteX3" fmla="*/ 143933 w 7306733"/>
            <a:gd name="connsiteY3" fmla="*/ 1947333 h 3242733"/>
            <a:gd name="connsiteX4" fmla="*/ 228600 w 7306733"/>
            <a:gd name="connsiteY4" fmla="*/ 1930400 h 3242733"/>
            <a:gd name="connsiteX5" fmla="*/ 448733 w 7306733"/>
            <a:gd name="connsiteY5" fmla="*/ 1938866 h 3242733"/>
            <a:gd name="connsiteX6" fmla="*/ 474133 w 7306733"/>
            <a:gd name="connsiteY6" fmla="*/ 1947333 h 3242733"/>
            <a:gd name="connsiteX7" fmla="*/ 508000 w 7306733"/>
            <a:gd name="connsiteY7" fmla="*/ 1964266 h 3242733"/>
            <a:gd name="connsiteX8" fmla="*/ 541866 w 7306733"/>
            <a:gd name="connsiteY8" fmla="*/ 1989666 h 3242733"/>
            <a:gd name="connsiteX9" fmla="*/ 567266 w 7306733"/>
            <a:gd name="connsiteY9" fmla="*/ 2006600 h 3242733"/>
            <a:gd name="connsiteX10" fmla="*/ 584200 w 7306733"/>
            <a:gd name="connsiteY10" fmla="*/ 2032000 h 3242733"/>
            <a:gd name="connsiteX11" fmla="*/ 601133 w 7306733"/>
            <a:gd name="connsiteY11" fmla="*/ 2065866 h 3242733"/>
            <a:gd name="connsiteX12" fmla="*/ 626533 w 7306733"/>
            <a:gd name="connsiteY12" fmla="*/ 2099733 h 3242733"/>
            <a:gd name="connsiteX13" fmla="*/ 643466 w 7306733"/>
            <a:gd name="connsiteY13" fmla="*/ 2184400 h 3242733"/>
            <a:gd name="connsiteX14" fmla="*/ 651933 w 7306733"/>
            <a:gd name="connsiteY14" fmla="*/ 2209800 h 3242733"/>
            <a:gd name="connsiteX15" fmla="*/ 677333 w 7306733"/>
            <a:gd name="connsiteY15" fmla="*/ 2294466 h 3242733"/>
            <a:gd name="connsiteX16" fmla="*/ 702733 w 7306733"/>
            <a:gd name="connsiteY16" fmla="*/ 2336800 h 3242733"/>
            <a:gd name="connsiteX17" fmla="*/ 711200 w 7306733"/>
            <a:gd name="connsiteY17" fmla="*/ 2362200 h 3242733"/>
            <a:gd name="connsiteX18" fmla="*/ 787400 w 7306733"/>
            <a:gd name="connsiteY18" fmla="*/ 2455333 h 3242733"/>
            <a:gd name="connsiteX19" fmla="*/ 821266 w 7306733"/>
            <a:gd name="connsiteY19" fmla="*/ 2480733 h 3242733"/>
            <a:gd name="connsiteX20" fmla="*/ 855133 w 7306733"/>
            <a:gd name="connsiteY20" fmla="*/ 2497666 h 3242733"/>
            <a:gd name="connsiteX21" fmla="*/ 880533 w 7306733"/>
            <a:gd name="connsiteY21" fmla="*/ 2514600 h 3242733"/>
            <a:gd name="connsiteX22" fmla="*/ 905933 w 7306733"/>
            <a:gd name="connsiteY22" fmla="*/ 2523066 h 3242733"/>
            <a:gd name="connsiteX23" fmla="*/ 939800 w 7306733"/>
            <a:gd name="connsiteY23" fmla="*/ 2540000 h 3242733"/>
            <a:gd name="connsiteX24" fmla="*/ 990600 w 7306733"/>
            <a:gd name="connsiteY24" fmla="*/ 2531533 h 3242733"/>
            <a:gd name="connsiteX25" fmla="*/ 1016000 w 7306733"/>
            <a:gd name="connsiteY25" fmla="*/ 2463800 h 3242733"/>
            <a:gd name="connsiteX26" fmla="*/ 1032933 w 7306733"/>
            <a:gd name="connsiteY26" fmla="*/ 2421466 h 3242733"/>
            <a:gd name="connsiteX27" fmla="*/ 1058333 w 7306733"/>
            <a:gd name="connsiteY27" fmla="*/ 2302933 h 3242733"/>
            <a:gd name="connsiteX28" fmla="*/ 1041400 w 7306733"/>
            <a:gd name="connsiteY28" fmla="*/ 2108200 h 3242733"/>
            <a:gd name="connsiteX29" fmla="*/ 1024466 w 7306733"/>
            <a:gd name="connsiteY29" fmla="*/ 2032000 h 3242733"/>
            <a:gd name="connsiteX30" fmla="*/ 1007533 w 7306733"/>
            <a:gd name="connsiteY30" fmla="*/ 1930400 h 3242733"/>
            <a:gd name="connsiteX31" fmla="*/ 990600 w 7306733"/>
            <a:gd name="connsiteY31" fmla="*/ 1896533 h 3242733"/>
            <a:gd name="connsiteX32" fmla="*/ 973666 w 7306733"/>
            <a:gd name="connsiteY32" fmla="*/ 1845733 h 3242733"/>
            <a:gd name="connsiteX33" fmla="*/ 956733 w 7306733"/>
            <a:gd name="connsiteY33" fmla="*/ 1803400 h 3242733"/>
            <a:gd name="connsiteX34" fmla="*/ 939800 w 7306733"/>
            <a:gd name="connsiteY34" fmla="*/ 1769533 h 3242733"/>
            <a:gd name="connsiteX35" fmla="*/ 905933 w 7306733"/>
            <a:gd name="connsiteY35" fmla="*/ 1701800 h 3242733"/>
            <a:gd name="connsiteX36" fmla="*/ 872066 w 7306733"/>
            <a:gd name="connsiteY36" fmla="*/ 1684866 h 3242733"/>
            <a:gd name="connsiteX37" fmla="*/ 855133 w 7306733"/>
            <a:gd name="connsiteY37" fmla="*/ 1659466 h 3242733"/>
            <a:gd name="connsiteX38" fmla="*/ 821266 w 7306733"/>
            <a:gd name="connsiteY38" fmla="*/ 1642533 h 3242733"/>
            <a:gd name="connsiteX39" fmla="*/ 812800 w 7306733"/>
            <a:gd name="connsiteY39" fmla="*/ 1634066 h 3242733"/>
            <a:gd name="connsiteX40" fmla="*/ 5672666 w 7306733"/>
            <a:gd name="connsiteY40" fmla="*/ 0 h 3242733"/>
            <a:gd name="connsiteX41" fmla="*/ 6045200 w 7306733"/>
            <a:gd name="connsiteY41" fmla="*/ 3090333 h 3242733"/>
            <a:gd name="connsiteX42" fmla="*/ 6180666 w 7306733"/>
            <a:gd name="connsiteY42" fmla="*/ 3039533 h 3242733"/>
            <a:gd name="connsiteX43" fmla="*/ 6163733 w 7306733"/>
            <a:gd name="connsiteY43" fmla="*/ 3005666 h 3242733"/>
            <a:gd name="connsiteX44" fmla="*/ 6079066 w 7306733"/>
            <a:gd name="connsiteY44" fmla="*/ 3031066 h 3242733"/>
            <a:gd name="connsiteX45" fmla="*/ 6036733 w 7306733"/>
            <a:gd name="connsiteY45" fmla="*/ 3115733 h 3242733"/>
            <a:gd name="connsiteX46" fmla="*/ 6036733 w 7306733"/>
            <a:gd name="connsiteY46" fmla="*/ 3234266 h 3242733"/>
            <a:gd name="connsiteX47" fmla="*/ 6070600 w 7306733"/>
            <a:gd name="connsiteY47" fmla="*/ 3242733 h 3242733"/>
            <a:gd name="connsiteX48" fmla="*/ 6121400 w 7306733"/>
            <a:gd name="connsiteY48" fmla="*/ 3208866 h 3242733"/>
            <a:gd name="connsiteX49" fmla="*/ 6197600 w 7306733"/>
            <a:gd name="connsiteY49" fmla="*/ 3014133 h 3242733"/>
            <a:gd name="connsiteX50" fmla="*/ 6214533 w 7306733"/>
            <a:gd name="connsiteY50" fmla="*/ 2912533 h 3242733"/>
            <a:gd name="connsiteX51" fmla="*/ 6206066 w 7306733"/>
            <a:gd name="connsiteY51" fmla="*/ 2878666 h 3242733"/>
            <a:gd name="connsiteX52" fmla="*/ 6172200 w 7306733"/>
            <a:gd name="connsiteY52" fmla="*/ 2870200 h 3242733"/>
            <a:gd name="connsiteX53" fmla="*/ 6112933 w 7306733"/>
            <a:gd name="connsiteY53" fmla="*/ 2971800 h 3242733"/>
            <a:gd name="connsiteX54" fmla="*/ 6079066 w 7306733"/>
            <a:gd name="connsiteY54" fmla="*/ 3048000 h 3242733"/>
            <a:gd name="connsiteX55" fmla="*/ 6087533 w 7306733"/>
            <a:gd name="connsiteY55" fmla="*/ 3175000 h 3242733"/>
            <a:gd name="connsiteX56" fmla="*/ 6121400 w 7306733"/>
            <a:gd name="connsiteY56" fmla="*/ 3191933 h 3242733"/>
            <a:gd name="connsiteX57" fmla="*/ 6239933 w 7306733"/>
            <a:gd name="connsiteY57" fmla="*/ 3183466 h 3242733"/>
            <a:gd name="connsiteX58" fmla="*/ 6400800 w 7306733"/>
            <a:gd name="connsiteY58" fmla="*/ 2971800 h 3242733"/>
            <a:gd name="connsiteX59" fmla="*/ 6417733 w 7306733"/>
            <a:gd name="connsiteY59" fmla="*/ 2878666 h 3242733"/>
            <a:gd name="connsiteX60" fmla="*/ 6392333 w 7306733"/>
            <a:gd name="connsiteY60" fmla="*/ 2836333 h 3242733"/>
            <a:gd name="connsiteX61" fmla="*/ 6265333 w 7306733"/>
            <a:gd name="connsiteY61" fmla="*/ 2802466 h 3242733"/>
            <a:gd name="connsiteX62" fmla="*/ 6206066 w 7306733"/>
            <a:gd name="connsiteY62" fmla="*/ 2836333 h 3242733"/>
            <a:gd name="connsiteX63" fmla="*/ 6197600 w 7306733"/>
            <a:gd name="connsiteY63" fmla="*/ 2921000 h 3242733"/>
            <a:gd name="connsiteX64" fmla="*/ 6189133 w 7306733"/>
            <a:gd name="connsiteY64" fmla="*/ 3056466 h 3242733"/>
            <a:gd name="connsiteX65" fmla="*/ 6206066 w 7306733"/>
            <a:gd name="connsiteY65" fmla="*/ 3124200 h 3242733"/>
            <a:gd name="connsiteX66" fmla="*/ 6231466 w 7306733"/>
            <a:gd name="connsiteY66" fmla="*/ 3158066 h 3242733"/>
            <a:gd name="connsiteX67" fmla="*/ 6290733 w 7306733"/>
            <a:gd name="connsiteY67" fmla="*/ 3124200 h 3242733"/>
            <a:gd name="connsiteX68" fmla="*/ 6307666 w 7306733"/>
            <a:gd name="connsiteY68" fmla="*/ 3090333 h 3242733"/>
            <a:gd name="connsiteX69" fmla="*/ 6316133 w 7306733"/>
            <a:gd name="connsiteY69" fmla="*/ 3064933 h 3242733"/>
            <a:gd name="connsiteX70" fmla="*/ 5054600 w 7306733"/>
            <a:gd name="connsiteY70" fmla="*/ 1159933 h 3242733"/>
            <a:gd name="connsiteX71" fmla="*/ 4741333 w 7306733"/>
            <a:gd name="connsiteY71" fmla="*/ 1117600 h 3242733"/>
            <a:gd name="connsiteX72" fmla="*/ 4741333 w 7306733"/>
            <a:gd name="connsiteY72" fmla="*/ 1117600 h 3242733"/>
            <a:gd name="connsiteX73" fmla="*/ 7306733 w 7306733"/>
            <a:gd name="connsiteY73" fmla="*/ 1176866 h 3242733"/>
            <a:gd name="connsiteX74" fmla="*/ 4715933 w 7306733"/>
            <a:gd name="connsiteY74" fmla="*/ 1354666 h 3242733"/>
          </a:gdLst>
          <a:ahLst/>
          <a:cxnLst>
            <a:cxn ang="0">
              <a:pos x="connsiteX0" y="connsiteY0"/>
            </a:cxn>
            <a:cxn ang="0">
              <a:pos x="connsiteX1" y="connsiteY1"/>
            </a:cxn>
            <a:cxn ang="0">
              <a:pos x="connsiteX2" y="connsiteY2"/>
            </a:cxn>
            <a:cxn ang="0">
              <a:pos x="connsiteX3" y="connsiteY3"/>
            </a:cxn>
            <a:cxn ang="0">
              <a:pos x="connsiteX4" y="connsiteY4"/>
            </a:cxn>
            <a:cxn ang="0">
              <a:pos x="connsiteX5" y="connsiteY5"/>
            </a:cxn>
            <a:cxn ang="0">
              <a:pos x="connsiteX6" y="connsiteY6"/>
            </a:cxn>
            <a:cxn ang="0">
              <a:pos x="connsiteX7" y="connsiteY7"/>
            </a:cxn>
            <a:cxn ang="0">
              <a:pos x="connsiteX8" y="connsiteY8"/>
            </a:cxn>
            <a:cxn ang="0">
              <a:pos x="connsiteX9" y="connsiteY9"/>
            </a:cxn>
            <a:cxn ang="0">
              <a:pos x="connsiteX10" y="connsiteY10"/>
            </a:cxn>
            <a:cxn ang="0">
              <a:pos x="connsiteX11" y="connsiteY11"/>
            </a:cxn>
            <a:cxn ang="0">
              <a:pos x="connsiteX12" y="connsiteY12"/>
            </a:cxn>
            <a:cxn ang="0">
              <a:pos x="connsiteX13" y="connsiteY13"/>
            </a:cxn>
            <a:cxn ang="0">
              <a:pos x="connsiteX14" y="connsiteY14"/>
            </a:cxn>
            <a:cxn ang="0">
              <a:pos x="connsiteX15" y="connsiteY15"/>
            </a:cxn>
            <a:cxn ang="0">
              <a:pos x="connsiteX16" y="connsiteY16"/>
            </a:cxn>
            <a:cxn ang="0">
              <a:pos x="connsiteX17" y="connsiteY17"/>
            </a:cxn>
            <a:cxn ang="0">
              <a:pos x="connsiteX18" y="connsiteY18"/>
            </a:cxn>
            <a:cxn ang="0">
              <a:pos x="connsiteX19" y="connsiteY19"/>
            </a:cxn>
            <a:cxn ang="0">
              <a:pos x="connsiteX20" y="connsiteY20"/>
            </a:cxn>
            <a:cxn ang="0">
              <a:pos x="connsiteX21" y="connsiteY21"/>
            </a:cxn>
            <a:cxn ang="0">
              <a:pos x="connsiteX22" y="connsiteY22"/>
            </a:cxn>
            <a:cxn ang="0">
              <a:pos x="connsiteX23" y="connsiteY23"/>
            </a:cxn>
            <a:cxn ang="0">
              <a:pos x="connsiteX24" y="connsiteY24"/>
            </a:cxn>
            <a:cxn ang="0">
              <a:pos x="connsiteX25" y="connsiteY25"/>
            </a:cxn>
            <a:cxn ang="0">
              <a:pos x="connsiteX26" y="connsiteY26"/>
            </a:cxn>
            <a:cxn ang="0">
              <a:pos x="connsiteX27" y="connsiteY27"/>
            </a:cxn>
            <a:cxn ang="0">
              <a:pos x="connsiteX28" y="connsiteY28"/>
            </a:cxn>
            <a:cxn ang="0">
              <a:pos x="connsiteX29" y="connsiteY29"/>
            </a:cxn>
            <a:cxn ang="0">
              <a:pos x="connsiteX30" y="connsiteY30"/>
            </a:cxn>
            <a:cxn ang="0">
              <a:pos x="connsiteX31" y="connsiteY31"/>
            </a:cxn>
            <a:cxn ang="0">
              <a:pos x="connsiteX32" y="connsiteY32"/>
            </a:cxn>
            <a:cxn ang="0">
              <a:pos x="connsiteX33" y="connsiteY33"/>
            </a:cxn>
            <a:cxn ang="0">
              <a:pos x="connsiteX34" y="connsiteY34"/>
            </a:cxn>
            <a:cxn ang="0">
              <a:pos x="connsiteX35" y="connsiteY35"/>
            </a:cxn>
            <a:cxn ang="0">
              <a:pos x="connsiteX36" y="connsiteY36"/>
            </a:cxn>
            <a:cxn ang="0">
              <a:pos x="connsiteX37" y="connsiteY37"/>
            </a:cxn>
            <a:cxn ang="0">
              <a:pos x="connsiteX38" y="connsiteY38"/>
            </a:cxn>
            <a:cxn ang="0">
              <a:pos x="connsiteX39" y="connsiteY39"/>
            </a:cxn>
            <a:cxn ang="0">
              <a:pos x="connsiteX40" y="connsiteY40"/>
            </a:cxn>
            <a:cxn ang="0">
              <a:pos x="connsiteX41" y="connsiteY41"/>
            </a:cxn>
            <a:cxn ang="0">
              <a:pos x="connsiteX42" y="connsiteY42"/>
            </a:cxn>
            <a:cxn ang="0">
              <a:pos x="connsiteX43" y="connsiteY43"/>
            </a:cxn>
            <a:cxn ang="0">
              <a:pos x="connsiteX44" y="connsiteY44"/>
            </a:cxn>
            <a:cxn ang="0">
              <a:pos x="connsiteX45" y="connsiteY45"/>
            </a:cxn>
            <a:cxn ang="0">
              <a:pos x="connsiteX46" y="connsiteY46"/>
            </a:cxn>
            <a:cxn ang="0">
              <a:pos x="connsiteX47" y="connsiteY47"/>
            </a:cxn>
            <a:cxn ang="0">
              <a:pos x="connsiteX48" y="connsiteY48"/>
            </a:cxn>
            <a:cxn ang="0">
              <a:pos x="connsiteX49" y="connsiteY49"/>
            </a:cxn>
            <a:cxn ang="0">
              <a:pos x="connsiteX50" y="connsiteY50"/>
            </a:cxn>
            <a:cxn ang="0">
              <a:pos x="connsiteX51" y="connsiteY51"/>
            </a:cxn>
            <a:cxn ang="0">
              <a:pos x="connsiteX52" y="connsiteY52"/>
            </a:cxn>
            <a:cxn ang="0">
              <a:pos x="connsiteX53" y="connsiteY53"/>
            </a:cxn>
            <a:cxn ang="0">
              <a:pos x="connsiteX54" y="connsiteY54"/>
            </a:cxn>
            <a:cxn ang="0">
              <a:pos x="connsiteX55" y="connsiteY55"/>
            </a:cxn>
            <a:cxn ang="0">
              <a:pos x="connsiteX56" y="connsiteY56"/>
            </a:cxn>
            <a:cxn ang="0">
              <a:pos x="connsiteX57" y="connsiteY57"/>
            </a:cxn>
            <a:cxn ang="0">
              <a:pos x="connsiteX58" y="connsiteY58"/>
            </a:cxn>
            <a:cxn ang="0">
              <a:pos x="connsiteX59" y="connsiteY59"/>
            </a:cxn>
            <a:cxn ang="0">
              <a:pos x="connsiteX60" y="connsiteY60"/>
            </a:cxn>
            <a:cxn ang="0">
              <a:pos x="connsiteX61" y="connsiteY61"/>
            </a:cxn>
            <a:cxn ang="0">
              <a:pos x="connsiteX62" y="connsiteY62"/>
            </a:cxn>
            <a:cxn ang="0">
              <a:pos x="connsiteX63" y="connsiteY63"/>
            </a:cxn>
            <a:cxn ang="0">
              <a:pos x="connsiteX64" y="connsiteY64"/>
            </a:cxn>
            <a:cxn ang="0">
              <a:pos x="connsiteX65" y="connsiteY65"/>
            </a:cxn>
            <a:cxn ang="0">
              <a:pos x="connsiteX66" y="connsiteY66"/>
            </a:cxn>
            <a:cxn ang="0">
              <a:pos x="connsiteX67" y="connsiteY67"/>
            </a:cxn>
            <a:cxn ang="0">
              <a:pos x="connsiteX68" y="connsiteY68"/>
            </a:cxn>
            <a:cxn ang="0">
              <a:pos x="connsiteX69" y="connsiteY69"/>
            </a:cxn>
            <a:cxn ang="0">
              <a:pos x="connsiteX70" y="connsiteY70"/>
            </a:cxn>
            <a:cxn ang="0">
              <a:pos x="connsiteX71" y="connsiteY71"/>
            </a:cxn>
            <a:cxn ang="0">
              <a:pos x="connsiteX72" y="connsiteY72"/>
            </a:cxn>
            <a:cxn ang="0">
              <a:pos x="connsiteX73" y="connsiteY73"/>
            </a:cxn>
            <a:cxn ang="0">
              <a:pos x="connsiteX74" y="connsiteY74"/>
            </a:cxn>
          </a:cxnLst>
          <a:rect l="l" t="t" r="r" b="b"/>
          <a:pathLst>
            <a:path w="7306733" h="3242733">
              <a:moveTo>
                <a:pt x="0" y="2057400"/>
              </a:moveTo>
              <a:lnTo>
                <a:pt x="0" y="2057400"/>
              </a:lnTo>
              <a:cubicBezTo>
                <a:pt x="19755" y="2034822"/>
                <a:pt x="37221" y="2010015"/>
                <a:pt x="59266" y="1989666"/>
              </a:cubicBezTo>
              <a:cubicBezTo>
                <a:pt x="100669" y="1951448"/>
                <a:pt x="101232" y="1959534"/>
                <a:pt x="143933" y="1947333"/>
              </a:cubicBezTo>
              <a:cubicBezTo>
                <a:pt x="203041" y="1930444"/>
                <a:pt x="127457" y="1944848"/>
                <a:pt x="228600" y="1930400"/>
              </a:cubicBezTo>
              <a:cubicBezTo>
                <a:pt x="301978" y="1933222"/>
                <a:pt x="375475" y="1933814"/>
                <a:pt x="448733" y="1938866"/>
              </a:cubicBezTo>
              <a:cubicBezTo>
                <a:pt x="457637" y="1939480"/>
                <a:pt x="465930" y="1943817"/>
                <a:pt x="474133" y="1947333"/>
              </a:cubicBezTo>
              <a:cubicBezTo>
                <a:pt x="485734" y="1952305"/>
                <a:pt x="497297" y="1957577"/>
                <a:pt x="508000" y="1964266"/>
              </a:cubicBezTo>
              <a:cubicBezTo>
                <a:pt x="519966" y="1971745"/>
                <a:pt x="530384" y="1981464"/>
                <a:pt x="541866" y="1989666"/>
              </a:cubicBezTo>
              <a:cubicBezTo>
                <a:pt x="550146" y="1995581"/>
                <a:pt x="558799" y="2000955"/>
                <a:pt x="567266" y="2006600"/>
              </a:cubicBezTo>
              <a:cubicBezTo>
                <a:pt x="572911" y="2015067"/>
                <a:pt x="579151" y="2023165"/>
                <a:pt x="584200" y="2032000"/>
              </a:cubicBezTo>
              <a:cubicBezTo>
                <a:pt x="590462" y="2042958"/>
                <a:pt x="594444" y="2055163"/>
                <a:pt x="601133" y="2065866"/>
              </a:cubicBezTo>
              <a:cubicBezTo>
                <a:pt x="608612" y="2077832"/>
                <a:pt x="618066" y="2088444"/>
                <a:pt x="626533" y="2099733"/>
              </a:cubicBezTo>
              <a:cubicBezTo>
                <a:pt x="645662" y="2157118"/>
                <a:pt x="624009" y="2087112"/>
                <a:pt x="643466" y="2184400"/>
              </a:cubicBezTo>
              <a:cubicBezTo>
                <a:pt x="645216" y="2193151"/>
                <a:pt x="649768" y="2201142"/>
                <a:pt x="651933" y="2209800"/>
              </a:cubicBezTo>
              <a:cubicBezTo>
                <a:pt x="674603" y="2300478"/>
                <a:pt x="643203" y="2203453"/>
                <a:pt x="677333" y="2294466"/>
              </a:cubicBezTo>
              <a:cubicBezTo>
                <a:pt x="690522" y="2329637"/>
                <a:pt x="677524" y="2311589"/>
                <a:pt x="702733" y="2336800"/>
              </a:cubicBezTo>
              <a:cubicBezTo>
                <a:pt x="705555" y="2345267"/>
                <a:pt x="706866" y="2354398"/>
                <a:pt x="711200" y="2362200"/>
              </a:cubicBezTo>
              <a:cubicBezTo>
                <a:pt x="729526" y="2395188"/>
                <a:pt x="756768" y="2432359"/>
                <a:pt x="787400" y="2455333"/>
              </a:cubicBezTo>
              <a:cubicBezTo>
                <a:pt x="798689" y="2463800"/>
                <a:pt x="809300" y="2473254"/>
                <a:pt x="821266" y="2480733"/>
              </a:cubicBezTo>
              <a:cubicBezTo>
                <a:pt x="831969" y="2487422"/>
                <a:pt x="844175" y="2491404"/>
                <a:pt x="855133" y="2497666"/>
              </a:cubicBezTo>
              <a:cubicBezTo>
                <a:pt x="863968" y="2502715"/>
                <a:pt x="871431" y="2510049"/>
                <a:pt x="880533" y="2514600"/>
              </a:cubicBezTo>
              <a:cubicBezTo>
                <a:pt x="888515" y="2518591"/>
                <a:pt x="897730" y="2519550"/>
                <a:pt x="905933" y="2523066"/>
              </a:cubicBezTo>
              <a:cubicBezTo>
                <a:pt x="917534" y="2528038"/>
                <a:pt x="928511" y="2534355"/>
                <a:pt x="939800" y="2540000"/>
              </a:cubicBezTo>
              <a:cubicBezTo>
                <a:pt x="956733" y="2537178"/>
                <a:pt x="975245" y="2539210"/>
                <a:pt x="990600" y="2531533"/>
              </a:cubicBezTo>
              <a:cubicBezTo>
                <a:pt x="1011073" y="2521296"/>
                <a:pt x="1011820" y="2477733"/>
                <a:pt x="1016000" y="2463800"/>
              </a:cubicBezTo>
              <a:cubicBezTo>
                <a:pt x="1020367" y="2449243"/>
                <a:pt x="1028127" y="2435884"/>
                <a:pt x="1032933" y="2421466"/>
              </a:cubicBezTo>
              <a:cubicBezTo>
                <a:pt x="1052546" y="2362625"/>
                <a:pt x="1049682" y="2363489"/>
                <a:pt x="1058333" y="2302933"/>
              </a:cubicBezTo>
              <a:cubicBezTo>
                <a:pt x="1052689" y="2238022"/>
                <a:pt x="1049482" y="2172853"/>
                <a:pt x="1041400" y="2108200"/>
              </a:cubicBezTo>
              <a:cubicBezTo>
                <a:pt x="1038173" y="2082381"/>
                <a:pt x="1029261" y="2057574"/>
                <a:pt x="1024466" y="2032000"/>
              </a:cubicBezTo>
              <a:cubicBezTo>
                <a:pt x="1021177" y="2014457"/>
                <a:pt x="1014714" y="1951942"/>
                <a:pt x="1007533" y="1930400"/>
              </a:cubicBezTo>
              <a:cubicBezTo>
                <a:pt x="1003542" y="1918426"/>
                <a:pt x="995287" y="1908252"/>
                <a:pt x="990600" y="1896533"/>
              </a:cubicBezTo>
              <a:cubicBezTo>
                <a:pt x="983971" y="1879960"/>
                <a:pt x="980295" y="1862306"/>
                <a:pt x="973666" y="1845733"/>
              </a:cubicBezTo>
              <a:cubicBezTo>
                <a:pt x="968022" y="1831622"/>
                <a:pt x="962905" y="1817288"/>
                <a:pt x="956733" y="1803400"/>
              </a:cubicBezTo>
              <a:cubicBezTo>
                <a:pt x="951607" y="1791866"/>
                <a:pt x="944772" y="1781134"/>
                <a:pt x="939800" y="1769533"/>
              </a:cubicBezTo>
              <a:cubicBezTo>
                <a:pt x="927427" y="1740663"/>
                <a:pt x="933531" y="1729398"/>
                <a:pt x="905933" y="1701800"/>
              </a:cubicBezTo>
              <a:cubicBezTo>
                <a:pt x="897008" y="1692875"/>
                <a:pt x="883355" y="1690511"/>
                <a:pt x="872066" y="1684866"/>
              </a:cubicBezTo>
              <a:cubicBezTo>
                <a:pt x="866422" y="1676399"/>
                <a:pt x="862950" y="1665980"/>
                <a:pt x="855133" y="1659466"/>
              </a:cubicBezTo>
              <a:cubicBezTo>
                <a:pt x="845437" y="1651386"/>
                <a:pt x="832089" y="1649027"/>
                <a:pt x="821266" y="1642533"/>
              </a:cubicBezTo>
              <a:cubicBezTo>
                <a:pt x="817844" y="1640480"/>
                <a:pt x="815622" y="1636888"/>
                <a:pt x="812800" y="1634066"/>
              </a:cubicBezTo>
              <a:lnTo>
                <a:pt x="5672666" y="0"/>
              </a:lnTo>
              <a:lnTo>
                <a:pt x="6045200" y="3090333"/>
              </a:lnTo>
              <a:cubicBezTo>
                <a:pt x="6096416" y="3086675"/>
                <a:pt x="6180666" y="3116384"/>
                <a:pt x="6180666" y="3039533"/>
              </a:cubicBezTo>
              <a:cubicBezTo>
                <a:pt x="6180666" y="3026912"/>
                <a:pt x="6169377" y="3016955"/>
                <a:pt x="6163733" y="3005666"/>
              </a:cubicBezTo>
              <a:cubicBezTo>
                <a:pt x="6135511" y="3014133"/>
                <a:pt x="6104160" y="3015623"/>
                <a:pt x="6079066" y="3031066"/>
              </a:cubicBezTo>
              <a:cubicBezTo>
                <a:pt x="6064377" y="3040105"/>
                <a:pt x="6042664" y="3100905"/>
                <a:pt x="6036733" y="3115733"/>
              </a:cubicBezTo>
              <a:cubicBezTo>
                <a:pt x="6032532" y="3145137"/>
                <a:pt x="6018355" y="3204862"/>
                <a:pt x="6036733" y="3234266"/>
              </a:cubicBezTo>
              <a:cubicBezTo>
                <a:pt x="6042900" y="3244134"/>
                <a:pt x="6059311" y="3239911"/>
                <a:pt x="6070600" y="3242733"/>
              </a:cubicBezTo>
              <a:cubicBezTo>
                <a:pt x="6087533" y="3231444"/>
                <a:pt x="6109365" y="3225277"/>
                <a:pt x="6121400" y="3208866"/>
              </a:cubicBezTo>
              <a:cubicBezTo>
                <a:pt x="6149317" y="3170797"/>
                <a:pt x="6183505" y="3056419"/>
                <a:pt x="6197600" y="3014133"/>
              </a:cubicBezTo>
              <a:cubicBezTo>
                <a:pt x="6203244" y="2980266"/>
                <a:pt x="6212391" y="2946800"/>
                <a:pt x="6214533" y="2912533"/>
              </a:cubicBezTo>
              <a:cubicBezTo>
                <a:pt x="6215259" y="2900919"/>
                <a:pt x="6214294" y="2886894"/>
                <a:pt x="6206066" y="2878666"/>
              </a:cubicBezTo>
              <a:cubicBezTo>
                <a:pt x="6197838" y="2870438"/>
                <a:pt x="6183489" y="2873022"/>
                <a:pt x="6172200" y="2870200"/>
              </a:cubicBezTo>
              <a:cubicBezTo>
                <a:pt x="6120586" y="2904608"/>
                <a:pt x="6153334" y="2875849"/>
                <a:pt x="6112933" y="2971800"/>
              </a:cubicBezTo>
              <a:cubicBezTo>
                <a:pt x="6102147" y="2997417"/>
                <a:pt x="6090355" y="3022600"/>
                <a:pt x="6079066" y="3048000"/>
              </a:cubicBezTo>
              <a:cubicBezTo>
                <a:pt x="6073457" y="3092877"/>
                <a:pt x="6059469" y="3132903"/>
                <a:pt x="6087533" y="3175000"/>
              </a:cubicBezTo>
              <a:cubicBezTo>
                <a:pt x="6094534" y="3185502"/>
                <a:pt x="6110111" y="3186289"/>
                <a:pt x="6121400" y="3191933"/>
              </a:cubicBezTo>
              <a:cubicBezTo>
                <a:pt x="6160911" y="3189111"/>
                <a:pt x="6203923" y="3199970"/>
                <a:pt x="6239933" y="3183466"/>
              </a:cubicBezTo>
              <a:cubicBezTo>
                <a:pt x="6305907" y="3153228"/>
                <a:pt x="6370368" y="3022521"/>
                <a:pt x="6400800" y="2971800"/>
              </a:cubicBezTo>
              <a:cubicBezTo>
                <a:pt x="6406444" y="2940755"/>
                <a:pt x="6419701" y="2910158"/>
                <a:pt x="6417733" y="2878666"/>
              </a:cubicBezTo>
              <a:cubicBezTo>
                <a:pt x="6416706" y="2862242"/>
                <a:pt x="6405183" y="2846613"/>
                <a:pt x="6392333" y="2836333"/>
              </a:cubicBezTo>
              <a:cubicBezTo>
                <a:pt x="6356273" y="2807485"/>
                <a:pt x="6307686" y="2807760"/>
                <a:pt x="6265333" y="2802466"/>
              </a:cubicBezTo>
              <a:cubicBezTo>
                <a:pt x="6245577" y="2813755"/>
                <a:pt x="6217355" y="2816577"/>
                <a:pt x="6206066" y="2836333"/>
              </a:cubicBezTo>
              <a:cubicBezTo>
                <a:pt x="6191994" y="2860959"/>
                <a:pt x="6199775" y="2892720"/>
                <a:pt x="6197600" y="2921000"/>
              </a:cubicBezTo>
              <a:cubicBezTo>
                <a:pt x="6194130" y="2966110"/>
                <a:pt x="6191955" y="3011311"/>
                <a:pt x="6189133" y="3056466"/>
              </a:cubicBezTo>
              <a:cubicBezTo>
                <a:pt x="6194777" y="3079044"/>
                <a:pt x="6197115" y="3102717"/>
                <a:pt x="6206066" y="3124200"/>
              </a:cubicBezTo>
              <a:cubicBezTo>
                <a:pt x="6211493" y="3137225"/>
                <a:pt x="6217355" y="3158066"/>
                <a:pt x="6231466" y="3158066"/>
              </a:cubicBezTo>
              <a:cubicBezTo>
                <a:pt x="6254219" y="3158066"/>
                <a:pt x="6270977" y="3135489"/>
                <a:pt x="6290733" y="3124200"/>
              </a:cubicBezTo>
              <a:cubicBezTo>
                <a:pt x="6296377" y="3112911"/>
                <a:pt x="6302694" y="3101934"/>
                <a:pt x="6307666" y="3090333"/>
              </a:cubicBezTo>
              <a:cubicBezTo>
                <a:pt x="6311182" y="3082130"/>
                <a:pt x="6316133" y="3064933"/>
                <a:pt x="6316133" y="3064933"/>
              </a:cubicBezTo>
              <a:lnTo>
                <a:pt x="5054600" y="1159933"/>
              </a:lnTo>
              <a:lnTo>
                <a:pt x="4741333" y="1117600"/>
              </a:lnTo>
              <a:lnTo>
                <a:pt x="4741333" y="1117600"/>
              </a:lnTo>
              <a:lnTo>
                <a:pt x="7306733" y="1176866"/>
              </a:lnTo>
              <a:lnTo>
                <a:pt x="4715933" y="1354666"/>
              </a:lnTo>
            </a:path>
          </a:pathLst>
        </a:custGeom>
      </cdr:spPr>
      <cdr:txBody>
        <a:bodyPr xmlns:a="http://schemas.openxmlformats.org/drawingml/2006/main" vertOverflow="clip" vert="horz" wrap="square" lIns="91440" tIns="45720" rIns="91440" bIns="45720" numCol="1" anchor="t" anchorCtr="0" compatLnSpc="1">
          <a:prstTxWarp prst="textNoShape">
            <a:avLst/>
          </a:prstTxWarp>
        </a:bodyPr>
        <a:lstStyle xmlns:a="http://schemas.openxmlformats.org/drawingml/2006/main"/>
        <a:p xmlns:a="http://schemas.openxmlformats.org/drawingml/2006/main">
          <a:endParaRPr lang="en-US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0.15887</cdr:x>
      <cdr:y>0.03561</cdr:y>
    </cdr:from>
    <cdr:to>
      <cdr:x>1</cdr:x>
      <cdr:y>0.61591</cdr:y>
    </cdr:to>
    <cdr:sp macro="" textlink="">
      <cdr:nvSpPr>
        <cdr:cNvPr id="10" name="Freeform 9"/>
        <cdr:cNvSpPr/>
      </cdr:nvSpPr>
      <cdr:spPr>
        <a:xfrm xmlns:a="http://schemas.openxmlformats.org/drawingml/2006/main">
          <a:off x="1583267" y="198967"/>
          <a:ext cx="7306733" cy="3242733"/>
        </a:xfrm>
        <a:custGeom xmlns:a="http://schemas.openxmlformats.org/drawingml/2006/main">
          <a:avLst/>
          <a:gdLst>
            <a:gd name="connsiteX0" fmla="*/ 0 w 7306733"/>
            <a:gd name="connsiteY0" fmla="*/ 2057400 h 3242733"/>
            <a:gd name="connsiteX1" fmla="*/ 0 w 7306733"/>
            <a:gd name="connsiteY1" fmla="*/ 2057400 h 3242733"/>
            <a:gd name="connsiteX2" fmla="*/ 59266 w 7306733"/>
            <a:gd name="connsiteY2" fmla="*/ 1989666 h 3242733"/>
            <a:gd name="connsiteX3" fmla="*/ 143933 w 7306733"/>
            <a:gd name="connsiteY3" fmla="*/ 1947333 h 3242733"/>
            <a:gd name="connsiteX4" fmla="*/ 228600 w 7306733"/>
            <a:gd name="connsiteY4" fmla="*/ 1930400 h 3242733"/>
            <a:gd name="connsiteX5" fmla="*/ 448733 w 7306733"/>
            <a:gd name="connsiteY5" fmla="*/ 1938866 h 3242733"/>
            <a:gd name="connsiteX6" fmla="*/ 474133 w 7306733"/>
            <a:gd name="connsiteY6" fmla="*/ 1947333 h 3242733"/>
            <a:gd name="connsiteX7" fmla="*/ 508000 w 7306733"/>
            <a:gd name="connsiteY7" fmla="*/ 1964266 h 3242733"/>
            <a:gd name="connsiteX8" fmla="*/ 541866 w 7306733"/>
            <a:gd name="connsiteY8" fmla="*/ 1989666 h 3242733"/>
            <a:gd name="connsiteX9" fmla="*/ 567266 w 7306733"/>
            <a:gd name="connsiteY9" fmla="*/ 2006600 h 3242733"/>
            <a:gd name="connsiteX10" fmla="*/ 584200 w 7306733"/>
            <a:gd name="connsiteY10" fmla="*/ 2032000 h 3242733"/>
            <a:gd name="connsiteX11" fmla="*/ 601133 w 7306733"/>
            <a:gd name="connsiteY11" fmla="*/ 2065866 h 3242733"/>
            <a:gd name="connsiteX12" fmla="*/ 626533 w 7306733"/>
            <a:gd name="connsiteY12" fmla="*/ 2099733 h 3242733"/>
            <a:gd name="connsiteX13" fmla="*/ 643466 w 7306733"/>
            <a:gd name="connsiteY13" fmla="*/ 2184400 h 3242733"/>
            <a:gd name="connsiteX14" fmla="*/ 651933 w 7306733"/>
            <a:gd name="connsiteY14" fmla="*/ 2209800 h 3242733"/>
            <a:gd name="connsiteX15" fmla="*/ 677333 w 7306733"/>
            <a:gd name="connsiteY15" fmla="*/ 2294466 h 3242733"/>
            <a:gd name="connsiteX16" fmla="*/ 702733 w 7306733"/>
            <a:gd name="connsiteY16" fmla="*/ 2336800 h 3242733"/>
            <a:gd name="connsiteX17" fmla="*/ 711200 w 7306733"/>
            <a:gd name="connsiteY17" fmla="*/ 2362200 h 3242733"/>
            <a:gd name="connsiteX18" fmla="*/ 787400 w 7306733"/>
            <a:gd name="connsiteY18" fmla="*/ 2455333 h 3242733"/>
            <a:gd name="connsiteX19" fmla="*/ 821266 w 7306733"/>
            <a:gd name="connsiteY19" fmla="*/ 2480733 h 3242733"/>
            <a:gd name="connsiteX20" fmla="*/ 855133 w 7306733"/>
            <a:gd name="connsiteY20" fmla="*/ 2497666 h 3242733"/>
            <a:gd name="connsiteX21" fmla="*/ 880533 w 7306733"/>
            <a:gd name="connsiteY21" fmla="*/ 2514600 h 3242733"/>
            <a:gd name="connsiteX22" fmla="*/ 905933 w 7306733"/>
            <a:gd name="connsiteY22" fmla="*/ 2523066 h 3242733"/>
            <a:gd name="connsiteX23" fmla="*/ 939800 w 7306733"/>
            <a:gd name="connsiteY23" fmla="*/ 2540000 h 3242733"/>
            <a:gd name="connsiteX24" fmla="*/ 990600 w 7306733"/>
            <a:gd name="connsiteY24" fmla="*/ 2531533 h 3242733"/>
            <a:gd name="connsiteX25" fmla="*/ 1016000 w 7306733"/>
            <a:gd name="connsiteY25" fmla="*/ 2463800 h 3242733"/>
            <a:gd name="connsiteX26" fmla="*/ 1032933 w 7306733"/>
            <a:gd name="connsiteY26" fmla="*/ 2421466 h 3242733"/>
            <a:gd name="connsiteX27" fmla="*/ 1058333 w 7306733"/>
            <a:gd name="connsiteY27" fmla="*/ 2302933 h 3242733"/>
            <a:gd name="connsiteX28" fmla="*/ 1041400 w 7306733"/>
            <a:gd name="connsiteY28" fmla="*/ 2108200 h 3242733"/>
            <a:gd name="connsiteX29" fmla="*/ 1024466 w 7306733"/>
            <a:gd name="connsiteY29" fmla="*/ 2032000 h 3242733"/>
            <a:gd name="connsiteX30" fmla="*/ 1007533 w 7306733"/>
            <a:gd name="connsiteY30" fmla="*/ 1930400 h 3242733"/>
            <a:gd name="connsiteX31" fmla="*/ 990600 w 7306733"/>
            <a:gd name="connsiteY31" fmla="*/ 1896533 h 3242733"/>
            <a:gd name="connsiteX32" fmla="*/ 973666 w 7306733"/>
            <a:gd name="connsiteY32" fmla="*/ 1845733 h 3242733"/>
            <a:gd name="connsiteX33" fmla="*/ 956733 w 7306733"/>
            <a:gd name="connsiteY33" fmla="*/ 1803400 h 3242733"/>
            <a:gd name="connsiteX34" fmla="*/ 939800 w 7306733"/>
            <a:gd name="connsiteY34" fmla="*/ 1769533 h 3242733"/>
            <a:gd name="connsiteX35" fmla="*/ 905933 w 7306733"/>
            <a:gd name="connsiteY35" fmla="*/ 1701800 h 3242733"/>
            <a:gd name="connsiteX36" fmla="*/ 872066 w 7306733"/>
            <a:gd name="connsiteY36" fmla="*/ 1684866 h 3242733"/>
            <a:gd name="connsiteX37" fmla="*/ 855133 w 7306733"/>
            <a:gd name="connsiteY37" fmla="*/ 1659466 h 3242733"/>
            <a:gd name="connsiteX38" fmla="*/ 821266 w 7306733"/>
            <a:gd name="connsiteY38" fmla="*/ 1642533 h 3242733"/>
            <a:gd name="connsiteX39" fmla="*/ 812800 w 7306733"/>
            <a:gd name="connsiteY39" fmla="*/ 1634066 h 3242733"/>
            <a:gd name="connsiteX40" fmla="*/ 5672666 w 7306733"/>
            <a:gd name="connsiteY40" fmla="*/ 0 h 3242733"/>
            <a:gd name="connsiteX41" fmla="*/ 6045200 w 7306733"/>
            <a:gd name="connsiteY41" fmla="*/ 3090333 h 3242733"/>
            <a:gd name="connsiteX42" fmla="*/ 6180666 w 7306733"/>
            <a:gd name="connsiteY42" fmla="*/ 3039533 h 3242733"/>
            <a:gd name="connsiteX43" fmla="*/ 6163733 w 7306733"/>
            <a:gd name="connsiteY43" fmla="*/ 3005666 h 3242733"/>
            <a:gd name="connsiteX44" fmla="*/ 6079066 w 7306733"/>
            <a:gd name="connsiteY44" fmla="*/ 3031066 h 3242733"/>
            <a:gd name="connsiteX45" fmla="*/ 6036733 w 7306733"/>
            <a:gd name="connsiteY45" fmla="*/ 3115733 h 3242733"/>
            <a:gd name="connsiteX46" fmla="*/ 6036733 w 7306733"/>
            <a:gd name="connsiteY46" fmla="*/ 3234266 h 3242733"/>
            <a:gd name="connsiteX47" fmla="*/ 6070600 w 7306733"/>
            <a:gd name="connsiteY47" fmla="*/ 3242733 h 3242733"/>
            <a:gd name="connsiteX48" fmla="*/ 6121400 w 7306733"/>
            <a:gd name="connsiteY48" fmla="*/ 3208866 h 3242733"/>
            <a:gd name="connsiteX49" fmla="*/ 6197600 w 7306733"/>
            <a:gd name="connsiteY49" fmla="*/ 3014133 h 3242733"/>
            <a:gd name="connsiteX50" fmla="*/ 6214533 w 7306733"/>
            <a:gd name="connsiteY50" fmla="*/ 2912533 h 3242733"/>
            <a:gd name="connsiteX51" fmla="*/ 6206066 w 7306733"/>
            <a:gd name="connsiteY51" fmla="*/ 2878666 h 3242733"/>
            <a:gd name="connsiteX52" fmla="*/ 6172200 w 7306733"/>
            <a:gd name="connsiteY52" fmla="*/ 2870200 h 3242733"/>
            <a:gd name="connsiteX53" fmla="*/ 6112933 w 7306733"/>
            <a:gd name="connsiteY53" fmla="*/ 2971800 h 3242733"/>
            <a:gd name="connsiteX54" fmla="*/ 6079066 w 7306733"/>
            <a:gd name="connsiteY54" fmla="*/ 3048000 h 3242733"/>
            <a:gd name="connsiteX55" fmla="*/ 6087533 w 7306733"/>
            <a:gd name="connsiteY55" fmla="*/ 3175000 h 3242733"/>
            <a:gd name="connsiteX56" fmla="*/ 6121400 w 7306733"/>
            <a:gd name="connsiteY56" fmla="*/ 3191933 h 3242733"/>
            <a:gd name="connsiteX57" fmla="*/ 6239933 w 7306733"/>
            <a:gd name="connsiteY57" fmla="*/ 3183466 h 3242733"/>
            <a:gd name="connsiteX58" fmla="*/ 6400800 w 7306733"/>
            <a:gd name="connsiteY58" fmla="*/ 2971800 h 3242733"/>
            <a:gd name="connsiteX59" fmla="*/ 6417733 w 7306733"/>
            <a:gd name="connsiteY59" fmla="*/ 2878666 h 3242733"/>
            <a:gd name="connsiteX60" fmla="*/ 6392333 w 7306733"/>
            <a:gd name="connsiteY60" fmla="*/ 2836333 h 3242733"/>
            <a:gd name="connsiteX61" fmla="*/ 6265333 w 7306733"/>
            <a:gd name="connsiteY61" fmla="*/ 2802466 h 3242733"/>
            <a:gd name="connsiteX62" fmla="*/ 6206066 w 7306733"/>
            <a:gd name="connsiteY62" fmla="*/ 2836333 h 3242733"/>
            <a:gd name="connsiteX63" fmla="*/ 6197600 w 7306733"/>
            <a:gd name="connsiteY63" fmla="*/ 2921000 h 3242733"/>
            <a:gd name="connsiteX64" fmla="*/ 6189133 w 7306733"/>
            <a:gd name="connsiteY64" fmla="*/ 3056466 h 3242733"/>
            <a:gd name="connsiteX65" fmla="*/ 6206066 w 7306733"/>
            <a:gd name="connsiteY65" fmla="*/ 3124200 h 3242733"/>
            <a:gd name="connsiteX66" fmla="*/ 6231466 w 7306733"/>
            <a:gd name="connsiteY66" fmla="*/ 3158066 h 3242733"/>
            <a:gd name="connsiteX67" fmla="*/ 6290733 w 7306733"/>
            <a:gd name="connsiteY67" fmla="*/ 3124200 h 3242733"/>
            <a:gd name="connsiteX68" fmla="*/ 6307666 w 7306733"/>
            <a:gd name="connsiteY68" fmla="*/ 3090333 h 3242733"/>
            <a:gd name="connsiteX69" fmla="*/ 6316133 w 7306733"/>
            <a:gd name="connsiteY69" fmla="*/ 3064933 h 3242733"/>
            <a:gd name="connsiteX70" fmla="*/ 5054600 w 7306733"/>
            <a:gd name="connsiteY70" fmla="*/ 1159933 h 3242733"/>
            <a:gd name="connsiteX71" fmla="*/ 4741333 w 7306733"/>
            <a:gd name="connsiteY71" fmla="*/ 1117600 h 3242733"/>
            <a:gd name="connsiteX72" fmla="*/ 4741333 w 7306733"/>
            <a:gd name="connsiteY72" fmla="*/ 1117600 h 3242733"/>
            <a:gd name="connsiteX73" fmla="*/ 7306733 w 7306733"/>
            <a:gd name="connsiteY73" fmla="*/ 1176866 h 3242733"/>
            <a:gd name="connsiteX74" fmla="*/ 4715933 w 7306733"/>
            <a:gd name="connsiteY74" fmla="*/ 1354666 h 3242733"/>
          </a:gdLst>
          <a:ahLst/>
          <a:cxnLst>
            <a:cxn ang="0">
              <a:pos x="connsiteX0" y="connsiteY0"/>
            </a:cxn>
            <a:cxn ang="0">
              <a:pos x="connsiteX1" y="connsiteY1"/>
            </a:cxn>
            <a:cxn ang="0">
              <a:pos x="connsiteX2" y="connsiteY2"/>
            </a:cxn>
            <a:cxn ang="0">
              <a:pos x="connsiteX3" y="connsiteY3"/>
            </a:cxn>
            <a:cxn ang="0">
              <a:pos x="connsiteX4" y="connsiteY4"/>
            </a:cxn>
            <a:cxn ang="0">
              <a:pos x="connsiteX5" y="connsiteY5"/>
            </a:cxn>
            <a:cxn ang="0">
              <a:pos x="connsiteX6" y="connsiteY6"/>
            </a:cxn>
            <a:cxn ang="0">
              <a:pos x="connsiteX7" y="connsiteY7"/>
            </a:cxn>
            <a:cxn ang="0">
              <a:pos x="connsiteX8" y="connsiteY8"/>
            </a:cxn>
            <a:cxn ang="0">
              <a:pos x="connsiteX9" y="connsiteY9"/>
            </a:cxn>
            <a:cxn ang="0">
              <a:pos x="connsiteX10" y="connsiteY10"/>
            </a:cxn>
            <a:cxn ang="0">
              <a:pos x="connsiteX11" y="connsiteY11"/>
            </a:cxn>
            <a:cxn ang="0">
              <a:pos x="connsiteX12" y="connsiteY12"/>
            </a:cxn>
            <a:cxn ang="0">
              <a:pos x="connsiteX13" y="connsiteY13"/>
            </a:cxn>
            <a:cxn ang="0">
              <a:pos x="connsiteX14" y="connsiteY14"/>
            </a:cxn>
            <a:cxn ang="0">
              <a:pos x="connsiteX15" y="connsiteY15"/>
            </a:cxn>
            <a:cxn ang="0">
              <a:pos x="connsiteX16" y="connsiteY16"/>
            </a:cxn>
            <a:cxn ang="0">
              <a:pos x="connsiteX17" y="connsiteY17"/>
            </a:cxn>
            <a:cxn ang="0">
              <a:pos x="connsiteX18" y="connsiteY18"/>
            </a:cxn>
            <a:cxn ang="0">
              <a:pos x="connsiteX19" y="connsiteY19"/>
            </a:cxn>
            <a:cxn ang="0">
              <a:pos x="connsiteX20" y="connsiteY20"/>
            </a:cxn>
            <a:cxn ang="0">
              <a:pos x="connsiteX21" y="connsiteY21"/>
            </a:cxn>
            <a:cxn ang="0">
              <a:pos x="connsiteX22" y="connsiteY22"/>
            </a:cxn>
            <a:cxn ang="0">
              <a:pos x="connsiteX23" y="connsiteY23"/>
            </a:cxn>
            <a:cxn ang="0">
              <a:pos x="connsiteX24" y="connsiteY24"/>
            </a:cxn>
            <a:cxn ang="0">
              <a:pos x="connsiteX25" y="connsiteY25"/>
            </a:cxn>
            <a:cxn ang="0">
              <a:pos x="connsiteX26" y="connsiteY26"/>
            </a:cxn>
            <a:cxn ang="0">
              <a:pos x="connsiteX27" y="connsiteY27"/>
            </a:cxn>
            <a:cxn ang="0">
              <a:pos x="connsiteX28" y="connsiteY28"/>
            </a:cxn>
            <a:cxn ang="0">
              <a:pos x="connsiteX29" y="connsiteY29"/>
            </a:cxn>
            <a:cxn ang="0">
              <a:pos x="connsiteX30" y="connsiteY30"/>
            </a:cxn>
            <a:cxn ang="0">
              <a:pos x="connsiteX31" y="connsiteY31"/>
            </a:cxn>
            <a:cxn ang="0">
              <a:pos x="connsiteX32" y="connsiteY32"/>
            </a:cxn>
            <a:cxn ang="0">
              <a:pos x="connsiteX33" y="connsiteY33"/>
            </a:cxn>
            <a:cxn ang="0">
              <a:pos x="connsiteX34" y="connsiteY34"/>
            </a:cxn>
            <a:cxn ang="0">
              <a:pos x="connsiteX35" y="connsiteY35"/>
            </a:cxn>
            <a:cxn ang="0">
              <a:pos x="connsiteX36" y="connsiteY36"/>
            </a:cxn>
            <a:cxn ang="0">
              <a:pos x="connsiteX37" y="connsiteY37"/>
            </a:cxn>
            <a:cxn ang="0">
              <a:pos x="connsiteX38" y="connsiteY38"/>
            </a:cxn>
            <a:cxn ang="0">
              <a:pos x="connsiteX39" y="connsiteY39"/>
            </a:cxn>
            <a:cxn ang="0">
              <a:pos x="connsiteX40" y="connsiteY40"/>
            </a:cxn>
            <a:cxn ang="0">
              <a:pos x="connsiteX41" y="connsiteY41"/>
            </a:cxn>
            <a:cxn ang="0">
              <a:pos x="connsiteX42" y="connsiteY42"/>
            </a:cxn>
            <a:cxn ang="0">
              <a:pos x="connsiteX43" y="connsiteY43"/>
            </a:cxn>
            <a:cxn ang="0">
              <a:pos x="connsiteX44" y="connsiteY44"/>
            </a:cxn>
            <a:cxn ang="0">
              <a:pos x="connsiteX45" y="connsiteY45"/>
            </a:cxn>
            <a:cxn ang="0">
              <a:pos x="connsiteX46" y="connsiteY46"/>
            </a:cxn>
            <a:cxn ang="0">
              <a:pos x="connsiteX47" y="connsiteY47"/>
            </a:cxn>
            <a:cxn ang="0">
              <a:pos x="connsiteX48" y="connsiteY48"/>
            </a:cxn>
            <a:cxn ang="0">
              <a:pos x="connsiteX49" y="connsiteY49"/>
            </a:cxn>
            <a:cxn ang="0">
              <a:pos x="connsiteX50" y="connsiteY50"/>
            </a:cxn>
            <a:cxn ang="0">
              <a:pos x="connsiteX51" y="connsiteY51"/>
            </a:cxn>
            <a:cxn ang="0">
              <a:pos x="connsiteX52" y="connsiteY52"/>
            </a:cxn>
            <a:cxn ang="0">
              <a:pos x="connsiteX53" y="connsiteY53"/>
            </a:cxn>
            <a:cxn ang="0">
              <a:pos x="connsiteX54" y="connsiteY54"/>
            </a:cxn>
            <a:cxn ang="0">
              <a:pos x="connsiteX55" y="connsiteY55"/>
            </a:cxn>
            <a:cxn ang="0">
              <a:pos x="connsiteX56" y="connsiteY56"/>
            </a:cxn>
            <a:cxn ang="0">
              <a:pos x="connsiteX57" y="connsiteY57"/>
            </a:cxn>
            <a:cxn ang="0">
              <a:pos x="connsiteX58" y="connsiteY58"/>
            </a:cxn>
            <a:cxn ang="0">
              <a:pos x="connsiteX59" y="connsiteY59"/>
            </a:cxn>
            <a:cxn ang="0">
              <a:pos x="connsiteX60" y="connsiteY60"/>
            </a:cxn>
            <a:cxn ang="0">
              <a:pos x="connsiteX61" y="connsiteY61"/>
            </a:cxn>
            <a:cxn ang="0">
              <a:pos x="connsiteX62" y="connsiteY62"/>
            </a:cxn>
            <a:cxn ang="0">
              <a:pos x="connsiteX63" y="connsiteY63"/>
            </a:cxn>
            <a:cxn ang="0">
              <a:pos x="connsiteX64" y="connsiteY64"/>
            </a:cxn>
            <a:cxn ang="0">
              <a:pos x="connsiteX65" y="connsiteY65"/>
            </a:cxn>
            <a:cxn ang="0">
              <a:pos x="connsiteX66" y="connsiteY66"/>
            </a:cxn>
            <a:cxn ang="0">
              <a:pos x="connsiteX67" y="connsiteY67"/>
            </a:cxn>
            <a:cxn ang="0">
              <a:pos x="connsiteX68" y="connsiteY68"/>
            </a:cxn>
            <a:cxn ang="0">
              <a:pos x="connsiteX69" y="connsiteY69"/>
            </a:cxn>
            <a:cxn ang="0">
              <a:pos x="connsiteX70" y="connsiteY70"/>
            </a:cxn>
            <a:cxn ang="0">
              <a:pos x="connsiteX71" y="connsiteY71"/>
            </a:cxn>
            <a:cxn ang="0">
              <a:pos x="connsiteX72" y="connsiteY72"/>
            </a:cxn>
            <a:cxn ang="0">
              <a:pos x="connsiteX73" y="connsiteY73"/>
            </a:cxn>
            <a:cxn ang="0">
              <a:pos x="connsiteX74" y="connsiteY74"/>
            </a:cxn>
          </a:cxnLst>
          <a:rect l="l" t="t" r="r" b="b"/>
          <a:pathLst>
            <a:path w="7306733" h="3242733">
              <a:moveTo>
                <a:pt x="0" y="2057400"/>
              </a:moveTo>
              <a:lnTo>
                <a:pt x="0" y="2057400"/>
              </a:lnTo>
              <a:cubicBezTo>
                <a:pt x="19755" y="2034822"/>
                <a:pt x="37221" y="2010015"/>
                <a:pt x="59266" y="1989666"/>
              </a:cubicBezTo>
              <a:cubicBezTo>
                <a:pt x="100669" y="1951448"/>
                <a:pt x="101232" y="1959534"/>
                <a:pt x="143933" y="1947333"/>
              </a:cubicBezTo>
              <a:cubicBezTo>
                <a:pt x="203041" y="1930444"/>
                <a:pt x="127457" y="1944848"/>
                <a:pt x="228600" y="1930400"/>
              </a:cubicBezTo>
              <a:cubicBezTo>
                <a:pt x="301978" y="1933222"/>
                <a:pt x="375475" y="1933814"/>
                <a:pt x="448733" y="1938866"/>
              </a:cubicBezTo>
              <a:cubicBezTo>
                <a:pt x="457637" y="1939480"/>
                <a:pt x="465930" y="1943817"/>
                <a:pt x="474133" y="1947333"/>
              </a:cubicBezTo>
              <a:cubicBezTo>
                <a:pt x="485734" y="1952305"/>
                <a:pt x="497297" y="1957577"/>
                <a:pt x="508000" y="1964266"/>
              </a:cubicBezTo>
              <a:cubicBezTo>
                <a:pt x="519966" y="1971745"/>
                <a:pt x="530384" y="1981464"/>
                <a:pt x="541866" y="1989666"/>
              </a:cubicBezTo>
              <a:cubicBezTo>
                <a:pt x="550146" y="1995581"/>
                <a:pt x="558799" y="2000955"/>
                <a:pt x="567266" y="2006600"/>
              </a:cubicBezTo>
              <a:cubicBezTo>
                <a:pt x="572911" y="2015067"/>
                <a:pt x="579151" y="2023165"/>
                <a:pt x="584200" y="2032000"/>
              </a:cubicBezTo>
              <a:cubicBezTo>
                <a:pt x="590462" y="2042958"/>
                <a:pt x="594444" y="2055163"/>
                <a:pt x="601133" y="2065866"/>
              </a:cubicBezTo>
              <a:cubicBezTo>
                <a:pt x="608612" y="2077832"/>
                <a:pt x="618066" y="2088444"/>
                <a:pt x="626533" y="2099733"/>
              </a:cubicBezTo>
              <a:cubicBezTo>
                <a:pt x="645662" y="2157118"/>
                <a:pt x="624009" y="2087112"/>
                <a:pt x="643466" y="2184400"/>
              </a:cubicBezTo>
              <a:cubicBezTo>
                <a:pt x="645216" y="2193151"/>
                <a:pt x="649768" y="2201142"/>
                <a:pt x="651933" y="2209800"/>
              </a:cubicBezTo>
              <a:cubicBezTo>
                <a:pt x="674603" y="2300478"/>
                <a:pt x="643203" y="2203453"/>
                <a:pt x="677333" y="2294466"/>
              </a:cubicBezTo>
              <a:cubicBezTo>
                <a:pt x="690522" y="2329637"/>
                <a:pt x="677524" y="2311589"/>
                <a:pt x="702733" y="2336800"/>
              </a:cubicBezTo>
              <a:cubicBezTo>
                <a:pt x="705555" y="2345267"/>
                <a:pt x="706866" y="2354398"/>
                <a:pt x="711200" y="2362200"/>
              </a:cubicBezTo>
              <a:cubicBezTo>
                <a:pt x="729526" y="2395188"/>
                <a:pt x="756768" y="2432359"/>
                <a:pt x="787400" y="2455333"/>
              </a:cubicBezTo>
              <a:cubicBezTo>
                <a:pt x="798689" y="2463800"/>
                <a:pt x="809300" y="2473254"/>
                <a:pt x="821266" y="2480733"/>
              </a:cubicBezTo>
              <a:cubicBezTo>
                <a:pt x="831969" y="2487422"/>
                <a:pt x="844175" y="2491404"/>
                <a:pt x="855133" y="2497666"/>
              </a:cubicBezTo>
              <a:cubicBezTo>
                <a:pt x="863968" y="2502715"/>
                <a:pt x="871431" y="2510049"/>
                <a:pt x="880533" y="2514600"/>
              </a:cubicBezTo>
              <a:cubicBezTo>
                <a:pt x="888515" y="2518591"/>
                <a:pt x="897730" y="2519550"/>
                <a:pt x="905933" y="2523066"/>
              </a:cubicBezTo>
              <a:cubicBezTo>
                <a:pt x="917534" y="2528038"/>
                <a:pt x="928511" y="2534355"/>
                <a:pt x="939800" y="2540000"/>
              </a:cubicBezTo>
              <a:cubicBezTo>
                <a:pt x="956733" y="2537178"/>
                <a:pt x="975245" y="2539210"/>
                <a:pt x="990600" y="2531533"/>
              </a:cubicBezTo>
              <a:cubicBezTo>
                <a:pt x="1011073" y="2521296"/>
                <a:pt x="1011820" y="2477733"/>
                <a:pt x="1016000" y="2463800"/>
              </a:cubicBezTo>
              <a:cubicBezTo>
                <a:pt x="1020367" y="2449243"/>
                <a:pt x="1028127" y="2435884"/>
                <a:pt x="1032933" y="2421466"/>
              </a:cubicBezTo>
              <a:cubicBezTo>
                <a:pt x="1052546" y="2362625"/>
                <a:pt x="1049682" y="2363489"/>
                <a:pt x="1058333" y="2302933"/>
              </a:cubicBezTo>
              <a:cubicBezTo>
                <a:pt x="1052689" y="2238022"/>
                <a:pt x="1049482" y="2172853"/>
                <a:pt x="1041400" y="2108200"/>
              </a:cubicBezTo>
              <a:cubicBezTo>
                <a:pt x="1038173" y="2082381"/>
                <a:pt x="1029261" y="2057574"/>
                <a:pt x="1024466" y="2032000"/>
              </a:cubicBezTo>
              <a:cubicBezTo>
                <a:pt x="1021177" y="2014457"/>
                <a:pt x="1014714" y="1951942"/>
                <a:pt x="1007533" y="1930400"/>
              </a:cubicBezTo>
              <a:cubicBezTo>
                <a:pt x="1003542" y="1918426"/>
                <a:pt x="995287" y="1908252"/>
                <a:pt x="990600" y="1896533"/>
              </a:cubicBezTo>
              <a:cubicBezTo>
                <a:pt x="983971" y="1879960"/>
                <a:pt x="980295" y="1862306"/>
                <a:pt x="973666" y="1845733"/>
              </a:cubicBezTo>
              <a:cubicBezTo>
                <a:pt x="968022" y="1831622"/>
                <a:pt x="962905" y="1817288"/>
                <a:pt x="956733" y="1803400"/>
              </a:cubicBezTo>
              <a:cubicBezTo>
                <a:pt x="951607" y="1791866"/>
                <a:pt x="944772" y="1781134"/>
                <a:pt x="939800" y="1769533"/>
              </a:cubicBezTo>
              <a:cubicBezTo>
                <a:pt x="927427" y="1740663"/>
                <a:pt x="933531" y="1729398"/>
                <a:pt x="905933" y="1701800"/>
              </a:cubicBezTo>
              <a:cubicBezTo>
                <a:pt x="897008" y="1692875"/>
                <a:pt x="883355" y="1690511"/>
                <a:pt x="872066" y="1684866"/>
              </a:cubicBezTo>
              <a:cubicBezTo>
                <a:pt x="866422" y="1676399"/>
                <a:pt x="862950" y="1665980"/>
                <a:pt x="855133" y="1659466"/>
              </a:cubicBezTo>
              <a:cubicBezTo>
                <a:pt x="845437" y="1651386"/>
                <a:pt x="832089" y="1649027"/>
                <a:pt x="821266" y="1642533"/>
              </a:cubicBezTo>
              <a:cubicBezTo>
                <a:pt x="817844" y="1640480"/>
                <a:pt x="815622" y="1636888"/>
                <a:pt x="812800" y="1634066"/>
              </a:cubicBezTo>
              <a:lnTo>
                <a:pt x="5672666" y="0"/>
              </a:lnTo>
              <a:lnTo>
                <a:pt x="6045200" y="3090333"/>
              </a:lnTo>
              <a:cubicBezTo>
                <a:pt x="6096416" y="3086675"/>
                <a:pt x="6180666" y="3116384"/>
                <a:pt x="6180666" y="3039533"/>
              </a:cubicBezTo>
              <a:cubicBezTo>
                <a:pt x="6180666" y="3026912"/>
                <a:pt x="6169377" y="3016955"/>
                <a:pt x="6163733" y="3005666"/>
              </a:cubicBezTo>
              <a:cubicBezTo>
                <a:pt x="6135511" y="3014133"/>
                <a:pt x="6104160" y="3015623"/>
                <a:pt x="6079066" y="3031066"/>
              </a:cubicBezTo>
              <a:cubicBezTo>
                <a:pt x="6064377" y="3040105"/>
                <a:pt x="6042664" y="3100905"/>
                <a:pt x="6036733" y="3115733"/>
              </a:cubicBezTo>
              <a:cubicBezTo>
                <a:pt x="6032532" y="3145137"/>
                <a:pt x="6018355" y="3204862"/>
                <a:pt x="6036733" y="3234266"/>
              </a:cubicBezTo>
              <a:cubicBezTo>
                <a:pt x="6042900" y="3244134"/>
                <a:pt x="6059311" y="3239911"/>
                <a:pt x="6070600" y="3242733"/>
              </a:cubicBezTo>
              <a:cubicBezTo>
                <a:pt x="6087533" y="3231444"/>
                <a:pt x="6109365" y="3225277"/>
                <a:pt x="6121400" y="3208866"/>
              </a:cubicBezTo>
              <a:cubicBezTo>
                <a:pt x="6149317" y="3170797"/>
                <a:pt x="6183505" y="3056419"/>
                <a:pt x="6197600" y="3014133"/>
              </a:cubicBezTo>
              <a:cubicBezTo>
                <a:pt x="6203244" y="2980266"/>
                <a:pt x="6212391" y="2946800"/>
                <a:pt x="6214533" y="2912533"/>
              </a:cubicBezTo>
              <a:cubicBezTo>
                <a:pt x="6215259" y="2900919"/>
                <a:pt x="6214294" y="2886894"/>
                <a:pt x="6206066" y="2878666"/>
              </a:cubicBezTo>
              <a:cubicBezTo>
                <a:pt x="6197838" y="2870438"/>
                <a:pt x="6183489" y="2873022"/>
                <a:pt x="6172200" y="2870200"/>
              </a:cubicBezTo>
              <a:cubicBezTo>
                <a:pt x="6120586" y="2904608"/>
                <a:pt x="6153334" y="2875849"/>
                <a:pt x="6112933" y="2971800"/>
              </a:cubicBezTo>
              <a:cubicBezTo>
                <a:pt x="6102147" y="2997417"/>
                <a:pt x="6090355" y="3022600"/>
                <a:pt x="6079066" y="3048000"/>
              </a:cubicBezTo>
              <a:cubicBezTo>
                <a:pt x="6073457" y="3092877"/>
                <a:pt x="6059469" y="3132903"/>
                <a:pt x="6087533" y="3175000"/>
              </a:cubicBezTo>
              <a:cubicBezTo>
                <a:pt x="6094534" y="3185502"/>
                <a:pt x="6110111" y="3186289"/>
                <a:pt x="6121400" y="3191933"/>
              </a:cubicBezTo>
              <a:cubicBezTo>
                <a:pt x="6160911" y="3189111"/>
                <a:pt x="6203923" y="3199970"/>
                <a:pt x="6239933" y="3183466"/>
              </a:cubicBezTo>
              <a:cubicBezTo>
                <a:pt x="6305907" y="3153228"/>
                <a:pt x="6370368" y="3022521"/>
                <a:pt x="6400800" y="2971800"/>
              </a:cubicBezTo>
              <a:cubicBezTo>
                <a:pt x="6406444" y="2940755"/>
                <a:pt x="6419701" y="2910158"/>
                <a:pt x="6417733" y="2878666"/>
              </a:cubicBezTo>
              <a:cubicBezTo>
                <a:pt x="6416706" y="2862242"/>
                <a:pt x="6405183" y="2846613"/>
                <a:pt x="6392333" y="2836333"/>
              </a:cubicBezTo>
              <a:cubicBezTo>
                <a:pt x="6356273" y="2807485"/>
                <a:pt x="6307686" y="2807760"/>
                <a:pt x="6265333" y="2802466"/>
              </a:cubicBezTo>
              <a:cubicBezTo>
                <a:pt x="6245577" y="2813755"/>
                <a:pt x="6217355" y="2816577"/>
                <a:pt x="6206066" y="2836333"/>
              </a:cubicBezTo>
              <a:cubicBezTo>
                <a:pt x="6191994" y="2860959"/>
                <a:pt x="6199775" y="2892720"/>
                <a:pt x="6197600" y="2921000"/>
              </a:cubicBezTo>
              <a:cubicBezTo>
                <a:pt x="6194130" y="2966110"/>
                <a:pt x="6191955" y="3011311"/>
                <a:pt x="6189133" y="3056466"/>
              </a:cubicBezTo>
              <a:cubicBezTo>
                <a:pt x="6194777" y="3079044"/>
                <a:pt x="6197115" y="3102717"/>
                <a:pt x="6206066" y="3124200"/>
              </a:cubicBezTo>
              <a:cubicBezTo>
                <a:pt x="6211493" y="3137225"/>
                <a:pt x="6217355" y="3158066"/>
                <a:pt x="6231466" y="3158066"/>
              </a:cubicBezTo>
              <a:cubicBezTo>
                <a:pt x="6254219" y="3158066"/>
                <a:pt x="6270977" y="3135489"/>
                <a:pt x="6290733" y="3124200"/>
              </a:cubicBezTo>
              <a:cubicBezTo>
                <a:pt x="6296377" y="3112911"/>
                <a:pt x="6302694" y="3101934"/>
                <a:pt x="6307666" y="3090333"/>
              </a:cubicBezTo>
              <a:cubicBezTo>
                <a:pt x="6311182" y="3082130"/>
                <a:pt x="6316133" y="3064933"/>
                <a:pt x="6316133" y="3064933"/>
              </a:cubicBezTo>
              <a:lnTo>
                <a:pt x="5054600" y="1159933"/>
              </a:lnTo>
              <a:lnTo>
                <a:pt x="4741333" y="1117600"/>
              </a:lnTo>
              <a:lnTo>
                <a:pt x="4741333" y="1117600"/>
              </a:lnTo>
              <a:lnTo>
                <a:pt x="7306733" y="1176866"/>
              </a:lnTo>
              <a:lnTo>
                <a:pt x="4715933" y="1354666"/>
              </a:lnTo>
            </a:path>
          </a:pathLst>
        </a:custGeom>
      </cdr:spPr>
      <cdr:txBody>
        <a:bodyPr xmlns:a="http://schemas.openxmlformats.org/drawingml/2006/main" vertOverflow="clip" vert="horz" wrap="square" lIns="91440" tIns="45720" rIns="91440" bIns="45720" numCol="1" anchor="t" anchorCtr="0" compatLnSpc="1">
          <a:prstTxWarp prst="textNoShape">
            <a:avLst/>
          </a:prstTxWarp>
        </a:bodyPr>
        <a:lstStyle xmlns:a="http://schemas.openxmlformats.org/drawingml/2006/main"/>
        <a:p xmlns:a="http://schemas.openxmlformats.org/drawingml/2006/main">
          <a:endParaRPr lang="en-US" dirty="0"/>
        </a:p>
      </cdr:txBody>
    </cdr:sp>
  </cdr:relSizeAnchor>
</c:userShapes>
</file>

<file path=ppt/drawings/drawing20.xml><?xml version="1.0" encoding="utf-8"?>
<c:userShapes xmlns:c="http://schemas.openxmlformats.org/drawingml/2006/chart">
  <cdr:relSizeAnchor xmlns:cdr="http://schemas.openxmlformats.org/drawingml/2006/chartDrawing">
    <cdr:from>
      <cdr:x>0.15887</cdr:x>
      <cdr:y>0.03561</cdr:y>
    </cdr:from>
    <cdr:to>
      <cdr:x>1</cdr:x>
      <cdr:y>0.61591</cdr:y>
    </cdr:to>
    <cdr:sp macro="" textlink="">
      <cdr:nvSpPr>
        <cdr:cNvPr id="10" name="Freeform 9"/>
        <cdr:cNvSpPr/>
      </cdr:nvSpPr>
      <cdr:spPr>
        <a:xfrm xmlns:a="http://schemas.openxmlformats.org/drawingml/2006/main">
          <a:off x="1583267" y="198967"/>
          <a:ext cx="7306733" cy="3242733"/>
        </a:xfrm>
        <a:custGeom xmlns:a="http://schemas.openxmlformats.org/drawingml/2006/main">
          <a:avLst/>
          <a:gdLst>
            <a:gd name="connsiteX0" fmla="*/ 0 w 7306733"/>
            <a:gd name="connsiteY0" fmla="*/ 2057400 h 3242733"/>
            <a:gd name="connsiteX1" fmla="*/ 0 w 7306733"/>
            <a:gd name="connsiteY1" fmla="*/ 2057400 h 3242733"/>
            <a:gd name="connsiteX2" fmla="*/ 59266 w 7306733"/>
            <a:gd name="connsiteY2" fmla="*/ 1989666 h 3242733"/>
            <a:gd name="connsiteX3" fmla="*/ 143933 w 7306733"/>
            <a:gd name="connsiteY3" fmla="*/ 1947333 h 3242733"/>
            <a:gd name="connsiteX4" fmla="*/ 228600 w 7306733"/>
            <a:gd name="connsiteY4" fmla="*/ 1930400 h 3242733"/>
            <a:gd name="connsiteX5" fmla="*/ 448733 w 7306733"/>
            <a:gd name="connsiteY5" fmla="*/ 1938866 h 3242733"/>
            <a:gd name="connsiteX6" fmla="*/ 474133 w 7306733"/>
            <a:gd name="connsiteY6" fmla="*/ 1947333 h 3242733"/>
            <a:gd name="connsiteX7" fmla="*/ 508000 w 7306733"/>
            <a:gd name="connsiteY7" fmla="*/ 1964266 h 3242733"/>
            <a:gd name="connsiteX8" fmla="*/ 541866 w 7306733"/>
            <a:gd name="connsiteY8" fmla="*/ 1989666 h 3242733"/>
            <a:gd name="connsiteX9" fmla="*/ 567266 w 7306733"/>
            <a:gd name="connsiteY9" fmla="*/ 2006600 h 3242733"/>
            <a:gd name="connsiteX10" fmla="*/ 584200 w 7306733"/>
            <a:gd name="connsiteY10" fmla="*/ 2032000 h 3242733"/>
            <a:gd name="connsiteX11" fmla="*/ 601133 w 7306733"/>
            <a:gd name="connsiteY11" fmla="*/ 2065866 h 3242733"/>
            <a:gd name="connsiteX12" fmla="*/ 626533 w 7306733"/>
            <a:gd name="connsiteY12" fmla="*/ 2099733 h 3242733"/>
            <a:gd name="connsiteX13" fmla="*/ 643466 w 7306733"/>
            <a:gd name="connsiteY13" fmla="*/ 2184400 h 3242733"/>
            <a:gd name="connsiteX14" fmla="*/ 651933 w 7306733"/>
            <a:gd name="connsiteY14" fmla="*/ 2209800 h 3242733"/>
            <a:gd name="connsiteX15" fmla="*/ 677333 w 7306733"/>
            <a:gd name="connsiteY15" fmla="*/ 2294466 h 3242733"/>
            <a:gd name="connsiteX16" fmla="*/ 702733 w 7306733"/>
            <a:gd name="connsiteY16" fmla="*/ 2336800 h 3242733"/>
            <a:gd name="connsiteX17" fmla="*/ 711200 w 7306733"/>
            <a:gd name="connsiteY17" fmla="*/ 2362200 h 3242733"/>
            <a:gd name="connsiteX18" fmla="*/ 787400 w 7306733"/>
            <a:gd name="connsiteY18" fmla="*/ 2455333 h 3242733"/>
            <a:gd name="connsiteX19" fmla="*/ 821266 w 7306733"/>
            <a:gd name="connsiteY19" fmla="*/ 2480733 h 3242733"/>
            <a:gd name="connsiteX20" fmla="*/ 855133 w 7306733"/>
            <a:gd name="connsiteY20" fmla="*/ 2497666 h 3242733"/>
            <a:gd name="connsiteX21" fmla="*/ 880533 w 7306733"/>
            <a:gd name="connsiteY21" fmla="*/ 2514600 h 3242733"/>
            <a:gd name="connsiteX22" fmla="*/ 905933 w 7306733"/>
            <a:gd name="connsiteY22" fmla="*/ 2523066 h 3242733"/>
            <a:gd name="connsiteX23" fmla="*/ 939800 w 7306733"/>
            <a:gd name="connsiteY23" fmla="*/ 2540000 h 3242733"/>
            <a:gd name="connsiteX24" fmla="*/ 990600 w 7306733"/>
            <a:gd name="connsiteY24" fmla="*/ 2531533 h 3242733"/>
            <a:gd name="connsiteX25" fmla="*/ 1016000 w 7306733"/>
            <a:gd name="connsiteY25" fmla="*/ 2463800 h 3242733"/>
            <a:gd name="connsiteX26" fmla="*/ 1032933 w 7306733"/>
            <a:gd name="connsiteY26" fmla="*/ 2421466 h 3242733"/>
            <a:gd name="connsiteX27" fmla="*/ 1058333 w 7306733"/>
            <a:gd name="connsiteY27" fmla="*/ 2302933 h 3242733"/>
            <a:gd name="connsiteX28" fmla="*/ 1041400 w 7306733"/>
            <a:gd name="connsiteY28" fmla="*/ 2108200 h 3242733"/>
            <a:gd name="connsiteX29" fmla="*/ 1024466 w 7306733"/>
            <a:gd name="connsiteY29" fmla="*/ 2032000 h 3242733"/>
            <a:gd name="connsiteX30" fmla="*/ 1007533 w 7306733"/>
            <a:gd name="connsiteY30" fmla="*/ 1930400 h 3242733"/>
            <a:gd name="connsiteX31" fmla="*/ 990600 w 7306733"/>
            <a:gd name="connsiteY31" fmla="*/ 1896533 h 3242733"/>
            <a:gd name="connsiteX32" fmla="*/ 973666 w 7306733"/>
            <a:gd name="connsiteY32" fmla="*/ 1845733 h 3242733"/>
            <a:gd name="connsiteX33" fmla="*/ 956733 w 7306733"/>
            <a:gd name="connsiteY33" fmla="*/ 1803400 h 3242733"/>
            <a:gd name="connsiteX34" fmla="*/ 939800 w 7306733"/>
            <a:gd name="connsiteY34" fmla="*/ 1769533 h 3242733"/>
            <a:gd name="connsiteX35" fmla="*/ 905933 w 7306733"/>
            <a:gd name="connsiteY35" fmla="*/ 1701800 h 3242733"/>
            <a:gd name="connsiteX36" fmla="*/ 872066 w 7306733"/>
            <a:gd name="connsiteY36" fmla="*/ 1684866 h 3242733"/>
            <a:gd name="connsiteX37" fmla="*/ 855133 w 7306733"/>
            <a:gd name="connsiteY37" fmla="*/ 1659466 h 3242733"/>
            <a:gd name="connsiteX38" fmla="*/ 821266 w 7306733"/>
            <a:gd name="connsiteY38" fmla="*/ 1642533 h 3242733"/>
            <a:gd name="connsiteX39" fmla="*/ 812800 w 7306733"/>
            <a:gd name="connsiteY39" fmla="*/ 1634066 h 3242733"/>
            <a:gd name="connsiteX40" fmla="*/ 5672666 w 7306733"/>
            <a:gd name="connsiteY40" fmla="*/ 0 h 3242733"/>
            <a:gd name="connsiteX41" fmla="*/ 6045200 w 7306733"/>
            <a:gd name="connsiteY41" fmla="*/ 3090333 h 3242733"/>
            <a:gd name="connsiteX42" fmla="*/ 6180666 w 7306733"/>
            <a:gd name="connsiteY42" fmla="*/ 3039533 h 3242733"/>
            <a:gd name="connsiteX43" fmla="*/ 6163733 w 7306733"/>
            <a:gd name="connsiteY43" fmla="*/ 3005666 h 3242733"/>
            <a:gd name="connsiteX44" fmla="*/ 6079066 w 7306733"/>
            <a:gd name="connsiteY44" fmla="*/ 3031066 h 3242733"/>
            <a:gd name="connsiteX45" fmla="*/ 6036733 w 7306733"/>
            <a:gd name="connsiteY45" fmla="*/ 3115733 h 3242733"/>
            <a:gd name="connsiteX46" fmla="*/ 6036733 w 7306733"/>
            <a:gd name="connsiteY46" fmla="*/ 3234266 h 3242733"/>
            <a:gd name="connsiteX47" fmla="*/ 6070600 w 7306733"/>
            <a:gd name="connsiteY47" fmla="*/ 3242733 h 3242733"/>
            <a:gd name="connsiteX48" fmla="*/ 6121400 w 7306733"/>
            <a:gd name="connsiteY48" fmla="*/ 3208866 h 3242733"/>
            <a:gd name="connsiteX49" fmla="*/ 6197600 w 7306733"/>
            <a:gd name="connsiteY49" fmla="*/ 3014133 h 3242733"/>
            <a:gd name="connsiteX50" fmla="*/ 6214533 w 7306733"/>
            <a:gd name="connsiteY50" fmla="*/ 2912533 h 3242733"/>
            <a:gd name="connsiteX51" fmla="*/ 6206066 w 7306733"/>
            <a:gd name="connsiteY51" fmla="*/ 2878666 h 3242733"/>
            <a:gd name="connsiteX52" fmla="*/ 6172200 w 7306733"/>
            <a:gd name="connsiteY52" fmla="*/ 2870200 h 3242733"/>
            <a:gd name="connsiteX53" fmla="*/ 6112933 w 7306733"/>
            <a:gd name="connsiteY53" fmla="*/ 2971800 h 3242733"/>
            <a:gd name="connsiteX54" fmla="*/ 6079066 w 7306733"/>
            <a:gd name="connsiteY54" fmla="*/ 3048000 h 3242733"/>
            <a:gd name="connsiteX55" fmla="*/ 6087533 w 7306733"/>
            <a:gd name="connsiteY55" fmla="*/ 3175000 h 3242733"/>
            <a:gd name="connsiteX56" fmla="*/ 6121400 w 7306733"/>
            <a:gd name="connsiteY56" fmla="*/ 3191933 h 3242733"/>
            <a:gd name="connsiteX57" fmla="*/ 6239933 w 7306733"/>
            <a:gd name="connsiteY57" fmla="*/ 3183466 h 3242733"/>
            <a:gd name="connsiteX58" fmla="*/ 6400800 w 7306733"/>
            <a:gd name="connsiteY58" fmla="*/ 2971800 h 3242733"/>
            <a:gd name="connsiteX59" fmla="*/ 6417733 w 7306733"/>
            <a:gd name="connsiteY59" fmla="*/ 2878666 h 3242733"/>
            <a:gd name="connsiteX60" fmla="*/ 6392333 w 7306733"/>
            <a:gd name="connsiteY60" fmla="*/ 2836333 h 3242733"/>
            <a:gd name="connsiteX61" fmla="*/ 6265333 w 7306733"/>
            <a:gd name="connsiteY61" fmla="*/ 2802466 h 3242733"/>
            <a:gd name="connsiteX62" fmla="*/ 6206066 w 7306733"/>
            <a:gd name="connsiteY62" fmla="*/ 2836333 h 3242733"/>
            <a:gd name="connsiteX63" fmla="*/ 6197600 w 7306733"/>
            <a:gd name="connsiteY63" fmla="*/ 2921000 h 3242733"/>
            <a:gd name="connsiteX64" fmla="*/ 6189133 w 7306733"/>
            <a:gd name="connsiteY64" fmla="*/ 3056466 h 3242733"/>
            <a:gd name="connsiteX65" fmla="*/ 6206066 w 7306733"/>
            <a:gd name="connsiteY65" fmla="*/ 3124200 h 3242733"/>
            <a:gd name="connsiteX66" fmla="*/ 6231466 w 7306733"/>
            <a:gd name="connsiteY66" fmla="*/ 3158066 h 3242733"/>
            <a:gd name="connsiteX67" fmla="*/ 6290733 w 7306733"/>
            <a:gd name="connsiteY67" fmla="*/ 3124200 h 3242733"/>
            <a:gd name="connsiteX68" fmla="*/ 6307666 w 7306733"/>
            <a:gd name="connsiteY68" fmla="*/ 3090333 h 3242733"/>
            <a:gd name="connsiteX69" fmla="*/ 6316133 w 7306733"/>
            <a:gd name="connsiteY69" fmla="*/ 3064933 h 3242733"/>
            <a:gd name="connsiteX70" fmla="*/ 5054600 w 7306733"/>
            <a:gd name="connsiteY70" fmla="*/ 1159933 h 3242733"/>
            <a:gd name="connsiteX71" fmla="*/ 4741333 w 7306733"/>
            <a:gd name="connsiteY71" fmla="*/ 1117600 h 3242733"/>
            <a:gd name="connsiteX72" fmla="*/ 4741333 w 7306733"/>
            <a:gd name="connsiteY72" fmla="*/ 1117600 h 3242733"/>
            <a:gd name="connsiteX73" fmla="*/ 7306733 w 7306733"/>
            <a:gd name="connsiteY73" fmla="*/ 1176866 h 3242733"/>
            <a:gd name="connsiteX74" fmla="*/ 4715933 w 7306733"/>
            <a:gd name="connsiteY74" fmla="*/ 1354666 h 3242733"/>
          </a:gdLst>
          <a:ahLst/>
          <a:cxnLst>
            <a:cxn ang="0">
              <a:pos x="connsiteX0" y="connsiteY0"/>
            </a:cxn>
            <a:cxn ang="0">
              <a:pos x="connsiteX1" y="connsiteY1"/>
            </a:cxn>
            <a:cxn ang="0">
              <a:pos x="connsiteX2" y="connsiteY2"/>
            </a:cxn>
            <a:cxn ang="0">
              <a:pos x="connsiteX3" y="connsiteY3"/>
            </a:cxn>
            <a:cxn ang="0">
              <a:pos x="connsiteX4" y="connsiteY4"/>
            </a:cxn>
            <a:cxn ang="0">
              <a:pos x="connsiteX5" y="connsiteY5"/>
            </a:cxn>
            <a:cxn ang="0">
              <a:pos x="connsiteX6" y="connsiteY6"/>
            </a:cxn>
            <a:cxn ang="0">
              <a:pos x="connsiteX7" y="connsiteY7"/>
            </a:cxn>
            <a:cxn ang="0">
              <a:pos x="connsiteX8" y="connsiteY8"/>
            </a:cxn>
            <a:cxn ang="0">
              <a:pos x="connsiteX9" y="connsiteY9"/>
            </a:cxn>
            <a:cxn ang="0">
              <a:pos x="connsiteX10" y="connsiteY10"/>
            </a:cxn>
            <a:cxn ang="0">
              <a:pos x="connsiteX11" y="connsiteY11"/>
            </a:cxn>
            <a:cxn ang="0">
              <a:pos x="connsiteX12" y="connsiteY12"/>
            </a:cxn>
            <a:cxn ang="0">
              <a:pos x="connsiteX13" y="connsiteY13"/>
            </a:cxn>
            <a:cxn ang="0">
              <a:pos x="connsiteX14" y="connsiteY14"/>
            </a:cxn>
            <a:cxn ang="0">
              <a:pos x="connsiteX15" y="connsiteY15"/>
            </a:cxn>
            <a:cxn ang="0">
              <a:pos x="connsiteX16" y="connsiteY16"/>
            </a:cxn>
            <a:cxn ang="0">
              <a:pos x="connsiteX17" y="connsiteY17"/>
            </a:cxn>
            <a:cxn ang="0">
              <a:pos x="connsiteX18" y="connsiteY18"/>
            </a:cxn>
            <a:cxn ang="0">
              <a:pos x="connsiteX19" y="connsiteY19"/>
            </a:cxn>
            <a:cxn ang="0">
              <a:pos x="connsiteX20" y="connsiteY20"/>
            </a:cxn>
            <a:cxn ang="0">
              <a:pos x="connsiteX21" y="connsiteY21"/>
            </a:cxn>
            <a:cxn ang="0">
              <a:pos x="connsiteX22" y="connsiteY22"/>
            </a:cxn>
            <a:cxn ang="0">
              <a:pos x="connsiteX23" y="connsiteY23"/>
            </a:cxn>
            <a:cxn ang="0">
              <a:pos x="connsiteX24" y="connsiteY24"/>
            </a:cxn>
            <a:cxn ang="0">
              <a:pos x="connsiteX25" y="connsiteY25"/>
            </a:cxn>
            <a:cxn ang="0">
              <a:pos x="connsiteX26" y="connsiteY26"/>
            </a:cxn>
            <a:cxn ang="0">
              <a:pos x="connsiteX27" y="connsiteY27"/>
            </a:cxn>
            <a:cxn ang="0">
              <a:pos x="connsiteX28" y="connsiteY28"/>
            </a:cxn>
            <a:cxn ang="0">
              <a:pos x="connsiteX29" y="connsiteY29"/>
            </a:cxn>
            <a:cxn ang="0">
              <a:pos x="connsiteX30" y="connsiteY30"/>
            </a:cxn>
            <a:cxn ang="0">
              <a:pos x="connsiteX31" y="connsiteY31"/>
            </a:cxn>
            <a:cxn ang="0">
              <a:pos x="connsiteX32" y="connsiteY32"/>
            </a:cxn>
            <a:cxn ang="0">
              <a:pos x="connsiteX33" y="connsiteY33"/>
            </a:cxn>
            <a:cxn ang="0">
              <a:pos x="connsiteX34" y="connsiteY34"/>
            </a:cxn>
            <a:cxn ang="0">
              <a:pos x="connsiteX35" y="connsiteY35"/>
            </a:cxn>
            <a:cxn ang="0">
              <a:pos x="connsiteX36" y="connsiteY36"/>
            </a:cxn>
            <a:cxn ang="0">
              <a:pos x="connsiteX37" y="connsiteY37"/>
            </a:cxn>
            <a:cxn ang="0">
              <a:pos x="connsiteX38" y="connsiteY38"/>
            </a:cxn>
            <a:cxn ang="0">
              <a:pos x="connsiteX39" y="connsiteY39"/>
            </a:cxn>
            <a:cxn ang="0">
              <a:pos x="connsiteX40" y="connsiteY40"/>
            </a:cxn>
            <a:cxn ang="0">
              <a:pos x="connsiteX41" y="connsiteY41"/>
            </a:cxn>
            <a:cxn ang="0">
              <a:pos x="connsiteX42" y="connsiteY42"/>
            </a:cxn>
            <a:cxn ang="0">
              <a:pos x="connsiteX43" y="connsiteY43"/>
            </a:cxn>
            <a:cxn ang="0">
              <a:pos x="connsiteX44" y="connsiteY44"/>
            </a:cxn>
            <a:cxn ang="0">
              <a:pos x="connsiteX45" y="connsiteY45"/>
            </a:cxn>
            <a:cxn ang="0">
              <a:pos x="connsiteX46" y="connsiteY46"/>
            </a:cxn>
            <a:cxn ang="0">
              <a:pos x="connsiteX47" y="connsiteY47"/>
            </a:cxn>
            <a:cxn ang="0">
              <a:pos x="connsiteX48" y="connsiteY48"/>
            </a:cxn>
            <a:cxn ang="0">
              <a:pos x="connsiteX49" y="connsiteY49"/>
            </a:cxn>
            <a:cxn ang="0">
              <a:pos x="connsiteX50" y="connsiteY50"/>
            </a:cxn>
            <a:cxn ang="0">
              <a:pos x="connsiteX51" y="connsiteY51"/>
            </a:cxn>
            <a:cxn ang="0">
              <a:pos x="connsiteX52" y="connsiteY52"/>
            </a:cxn>
            <a:cxn ang="0">
              <a:pos x="connsiteX53" y="connsiteY53"/>
            </a:cxn>
            <a:cxn ang="0">
              <a:pos x="connsiteX54" y="connsiteY54"/>
            </a:cxn>
            <a:cxn ang="0">
              <a:pos x="connsiteX55" y="connsiteY55"/>
            </a:cxn>
            <a:cxn ang="0">
              <a:pos x="connsiteX56" y="connsiteY56"/>
            </a:cxn>
            <a:cxn ang="0">
              <a:pos x="connsiteX57" y="connsiteY57"/>
            </a:cxn>
            <a:cxn ang="0">
              <a:pos x="connsiteX58" y="connsiteY58"/>
            </a:cxn>
            <a:cxn ang="0">
              <a:pos x="connsiteX59" y="connsiteY59"/>
            </a:cxn>
            <a:cxn ang="0">
              <a:pos x="connsiteX60" y="connsiteY60"/>
            </a:cxn>
            <a:cxn ang="0">
              <a:pos x="connsiteX61" y="connsiteY61"/>
            </a:cxn>
            <a:cxn ang="0">
              <a:pos x="connsiteX62" y="connsiteY62"/>
            </a:cxn>
            <a:cxn ang="0">
              <a:pos x="connsiteX63" y="connsiteY63"/>
            </a:cxn>
            <a:cxn ang="0">
              <a:pos x="connsiteX64" y="connsiteY64"/>
            </a:cxn>
            <a:cxn ang="0">
              <a:pos x="connsiteX65" y="connsiteY65"/>
            </a:cxn>
            <a:cxn ang="0">
              <a:pos x="connsiteX66" y="connsiteY66"/>
            </a:cxn>
            <a:cxn ang="0">
              <a:pos x="connsiteX67" y="connsiteY67"/>
            </a:cxn>
            <a:cxn ang="0">
              <a:pos x="connsiteX68" y="connsiteY68"/>
            </a:cxn>
            <a:cxn ang="0">
              <a:pos x="connsiteX69" y="connsiteY69"/>
            </a:cxn>
            <a:cxn ang="0">
              <a:pos x="connsiteX70" y="connsiteY70"/>
            </a:cxn>
            <a:cxn ang="0">
              <a:pos x="connsiteX71" y="connsiteY71"/>
            </a:cxn>
            <a:cxn ang="0">
              <a:pos x="connsiteX72" y="connsiteY72"/>
            </a:cxn>
            <a:cxn ang="0">
              <a:pos x="connsiteX73" y="connsiteY73"/>
            </a:cxn>
            <a:cxn ang="0">
              <a:pos x="connsiteX74" y="connsiteY74"/>
            </a:cxn>
          </a:cxnLst>
          <a:rect l="l" t="t" r="r" b="b"/>
          <a:pathLst>
            <a:path w="7306733" h="3242733">
              <a:moveTo>
                <a:pt x="0" y="2057400"/>
              </a:moveTo>
              <a:lnTo>
                <a:pt x="0" y="2057400"/>
              </a:lnTo>
              <a:cubicBezTo>
                <a:pt x="19755" y="2034822"/>
                <a:pt x="37221" y="2010015"/>
                <a:pt x="59266" y="1989666"/>
              </a:cubicBezTo>
              <a:cubicBezTo>
                <a:pt x="100669" y="1951448"/>
                <a:pt x="101232" y="1959534"/>
                <a:pt x="143933" y="1947333"/>
              </a:cubicBezTo>
              <a:cubicBezTo>
                <a:pt x="203041" y="1930444"/>
                <a:pt x="127457" y="1944848"/>
                <a:pt x="228600" y="1930400"/>
              </a:cubicBezTo>
              <a:cubicBezTo>
                <a:pt x="301978" y="1933222"/>
                <a:pt x="375475" y="1933814"/>
                <a:pt x="448733" y="1938866"/>
              </a:cubicBezTo>
              <a:cubicBezTo>
                <a:pt x="457637" y="1939480"/>
                <a:pt x="465930" y="1943817"/>
                <a:pt x="474133" y="1947333"/>
              </a:cubicBezTo>
              <a:cubicBezTo>
                <a:pt x="485734" y="1952305"/>
                <a:pt x="497297" y="1957577"/>
                <a:pt x="508000" y="1964266"/>
              </a:cubicBezTo>
              <a:cubicBezTo>
                <a:pt x="519966" y="1971745"/>
                <a:pt x="530384" y="1981464"/>
                <a:pt x="541866" y="1989666"/>
              </a:cubicBezTo>
              <a:cubicBezTo>
                <a:pt x="550146" y="1995581"/>
                <a:pt x="558799" y="2000955"/>
                <a:pt x="567266" y="2006600"/>
              </a:cubicBezTo>
              <a:cubicBezTo>
                <a:pt x="572911" y="2015067"/>
                <a:pt x="579151" y="2023165"/>
                <a:pt x="584200" y="2032000"/>
              </a:cubicBezTo>
              <a:cubicBezTo>
                <a:pt x="590462" y="2042958"/>
                <a:pt x="594444" y="2055163"/>
                <a:pt x="601133" y="2065866"/>
              </a:cubicBezTo>
              <a:cubicBezTo>
                <a:pt x="608612" y="2077832"/>
                <a:pt x="618066" y="2088444"/>
                <a:pt x="626533" y="2099733"/>
              </a:cubicBezTo>
              <a:cubicBezTo>
                <a:pt x="645662" y="2157118"/>
                <a:pt x="624009" y="2087112"/>
                <a:pt x="643466" y="2184400"/>
              </a:cubicBezTo>
              <a:cubicBezTo>
                <a:pt x="645216" y="2193151"/>
                <a:pt x="649768" y="2201142"/>
                <a:pt x="651933" y="2209800"/>
              </a:cubicBezTo>
              <a:cubicBezTo>
                <a:pt x="674603" y="2300478"/>
                <a:pt x="643203" y="2203453"/>
                <a:pt x="677333" y="2294466"/>
              </a:cubicBezTo>
              <a:cubicBezTo>
                <a:pt x="690522" y="2329637"/>
                <a:pt x="677524" y="2311589"/>
                <a:pt x="702733" y="2336800"/>
              </a:cubicBezTo>
              <a:cubicBezTo>
                <a:pt x="705555" y="2345267"/>
                <a:pt x="706866" y="2354398"/>
                <a:pt x="711200" y="2362200"/>
              </a:cubicBezTo>
              <a:cubicBezTo>
                <a:pt x="729526" y="2395188"/>
                <a:pt x="756768" y="2432359"/>
                <a:pt x="787400" y="2455333"/>
              </a:cubicBezTo>
              <a:cubicBezTo>
                <a:pt x="798689" y="2463800"/>
                <a:pt x="809300" y="2473254"/>
                <a:pt x="821266" y="2480733"/>
              </a:cubicBezTo>
              <a:cubicBezTo>
                <a:pt x="831969" y="2487422"/>
                <a:pt x="844175" y="2491404"/>
                <a:pt x="855133" y="2497666"/>
              </a:cubicBezTo>
              <a:cubicBezTo>
                <a:pt x="863968" y="2502715"/>
                <a:pt x="871431" y="2510049"/>
                <a:pt x="880533" y="2514600"/>
              </a:cubicBezTo>
              <a:cubicBezTo>
                <a:pt x="888515" y="2518591"/>
                <a:pt x="897730" y="2519550"/>
                <a:pt x="905933" y="2523066"/>
              </a:cubicBezTo>
              <a:cubicBezTo>
                <a:pt x="917534" y="2528038"/>
                <a:pt x="928511" y="2534355"/>
                <a:pt x="939800" y="2540000"/>
              </a:cubicBezTo>
              <a:cubicBezTo>
                <a:pt x="956733" y="2537178"/>
                <a:pt x="975245" y="2539210"/>
                <a:pt x="990600" y="2531533"/>
              </a:cubicBezTo>
              <a:cubicBezTo>
                <a:pt x="1011073" y="2521296"/>
                <a:pt x="1011820" y="2477733"/>
                <a:pt x="1016000" y="2463800"/>
              </a:cubicBezTo>
              <a:cubicBezTo>
                <a:pt x="1020367" y="2449243"/>
                <a:pt x="1028127" y="2435884"/>
                <a:pt x="1032933" y="2421466"/>
              </a:cubicBezTo>
              <a:cubicBezTo>
                <a:pt x="1052546" y="2362625"/>
                <a:pt x="1049682" y="2363489"/>
                <a:pt x="1058333" y="2302933"/>
              </a:cubicBezTo>
              <a:cubicBezTo>
                <a:pt x="1052689" y="2238022"/>
                <a:pt x="1049482" y="2172853"/>
                <a:pt x="1041400" y="2108200"/>
              </a:cubicBezTo>
              <a:cubicBezTo>
                <a:pt x="1038173" y="2082381"/>
                <a:pt x="1029261" y="2057574"/>
                <a:pt x="1024466" y="2032000"/>
              </a:cubicBezTo>
              <a:cubicBezTo>
                <a:pt x="1021177" y="2014457"/>
                <a:pt x="1014714" y="1951942"/>
                <a:pt x="1007533" y="1930400"/>
              </a:cubicBezTo>
              <a:cubicBezTo>
                <a:pt x="1003542" y="1918426"/>
                <a:pt x="995287" y="1908252"/>
                <a:pt x="990600" y="1896533"/>
              </a:cubicBezTo>
              <a:cubicBezTo>
                <a:pt x="983971" y="1879960"/>
                <a:pt x="980295" y="1862306"/>
                <a:pt x="973666" y="1845733"/>
              </a:cubicBezTo>
              <a:cubicBezTo>
                <a:pt x="968022" y="1831622"/>
                <a:pt x="962905" y="1817288"/>
                <a:pt x="956733" y="1803400"/>
              </a:cubicBezTo>
              <a:cubicBezTo>
                <a:pt x="951607" y="1791866"/>
                <a:pt x="944772" y="1781134"/>
                <a:pt x="939800" y="1769533"/>
              </a:cubicBezTo>
              <a:cubicBezTo>
                <a:pt x="927427" y="1740663"/>
                <a:pt x="933531" y="1729398"/>
                <a:pt x="905933" y="1701800"/>
              </a:cubicBezTo>
              <a:cubicBezTo>
                <a:pt x="897008" y="1692875"/>
                <a:pt x="883355" y="1690511"/>
                <a:pt x="872066" y="1684866"/>
              </a:cubicBezTo>
              <a:cubicBezTo>
                <a:pt x="866422" y="1676399"/>
                <a:pt x="862950" y="1665980"/>
                <a:pt x="855133" y="1659466"/>
              </a:cubicBezTo>
              <a:cubicBezTo>
                <a:pt x="845437" y="1651386"/>
                <a:pt x="832089" y="1649027"/>
                <a:pt x="821266" y="1642533"/>
              </a:cubicBezTo>
              <a:cubicBezTo>
                <a:pt x="817844" y="1640480"/>
                <a:pt x="815622" y="1636888"/>
                <a:pt x="812800" y="1634066"/>
              </a:cubicBezTo>
              <a:lnTo>
                <a:pt x="5672666" y="0"/>
              </a:lnTo>
              <a:lnTo>
                <a:pt x="6045200" y="3090333"/>
              </a:lnTo>
              <a:cubicBezTo>
                <a:pt x="6096416" y="3086675"/>
                <a:pt x="6180666" y="3116384"/>
                <a:pt x="6180666" y="3039533"/>
              </a:cubicBezTo>
              <a:cubicBezTo>
                <a:pt x="6180666" y="3026912"/>
                <a:pt x="6169377" y="3016955"/>
                <a:pt x="6163733" y="3005666"/>
              </a:cubicBezTo>
              <a:cubicBezTo>
                <a:pt x="6135511" y="3014133"/>
                <a:pt x="6104160" y="3015623"/>
                <a:pt x="6079066" y="3031066"/>
              </a:cubicBezTo>
              <a:cubicBezTo>
                <a:pt x="6064377" y="3040105"/>
                <a:pt x="6042664" y="3100905"/>
                <a:pt x="6036733" y="3115733"/>
              </a:cubicBezTo>
              <a:cubicBezTo>
                <a:pt x="6032532" y="3145137"/>
                <a:pt x="6018355" y="3204862"/>
                <a:pt x="6036733" y="3234266"/>
              </a:cubicBezTo>
              <a:cubicBezTo>
                <a:pt x="6042900" y="3244134"/>
                <a:pt x="6059311" y="3239911"/>
                <a:pt x="6070600" y="3242733"/>
              </a:cubicBezTo>
              <a:cubicBezTo>
                <a:pt x="6087533" y="3231444"/>
                <a:pt x="6109365" y="3225277"/>
                <a:pt x="6121400" y="3208866"/>
              </a:cubicBezTo>
              <a:cubicBezTo>
                <a:pt x="6149317" y="3170797"/>
                <a:pt x="6183505" y="3056419"/>
                <a:pt x="6197600" y="3014133"/>
              </a:cubicBezTo>
              <a:cubicBezTo>
                <a:pt x="6203244" y="2980266"/>
                <a:pt x="6212391" y="2946800"/>
                <a:pt x="6214533" y="2912533"/>
              </a:cubicBezTo>
              <a:cubicBezTo>
                <a:pt x="6215259" y="2900919"/>
                <a:pt x="6214294" y="2886894"/>
                <a:pt x="6206066" y="2878666"/>
              </a:cubicBezTo>
              <a:cubicBezTo>
                <a:pt x="6197838" y="2870438"/>
                <a:pt x="6183489" y="2873022"/>
                <a:pt x="6172200" y="2870200"/>
              </a:cubicBezTo>
              <a:cubicBezTo>
                <a:pt x="6120586" y="2904608"/>
                <a:pt x="6153334" y="2875849"/>
                <a:pt x="6112933" y="2971800"/>
              </a:cubicBezTo>
              <a:cubicBezTo>
                <a:pt x="6102147" y="2997417"/>
                <a:pt x="6090355" y="3022600"/>
                <a:pt x="6079066" y="3048000"/>
              </a:cubicBezTo>
              <a:cubicBezTo>
                <a:pt x="6073457" y="3092877"/>
                <a:pt x="6059469" y="3132903"/>
                <a:pt x="6087533" y="3175000"/>
              </a:cubicBezTo>
              <a:cubicBezTo>
                <a:pt x="6094534" y="3185502"/>
                <a:pt x="6110111" y="3186289"/>
                <a:pt x="6121400" y="3191933"/>
              </a:cubicBezTo>
              <a:cubicBezTo>
                <a:pt x="6160911" y="3189111"/>
                <a:pt x="6203923" y="3199970"/>
                <a:pt x="6239933" y="3183466"/>
              </a:cubicBezTo>
              <a:cubicBezTo>
                <a:pt x="6305907" y="3153228"/>
                <a:pt x="6370368" y="3022521"/>
                <a:pt x="6400800" y="2971800"/>
              </a:cubicBezTo>
              <a:cubicBezTo>
                <a:pt x="6406444" y="2940755"/>
                <a:pt x="6419701" y="2910158"/>
                <a:pt x="6417733" y="2878666"/>
              </a:cubicBezTo>
              <a:cubicBezTo>
                <a:pt x="6416706" y="2862242"/>
                <a:pt x="6405183" y="2846613"/>
                <a:pt x="6392333" y="2836333"/>
              </a:cubicBezTo>
              <a:cubicBezTo>
                <a:pt x="6356273" y="2807485"/>
                <a:pt x="6307686" y="2807760"/>
                <a:pt x="6265333" y="2802466"/>
              </a:cubicBezTo>
              <a:cubicBezTo>
                <a:pt x="6245577" y="2813755"/>
                <a:pt x="6217355" y="2816577"/>
                <a:pt x="6206066" y="2836333"/>
              </a:cubicBezTo>
              <a:cubicBezTo>
                <a:pt x="6191994" y="2860959"/>
                <a:pt x="6199775" y="2892720"/>
                <a:pt x="6197600" y="2921000"/>
              </a:cubicBezTo>
              <a:cubicBezTo>
                <a:pt x="6194130" y="2966110"/>
                <a:pt x="6191955" y="3011311"/>
                <a:pt x="6189133" y="3056466"/>
              </a:cubicBezTo>
              <a:cubicBezTo>
                <a:pt x="6194777" y="3079044"/>
                <a:pt x="6197115" y="3102717"/>
                <a:pt x="6206066" y="3124200"/>
              </a:cubicBezTo>
              <a:cubicBezTo>
                <a:pt x="6211493" y="3137225"/>
                <a:pt x="6217355" y="3158066"/>
                <a:pt x="6231466" y="3158066"/>
              </a:cubicBezTo>
              <a:cubicBezTo>
                <a:pt x="6254219" y="3158066"/>
                <a:pt x="6270977" y="3135489"/>
                <a:pt x="6290733" y="3124200"/>
              </a:cubicBezTo>
              <a:cubicBezTo>
                <a:pt x="6296377" y="3112911"/>
                <a:pt x="6302694" y="3101934"/>
                <a:pt x="6307666" y="3090333"/>
              </a:cubicBezTo>
              <a:cubicBezTo>
                <a:pt x="6311182" y="3082130"/>
                <a:pt x="6316133" y="3064933"/>
                <a:pt x="6316133" y="3064933"/>
              </a:cubicBezTo>
              <a:lnTo>
                <a:pt x="5054600" y="1159933"/>
              </a:lnTo>
              <a:lnTo>
                <a:pt x="4741333" y="1117600"/>
              </a:lnTo>
              <a:lnTo>
                <a:pt x="4741333" y="1117600"/>
              </a:lnTo>
              <a:lnTo>
                <a:pt x="7306733" y="1176866"/>
              </a:lnTo>
              <a:lnTo>
                <a:pt x="4715933" y="1354666"/>
              </a:lnTo>
            </a:path>
          </a:pathLst>
        </a:custGeom>
      </cdr:spPr>
      <cdr:txBody>
        <a:bodyPr xmlns:a="http://schemas.openxmlformats.org/drawingml/2006/main" vertOverflow="clip" vert="horz" wrap="square" lIns="91440" tIns="45720" rIns="91440" bIns="45720" numCol="1" anchor="t" anchorCtr="0" compatLnSpc="1">
          <a:prstTxWarp prst="textNoShape">
            <a:avLst/>
          </a:prstTxWarp>
        </a:bodyPr>
        <a:lstStyle xmlns:a="http://schemas.openxmlformats.org/drawingml/2006/main"/>
        <a:p xmlns:a="http://schemas.openxmlformats.org/drawingml/2006/main">
          <a:endParaRPr lang="en-US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0.15887</cdr:x>
      <cdr:y>0.03561</cdr:y>
    </cdr:from>
    <cdr:to>
      <cdr:x>1</cdr:x>
      <cdr:y>0.61591</cdr:y>
    </cdr:to>
    <cdr:sp macro="" textlink="">
      <cdr:nvSpPr>
        <cdr:cNvPr id="10" name="Freeform 9"/>
        <cdr:cNvSpPr/>
      </cdr:nvSpPr>
      <cdr:spPr>
        <a:xfrm xmlns:a="http://schemas.openxmlformats.org/drawingml/2006/main">
          <a:off x="1583267" y="198967"/>
          <a:ext cx="7306733" cy="3242733"/>
        </a:xfrm>
        <a:custGeom xmlns:a="http://schemas.openxmlformats.org/drawingml/2006/main">
          <a:avLst/>
          <a:gdLst>
            <a:gd name="connsiteX0" fmla="*/ 0 w 7306733"/>
            <a:gd name="connsiteY0" fmla="*/ 2057400 h 3242733"/>
            <a:gd name="connsiteX1" fmla="*/ 0 w 7306733"/>
            <a:gd name="connsiteY1" fmla="*/ 2057400 h 3242733"/>
            <a:gd name="connsiteX2" fmla="*/ 59266 w 7306733"/>
            <a:gd name="connsiteY2" fmla="*/ 1989666 h 3242733"/>
            <a:gd name="connsiteX3" fmla="*/ 143933 w 7306733"/>
            <a:gd name="connsiteY3" fmla="*/ 1947333 h 3242733"/>
            <a:gd name="connsiteX4" fmla="*/ 228600 w 7306733"/>
            <a:gd name="connsiteY4" fmla="*/ 1930400 h 3242733"/>
            <a:gd name="connsiteX5" fmla="*/ 448733 w 7306733"/>
            <a:gd name="connsiteY5" fmla="*/ 1938866 h 3242733"/>
            <a:gd name="connsiteX6" fmla="*/ 474133 w 7306733"/>
            <a:gd name="connsiteY6" fmla="*/ 1947333 h 3242733"/>
            <a:gd name="connsiteX7" fmla="*/ 508000 w 7306733"/>
            <a:gd name="connsiteY7" fmla="*/ 1964266 h 3242733"/>
            <a:gd name="connsiteX8" fmla="*/ 541866 w 7306733"/>
            <a:gd name="connsiteY8" fmla="*/ 1989666 h 3242733"/>
            <a:gd name="connsiteX9" fmla="*/ 567266 w 7306733"/>
            <a:gd name="connsiteY9" fmla="*/ 2006600 h 3242733"/>
            <a:gd name="connsiteX10" fmla="*/ 584200 w 7306733"/>
            <a:gd name="connsiteY10" fmla="*/ 2032000 h 3242733"/>
            <a:gd name="connsiteX11" fmla="*/ 601133 w 7306733"/>
            <a:gd name="connsiteY11" fmla="*/ 2065866 h 3242733"/>
            <a:gd name="connsiteX12" fmla="*/ 626533 w 7306733"/>
            <a:gd name="connsiteY12" fmla="*/ 2099733 h 3242733"/>
            <a:gd name="connsiteX13" fmla="*/ 643466 w 7306733"/>
            <a:gd name="connsiteY13" fmla="*/ 2184400 h 3242733"/>
            <a:gd name="connsiteX14" fmla="*/ 651933 w 7306733"/>
            <a:gd name="connsiteY14" fmla="*/ 2209800 h 3242733"/>
            <a:gd name="connsiteX15" fmla="*/ 677333 w 7306733"/>
            <a:gd name="connsiteY15" fmla="*/ 2294466 h 3242733"/>
            <a:gd name="connsiteX16" fmla="*/ 702733 w 7306733"/>
            <a:gd name="connsiteY16" fmla="*/ 2336800 h 3242733"/>
            <a:gd name="connsiteX17" fmla="*/ 711200 w 7306733"/>
            <a:gd name="connsiteY17" fmla="*/ 2362200 h 3242733"/>
            <a:gd name="connsiteX18" fmla="*/ 787400 w 7306733"/>
            <a:gd name="connsiteY18" fmla="*/ 2455333 h 3242733"/>
            <a:gd name="connsiteX19" fmla="*/ 821266 w 7306733"/>
            <a:gd name="connsiteY19" fmla="*/ 2480733 h 3242733"/>
            <a:gd name="connsiteX20" fmla="*/ 855133 w 7306733"/>
            <a:gd name="connsiteY20" fmla="*/ 2497666 h 3242733"/>
            <a:gd name="connsiteX21" fmla="*/ 880533 w 7306733"/>
            <a:gd name="connsiteY21" fmla="*/ 2514600 h 3242733"/>
            <a:gd name="connsiteX22" fmla="*/ 905933 w 7306733"/>
            <a:gd name="connsiteY22" fmla="*/ 2523066 h 3242733"/>
            <a:gd name="connsiteX23" fmla="*/ 939800 w 7306733"/>
            <a:gd name="connsiteY23" fmla="*/ 2540000 h 3242733"/>
            <a:gd name="connsiteX24" fmla="*/ 990600 w 7306733"/>
            <a:gd name="connsiteY24" fmla="*/ 2531533 h 3242733"/>
            <a:gd name="connsiteX25" fmla="*/ 1016000 w 7306733"/>
            <a:gd name="connsiteY25" fmla="*/ 2463800 h 3242733"/>
            <a:gd name="connsiteX26" fmla="*/ 1032933 w 7306733"/>
            <a:gd name="connsiteY26" fmla="*/ 2421466 h 3242733"/>
            <a:gd name="connsiteX27" fmla="*/ 1058333 w 7306733"/>
            <a:gd name="connsiteY27" fmla="*/ 2302933 h 3242733"/>
            <a:gd name="connsiteX28" fmla="*/ 1041400 w 7306733"/>
            <a:gd name="connsiteY28" fmla="*/ 2108200 h 3242733"/>
            <a:gd name="connsiteX29" fmla="*/ 1024466 w 7306733"/>
            <a:gd name="connsiteY29" fmla="*/ 2032000 h 3242733"/>
            <a:gd name="connsiteX30" fmla="*/ 1007533 w 7306733"/>
            <a:gd name="connsiteY30" fmla="*/ 1930400 h 3242733"/>
            <a:gd name="connsiteX31" fmla="*/ 990600 w 7306733"/>
            <a:gd name="connsiteY31" fmla="*/ 1896533 h 3242733"/>
            <a:gd name="connsiteX32" fmla="*/ 973666 w 7306733"/>
            <a:gd name="connsiteY32" fmla="*/ 1845733 h 3242733"/>
            <a:gd name="connsiteX33" fmla="*/ 956733 w 7306733"/>
            <a:gd name="connsiteY33" fmla="*/ 1803400 h 3242733"/>
            <a:gd name="connsiteX34" fmla="*/ 939800 w 7306733"/>
            <a:gd name="connsiteY34" fmla="*/ 1769533 h 3242733"/>
            <a:gd name="connsiteX35" fmla="*/ 905933 w 7306733"/>
            <a:gd name="connsiteY35" fmla="*/ 1701800 h 3242733"/>
            <a:gd name="connsiteX36" fmla="*/ 872066 w 7306733"/>
            <a:gd name="connsiteY36" fmla="*/ 1684866 h 3242733"/>
            <a:gd name="connsiteX37" fmla="*/ 855133 w 7306733"/>
            <a:gd name="connsiteY37" fmla="*/ 1659466 h 3242733"/>
            <a:gd name="connsiteX38" fmla="*/ 821266 w 7306733"/>
            <a:gd name="connsiteY38" fmla="*/ 1642533 h 3242733"/>
            <a:gd name="connsiteX39" fmla="*/ 812800 w 7306733"/>
            <a:gd name="connsiteY39" fmla="*/ 1634066 h 3242733"/>
            <a:gd name="connsiteX40" fmla="*/ 5672666 w 7306733"/>
            <a:gd name="connsiteY40" fmla="*/ 0 h 3242733"/>
            <a:gd name="connsiteX41" fmla="*/ 6045200 w 7306733"/>
            <a:gd name="connsiteY41" fmla="*/ 3090333 h 3242733"/>
            <a:gd name="connsiteX42" fmla="*/ 6180666 w 7306733"/>
            <a:gd name="connsiteY42" fmla="*/ 3039533 h 3242733"/>
            <a:gd name="connsiteX43" fmla="*/ 6163733 w 7306733"/>
            <a:gd name="connsiteY43" fmla="*/ 3005666 h 3242733"/>
            <a:gd name="connsiteX44" fmla="*/ 6079066 w 7306733"/>
            <a:gd name="connsiteY44" fmla="*/ 3031066 h 3242733"/>
            <a:gd name="connsiteX45" fmla="*/ 6036733 w 7306733"/>
            <a:gd name="connsiteY45" fmla="*/ 3115733 h 3242733"/>
            <a:gd name="connsiteX46" fmla="*/ 6036733 w 7306733"/>
            <a:gd name="connsiteY46" fmla="*/ 3234266 h 3242733"/>
            <a:gd name="connsiteX47" fmla="*/ 6070600 w 7306733"/>
            <a:gd name="connsiteY47" fmla="*/ 3242733 h 3242733"/>
            <a:gd name="connsiteX48" fmla="*/ 6121400 w 7306733"/>
            <a:gd name="connsiteY48" fmla="*/ 3208866 h 3242733"/>
            <a:gd name="connsiteX49" fmla="*/ 6197600 w 7306733"/>
            <a:gd name="connsiteY49" fmla="*/ 3014133 h 3242733"/>
            <a:gd name="connsiteX50" fmla="*/ 6214533 w 7306733"/>
            <a:gd name="connsiteY50" fmla="*/ 2912533 h 3242733"/>
            <a:gd name="connsiteX51" fmla="*/ 6206066 w 7306733"/>
            <a:gd name="connsiteY51" fmla="*/ 2878666 h 3242733"/>
            <a:gd name="connsiteX52" fmla="*/ 6172200 w 7306733"/>
            <a:gd name="connsiteY52" fmla="*/ 2870200 h 3242733"/>
            <a:gd name="connsiteX53" fmla="*/ 6112933 w 7306733"/>
            <a:gd name="connsiteY53" fmla="*/ 2971800 h 3242733"/>
            <a:gd name="connsiteX54" fmla="*/ 6079066 w 7306733"/>
            <a:gd name="connsiteY54" fmla="*/ 3048000 h 3242733"/>
            <a:gd name="connsiteX55" fmla="*/ 6087533 w 7306733"/>
            <a:gd name="connsiteY55" fmla="*/ 3175000 h 3242733"/>
            <a:gd name="connsiteX56" fmla="*/ 6121400 w 7306733"/>
            <a:gd name="connsiteY56" fmla="*/ 3191933 h 3242733"/>
            <a:gd name="connsiteX57" fmla="*/ 6239933 w 7306733"/>
            <a:gd name="connsiteY57" fmla="*/ 3183466 h 3242733"/>
            <a:gd name="connsiteX58" fmla="*/ 6400800 w 7306733"/>
            <a:gd name="connsiteY58" fmla="*/ 2971800 h 3242733"/>
            <a:gd name="connsiteX59" fmla="*/ 6417733 w 7306733"/>
            <a:gd name="connsiteY59" fmla="*/ 2878666 h 3242733"/>
            <a:gd name="connsiteX60" fmla="*/ 6392333 w 7306733"/>
            <a:gd name="connsiteY60" fmla="*/ 2836333 h 3242733"/>
            <a:gd name="connsiteX61" fmla="*/ 6265333 w 7306733"/>
            <a:gd name="connsiteY61" fmla="*/ 2802466 h 3242733"/>
            <a:gd name="connsiteX62" fmla="*/ 6206066 w 7306733"/>
            <a:gd name="connsiteY62" fmla="*/ 2836333 h 3242733"/>
            <a:gd name="connsiteX63" fmla="*/ 6197600 w 7306733"/>
            <a:gd name="connsiteY63" fmla="*/ 2921000 h 3242733"/>
            <a:gd name="connsiteX64" fmla="*/ 6189133 w 7306733"/>
            <a:gd name="connsiteY64" fmla="*/ 3056466 h 3242733"/>
            <a:gd name="connsiteX65" fmla="*/ 6206066 w 7306733"/>
            <a:gd name="connsiteY65" fmla="*/ 3124200 h 3242733"/>
            <a:gd name="connsiteX66" fmla="*/ 6231466 w 7306733"/>
            <a:gd name="connsiteY66" fmla="*/ 3158066 h 3242733"/>
            <a:gd name="connsiteX67" fmla="*/ 6290733 w 7306733"/>
            <a:gd name="connsiteY67" fmla="*/ 3124200 h 3242733"/>
            <a:gd name="connsiteX68" fmla="*/ 6307666 w 7306733"/>
            <a:gd name="connsiteY68" fmla="*/ 3090333 h 3242733"/>
            <a:gd name="connsiteX69" fmla="*/ 6316133 w 7306733"/>
            <a:gd name="connsiteY69" fmla="*/ 3064933 h 3242733"/>
            <a:gd name="connsiteX70" fmla="*/ 5054600 w 7306733"/>
            <a:gd name="connsiteY70" fmla="*/ 1159933 h 3242733"/>
            <a:gd name="connsiteX71" fmla="*/ 4741333 w 7306733"/>
            <a:gd name="connsiteY71" fmla="*/ 1117600 h 3242733"/>
            <a:gd name="connsiteX72" fmla="*/ 4741333 w 7306733"/>
            <a:gd name="connsiteY72" fmla="*/ 1117600 h 3242733"/>
            <a:gd name="connsiteX73" fmla="*/ 7306733 w 7306733"/>
            <a:gd name="connsiteY73" fmla="*/ 1176866 h 3242733"/>
            <a:gd name="connsiteX74" fmla="*/ 4715933 w 7306733"/>
            <a:gd name="connsiteY74" fmla="*/ 1354666 h 3242733"/>
          </a:gdLst>
          <a:ahLst/>
          <a:cxnLst>
            <a:cxn ang="0">
              <a:pos x="connsiteX0" y="connsiteY0"/>
            </a:cxn>
            <a:cxn ang="0">
              <a:pos x="connsiteX1" y="connsiteY1"/>
            </a:cxn>
            <a:cxn ang="0">
              <a:pos x="connsiteX2" y="connsiteY2"/>
            </a:cxn>
            <a:cxn ang="0">
              <a:pos x="connsiteX3" y="connsiteY3"/>
            </a:cxn>
            <a:cxn ang="0">
              <a:pos x="connsiteX4" y="connsiteY4"/>
            </a:cxn>
            <a:cxn ang="0">
              <a:pos x="connsiteX5" y="connsiteY5"/>
            </a:cxn>
            <a:cxn ang="0">
              <a:pos x="connsiteX6" y="connsiteY6"/>
            </a:cxn>
            <a:cxn ang="0">
              <a:pos x="connsiteX7" y="connsiteY7"/>
            </a:cxn>
            <a:cxn ang="0">
              <a:pos x="connsiteX8" y="connsiteY8"/>
            </a:cxn>
            <a:cxn ang="0">
              <a:pos x="connsiteX9" y="connsiteY9"/>
            </a:cxn>
            <a:cxn ang="0">
              <a:pos x="connsiteX10" y="connsiteY10"/>
            </a:cxn>
            <a:cxn ang="0">
              <a:pos x="connsiteX11" y="connsiteY11"/>
            </a:cxn>
            <a:cxn ang="0">
              <a:pos x="connsiteX12" y="connsiteY12"/>
            </a:cxn>
            <a:cxn ang="0">
              <a:pos x="connsiteX13" y="connsiteY13"/>
            </a:cxn>
            <a:cxn ang="0">
              <a:pos x="connsiteX14" y="connsiteY14"/>
            </a:cxn>
            <a:cxn ang="0">
              <a:pos x="connsiteX15" y="connsiteY15"/>
            </a:cxn>
            <a:cxn ang="0">
              <a:pos x="connsiteX16" y="connsiteY16"/>
            </a:cxn>
            <a:cxn ang="0">
              <a:pos x="connsiteX17" y="connsiteY17"/>
            </a:cxn>
            <a:cxn ang="0">
              <a:pos x="connsiteX18" y="connsiteY18"/>
            </a:cxn>
            <a:cxn ang="0">
              <a:pos x="connsiteX19" y="connsiteY19"/>
            </a:cxn>
            <a:cxn ang="0">
              <a:pos x="connsiteX20" y="connsiteY20"/>
            </a:cxn>
            <a:cxn ang="0">
              <a:pos x="connsiteX21" y="connsiteY21"/>
            </a:cxn>
            <a:cxn ang="0">
              <a:pos x="connsiteX22" y="connsiteY22"/>
            </a:cxn>
            <a:cxn ang="0">
              <a:pos x="connsiteX23" y="connsiteY23"/>
            </a:cxn>
            <a:cxn ang="0">
              <a:pos x="connsiteX24" y="connsiteY24"/>
            </a:cxn>
            <a:cxn ang="0">
              <a:pos x="connsiteX25" y="connsiteY25"/>
            </a:cxn>
            <a:cxn ang="0">
              <a:pos x="connsiteX26" y="connsiteY26"/>
            </a:cxn>
            <a:cxn ang="0">
              <a:pos x="connsiteX27" y="connsiteY27"/>
            </a:cxn>
            <a:cxn ang="0">
              <a:pos x="connsiteX28" y="connsiteY28"/>
            </a:cxn>
            <a:cxn ang="0">
              <a:pos x="connsiteX29" y="connsiteY29"/>
            </a:cxn>
            <a:cxn ang="0">
              <a:pos x="connsiteX30" y="connsiteY30"/>
            </a:cxn>
            <a:cxn ang="0">
              <a:pos x="connsiteX31" y="connsiteY31"/>
            </a:cxn>
            <a:cxn ang="0">
              <a:pos x="connsiteX32" y="connsiteY32"/>
            </a:cxn>
            <a:cxn ang="0">
              <a:pos x="connsiteX33" y="connsiteY33"/>
            </a:cxn>
            <a:cxn ang="0">
              <a:pos x="connsiteX34" y="connsiteY34"/>
            </a:cxn>
            <a:cxn ang="0">
              <a:pos x="connsiteX35" y="connsiteY35"/>
            </a:cxn>
            <a:cxn ang="0">
              <a:pos x="connsiteX36" y="connsiteY36"/>
            </a:cxn>
            <a:cxn ang="0">
              <a:pos x="connsiteX37" y="connsiteY37"/>
            </a:cxn>
            <a:cxn ang="0">
              <a:pos x="connsiteX38" y="connsiteY38"/>
            </a:cxn>
            <a:cxn ang="0">
              <a:pos x="connsiteX39" y="connsiteY39"/>
            </a:cxn>
            <a:cxn ang="0">
              <a:pos x="connsiteX40" y="connsiteY40"/>
            </a:cxn>
            <a:cxn ang="0">
              <a:pos x="connsiteX41" y="connsiteY41"/>
            </a:cxn>
            <a:cxn ang="0">
              <a:pos x="connsiteX42" y="connsiteY42"/>
            </a:cxn>
            <a:cxn ang="0">
              <a:pos x="connsiteX43" y="connsiteY43"/>
            </a:cxn>
            <a:cxn ang="0">
              <a:pos x="connsiteX44" y="connsiteY44"/>
            </a:cxn>
            <a:cxn ang="0">
              <a:pos x="connsiteX45" y="connsiteY45"/>
            </a:cxn>
            <a:cxn ang="0">
              <a:pos x="connsiteX46" y="connsiteY46"/>
            </a:cxn>
            <a:cxn ang="0">
              <a:pos x="connsiteX47" y="connsiteY47"/>
            </a:cxn>
            <a:cxn ang="0">
              <a:pos x="connsiteX48" y="connsiteY48"/>
            </a:cxn>
            <a:cxn ang="0">
              <a:pos x="connsiteX49" y="connsiteY49"/>
            </a:cxn>
            <a:cxn ang="0">
              <a:pos x="connsiteX50" y="connsiteY50"/>
            </a:cxn>
            <a:cxn ang="0">
              <a:pos x="connsiteX51" y="connsiteY51"/>
            </a:cxn>
            <a:cxn ang="0">
              <a:pos x="connsiteX52" y="connsiteY52"/>
            </a:cxn>
            <a:cxn ang="0">
              <a:pos x="connsiteX53" y="connsiteY53"/>
            </a:cxn>
            <a:cxn ang="0">
              <a:pos x="connsiteX54" y="connsiteY54"/>
            </a:cxn>
            <a:cxn ang="0">
              <a:pos x="connsiteX55" y="connsiteY55"/>
            </a:cxn>
            <a:cxn ang="0">
              <a:pos x="connsiteX56" y="connsiteY56"/>
            </a:cxn>
            <a:cxn ang="0">
              <a:pos x="connsiteX57" y="connsiteY57"/>
            </a:cxn>
            <a:cxn ang="0">
              <a:pos x="connsiteX58" y="connsiteY58"/>
            </a:cxn>
            <a:cxn ang="0">
              <a:pos x="connsiteX59" y="connsiteY59"/>
            </a:cxn>
            <a:cxn ang="0">
              <a:pos x="connsiteX60" y="connsiteY60"/>
            </a:cxn>
            <a:cxn ang="0">
              <a:pos x="connsiteX61" y="connsiteY61"/>
            </a:cxn>
            <a:cxn ang="0">
              <a:pos x="connsiteX62" y="connsiteY62"/>
            </a:cxn>
            <a:cxn ang="0">
              <a:pos x="connsiteX63" y="connsiteY63"/>
            </a:cxn>
            <a:cxn ang="0">
              <a:pos x="connsiteX64" y="connsiteY64"/>
            </a:cxn>
            <a:cxn ang="0">
              <a:pos x="connsiteX65" y="connsiteY65"/>
            </a:cxn>
            <a:cxn ang="0">
              <a:pos x="connsiteX66" y="connsiteY66"/>
            </a:cxn>
            <a:cxn ang="0">
              <a:pos x="connsiteX67" y="connsiteY67"/>
            </a:cxn>
            <a:cxn ang="0">
              <a:pos x="connsiteX68" y="connsiteY68"/>
            </a:cxn>
            <a:cxn ang="0">
              <a:pos x="connsiteX69" y="connsiteY69"/>
            </a:cxn>
            <a:cxn ang="0">
              <a:pos x="connsiteX70" y="connsiteY70"/>
            </a:cxn>
            <a:cxn ang="0">
              <a:pos x="connsiteX71" y="connsiteY71"/>
            </a:cxn>
            <a:cxn ang="0">
              <a:pos x="connsiteX72" y="connsiteY72"/>
            </a:cxn>
            <a:cxn ang="0">
              <a:pos x="connsiteX73" y="connsiteY73"/>
            </a:cxn>
            <a:cxn ang="0">
              <a:pos x="connsiteX74" y="connsiteY74"/>
            </a:cxn>
          </a:cxnLst>
          <a:rect l="l" t="t" r="r" b="b"/>
          <a:pathLst>
            <a:path w="7306733" h="3242733">
              <a:moveTo>
                <a:pt x="0" y="2057400"/>
              </a:moveTo>
              <a:lnTo>
                <a:pt x="0" y="2057400"/>
              </a:lnTo>
              <a:cubicBezTo>
                <a:pt x="19755" y="2034822"/>
                <a:pt x="37221" y="2010015"/>
                <a:pt x="59266" y="1989666"/>
              </a:cubicBezTo>
              <a:cubicBezTo>
                <a:pt x="100669" y="1951448"/>
                <a:pt x="101232" y="1959534"/>
                <a:pt x="143933" y="1947333"/>
              </a:cubicBezTo>
              <a:cubicBezTo>
                <a:pt x="203041" y="1930444"/>
                <a:pt x="127457" y="1944848"/>
                <a:pt x="228600" y="1930400"/>
              </a:cubicBezTo>
              <a:cubicBezTo>
                <a:pt x="301978" y="1933222"/>
                <a:pt x="375475" y="1933814"/>
                <a:pt x="448733" y="1938866"/>
              </a:cubicBezTo>
              <a:cubicBezTo>
                <a:pt x="457637" y="1939480"/>
                <a:pt x="465930" y="1943817"/>
                <a:pt x="474133" y="1947333"/>
              </a:cubicBezTo>
              <a:cubicBezTo>
                <a:pt x="485734" y="1952305"/>
                <a:pt x="497297" y="1957577"/>
                <a:pt x="508000" y="1964266"/>
              </a:cubicBezTo>
              <a:cubicBezTo>
                <a:pt x="519966" y="1971745"/>
                <a:pt x="530384" y="1981464"/>
                <a:pt x="541866" y="1989666"/>
              </a:cubicBezTo>
              <a:cubicBezTo>
                <a:pt x="550146" y="1995581"/>
                <a:pt x="558799" y="2000955"/>
                <a:pt x="567266" y="2006600"/>
              </a:cubicBezTo>
              <a:cubicBezTo>
                <a:pt x="572911" y="2015067"/>
                <a:pt x="579151" y="2023165"/>
                <a:pt x="584200" y="2032000"/>
              </a:cubicBezTo>
              <a:cubicBezTo>
                <a:pt x="590462" y="2042958"/>
                <a:pt x="594444" y="2055163"/>
                <a:pt x="601133" y="2065866"/>
              </a:cubicBezTo>
              <a:cubicBezTo>
                <a:pt x="608612" y="2077832"/>
                <a:pt x="618066" y="2088444"/>
                <a:pt x="626533" y="2099733"/>
              </a:cubicBezTo>
              <a:cubicBezTo>
                <a:pt x="645662" y="2157118"/>
                <a:pt x="624009" y="2087112"/>
                <a:pt x="643466" y="2184400"/>
              </a:cubicBezTo>
              <a:cubicBezTo>
                <a:pt x="645216" y="2193151"/>
                <a:pt x="649768" y="2201142"/>
                <a:pt x="651933" y="2209800"/>
              </a:cubicBezTo>
              <a:cubicBezTo>
                <a:pt x="674603" y="2300478"/>
                <a:pt x="643203" y="2203453"/>
                <a:pt x="677333" y="2294466"/>
              </a:cubicBezTo>
              <a:cubicBezTo>
                <a:pt x="690522" y="2329637"/>
                <a:pt x="677524" y="2311589"/>
                <a:pt x="702733" y="2336800"/>
              </a:cubicBezTo>
              <a:cubicBezTo>
                <a:pt x="705555" y="2345267"/>
                <a:pt x="706866" y="2354398"/>
                <a:pt x="711200" y="2362200"/>
              </a:cubicBezTo>
              <a:cubicBezTo>
                <a:pt x="729526" y="2395188"/>
                <a:pt x="756768" y="2432359"/>
                <a:pt x="787400" y="2455333"/>
              </a:cubicBezTo>
              <a:cubicBezTo>
                <a:pt x="798689" y="2463800"/>
                <a:pt x="809300" y="2473254"/>
                <a:pt x="821266" y="2480733"/>
              </a:cubicBezTo>
              <a:cubicBezTo>
                <a:pt x="831969" y="2487422"/>
                <a:pt x="844175" y="2491404"/>
                <a:pt x="855133" y="2497666"/>
              </a:cubicBezTo>
              <a:cubicBezTo>
                <a:pt x="863968" y="2502715"/>
                <a:pt x="871431" y="2510049"/>
                <a:pt x="880533" y="2514600"/>
              </a:cubicBezTo>
              <a:cubicBezTo>
                <a:pt x="888515" y="2518591"/>
                <a:pt x="897730" y="2519550"/>
                <a:pt x="905933" y="2523066"/>
              </a:cubicBezTo>
              <a:cubicBezTo>
                <a:pt x="917534" y="2528038"/>
                <a:pt x="928511" y="2534355"/>
                <a:pt x="939800" y="2540000"/>
              </a:cubicBezTo>
              <a:cubicBezTo>
                <a:pt x="956733" y="2537178"/>
                <a:pt x="975245" y="2539210"/>
                <a:pt x="990600" y="2531533"/>
              </a:cubicBezTo>
              <a:cubicBezTo>
                <a:pt x="1011073" y="2521296"/>
                <a:pt x="1011820" y="2477733"/>
                <a:pt x="1016000" y="2463800"/>
              </a:cubicBezTo>
              <a:cubicBezTo>
                <a:pt x="1020367" y="2449243"/>
                <a:pt x="1028127" y="2435884"/>
                <a:pt x="1032933" y="2421466"/>
              </a:cubicBezTo>
              <a:cubicBezTo>
                <a:pt x="1052546" y="2362625"/>
                <a:pt x="1049682" y="2363489"/>
                <a:pt x="1058333" y="2302933"/>
              </a:cubicBezTo>
              <a:cubicBezTo>
                <a:pt x="1052689" y="2238022"/>
                <a:pt x="1049482" y="2172853"/>
                <a:pt x="1041400" y="2108200"/>
              </a:cubicBezTo>
              <a:cubicBezTo>
                <a:pt x="1038173" y="2082381"/>
                <a:pt x="1029261" y="2057574"/>
                <a:pt x="1024466" y="2032000"/>
              </a:cubicBezTo>
              <a:cubicBezTo>
                <a:pt x="1021177" y="2014457"/>
                <a:pt x="1014714" y="1951942"/>
                <a:pt x="1007533" y="1930400"/>
              </a:cubicBezTo>
              <a:cubicBezTo>
                <a:pt x="1003542" y="1918426"/>
                <a:pt x="995287" y="1908252"/>
                <a:pt x="990600" y="1896533"/>
              </a:cubicBezTo>
              <a:cubicBezTo>
                <a:pt x="983971" y="1879960"/>
                <a:pt x="980295" y="1862306"/>
                <a:pt x="973666" y="1845733"/>
              </a:cubicBezTo>
              <a:cubicBezTo>
                <a:pt x="968022" y="1831622"/>
                <a:pt x="962905" y="1817288"/>
                <a:pt x="956733" y="1803400"/>
              </a:cubicBezTo>
              <a:cubicBezTo>
                <a:pt x="951607" y="1791866"/>
                <a:pt x="944772" y="1781134"/>
                <a:pt x="939800" y="1769533"/>
              </a:cubicBezTo>
              <a:cubicBezTo>
                <a:pt x="927427" y="1740663"/>
                <a:pt x="933531" y="1729398"/>
                <a:pt x="905933" y="1701800"/>
              </a:cubicBezTo>
              <a:cubicBezTo>
                <a:pt x="897008" y="1692875"/>
                <a:pt x="883355" y="1690511"/>
                <a:pt x="872066" y="1684866"/>
              </a:cubicBezTo>
              <a:cubicBezTo>
                <a:pt x="866422" y="1676399"/>
                <a:pt x="862950" y="1665980"/>
                <a:pt x="855133" y="1659466"/>
              </a:cubicBezTo>
              <a:cubicBezTo>
                <a:pt x="845437" y="1651386"/>
                <a:pt x="832089" y="1649027"/>
                <a:pt x="821266" y="1642533"/>
              </a:cubicBezTo>
              <a:cubicBezTo>
                <a:pt x="817844" y="1640480"/>
                <a:pt x="815622" y="1636888"/>
                <a:pt x="812800" y="1634066"/>
              </a:cubicBezTo>
              <a:lnTo>
                <a:pt x="5672666" y="0"/>
              </a:lnTo>
              <a:lnTo>
                <a:pt x="6045200" y="3090333"/>
              </a:lnTo>
              <a:cubicBezTo>
                <a:pt x="6096416" y="3086675"/>
                <a:pt x="6180666" y="3116384"/>
                <a:pt x="6180666" y="3039533"/>
              </a:cubicBezTo>
              <a:cubicBezTo>
                <a:pt x="6180666" y="3026912"/>
                <a:pt x="6169377" y="3016955"/>
                <a:pt x="6163733" y="3005666"/>
              </a:cubicBezTo>
              <a:cubicBezTo>
                <a:pt x="6135511" y="3014133"/>
                <a:pt x="6104160" y="3015623"/>
                <a:pt x="6079066" y="3031066"/>
              </a:cubicBezTo>
              <a:cubicBezTo>
                <a:pt x="6064377" y="3040105"/>
                <a:pt x="6042664" y="3100905"/>
                <a:pt x="6036733" y="3115733"/>
              </a:cubicBezTo>
              <a:cubicBezTo>
                <a:pt x="6032532" y="3145137"/>
                <a:pt x="6018355" y="3204862"/>
                <a:pt x="6036733" y="3234266"/>
              </a:cubicBezTo>
              <a:cubicBezTo>
                <a:pt x="6042900" y="3244134"/>
                <a:pt x="6059311" y="3239911"/>
                <a:pt x="6070600" y="3242733"/>
              </a:cubicBezTo>
              <a:cubicBezTo>
                <a:pt x="6087533" y="3231444"/>
                <a:pt x="6109365" y="3225277"/>
                <a:pt x="6121400" y="3208866"/>
              </a:cubicBezTo>
              <a:cubicBezTo>
                <a:pt x="6149317" y="3170797"/>
                <a:pt x="6183505" y="3056419"/>
                <a:pt x="6197600" y="3014133"/>
              </a:cubicBezTo>
              <a:cubicBezTo>
                <a:pt x="6203244" y="2980266"/>
                <a:pt x="6212391" y="2946800"/>
                <a:pt x="6214533" y="2912533"/>
              </a:cubicBezTo>
              <a:cubicBezTo>
                <a:pt x="6215259" y="2900919"/>
                <a:pt x="6214294" y="2886894"/>
                <a:pt x="6206066" y="2878666"/>
              </a:cubicBezTo>
              <a:cubicBezTo>
                <a:pt x="6197838" y="2870438"/>
                <a:pt x="6183489" y="2873022"/>
                <a:pt x="6172200" y="2870200"/>
              </a:cubicBezTo>
              <a:cubicBezTo>
                <a:pt x="6120586" y="2904608"/>
                <a:pt x="6153334" y="2875849"/>
                <a:pt x="6112933" y="2971800"/>
              </a:cubicBezTo>
              <a:cubicBezTo>
                <a:pt x="6102147" y="2997417"/>
                <a:pt x="6090355" y="3022600"/>
                <a:pt x="6079066" y="3048000"/>
              </a:cubicBezTo>
              <a:cubicBezTo>
                <a:pt x="6073457" y="3092877"/>
                <a:pt x="6059469" y="3132903"/>
                <a:pt x="6087533" y="3175000"/>
              </a:cubicBezTo>
              <a:cubicBezTo>
                <a:pt x="6094534" y="3185502"/>
                <a:pt x="6110111" y="3186289"/>
                <a:pt x="6121400" y="3191933"/>
              </a:cubicBezTo>
              <a:cubicBezTo>
                <a:pt x="6160911" y="3189111"/>
                <a:pt x="6203923" y="3199970"/>
                <a:pt x="6239933" y="3183466"/>
              </a:cubicBezTo>
              <a:cubicBezTo>
                <a:pt x="6305907" y="3153228"/>
                <a:pt x="6370368" y="3022521"/>
                <a:pt x="6400800" y="2971800"/>
              </a:cubicBezTo>
              <a:cubicBezTo>
                <a:pt x="6406444" y="2940755"/>
                <a:pt x="6419701" y="2910158"/>
                <a:pt x="6417733" y="2878666"/>
              </a:cubicBezTo>
              <a:cubicBezTo>
                <a:pt x="6416706" y="2862242"/>
                <a:pt x="6405183" y="2846613"/>
                <a:pt x="6392333" y="2836333"/>
              </a:cubicBezTo>
              <a:cubicBezTo>
                <a:pt x="6356273" y="2807485"/>
                <a:pt x="6307686" y="2807760"/>
                <a:pt x="6265333" y="2802466"/>
              </a:cubicBezTo>
              <a:cubicBezTo>
                <a:pt x="6245577" y="2813755"/>
                <a:pt x="6217355" y="2816577"/>
                <a:pt x="6206066" y="2836333"/>
              </a:cubicBezTo>
              <a:cubicBezTo>
                <a:pt x="6191994" y="2860959"/>
                <a:pt x="6199775" y="2892720"/>
                <a:pt x="6197600" y="2921000"/>
              </a:cubicBezTo>
              <a:cubicBezTo>
                <a:pt x="6194130" y="2966110"/>
                <a:pt x="6191955" y="3011311"/>
                <a:pt x="6189133" y="3056466"/>
              </a:cubicBezTo>
              <a:cubicBezTo>
                <a:pt x="6194777" y="3079044"/>
                <a:pt x="6197115" y="3102717"/>
                <a:pt x="6206066" y="3124200"/>
              </a:cubicBezTo>
              <a:cubicBezTo>
                <a:pt x="6211493" y="3137225"/>
                <a:pt x="6217355" y="3158066"/>
                <a:pt x="6231466" y="3158066"/>
              </a:cubicBezTo>
              <a:cubicBezTo>
                <a:pt x="6254219" y="3158066"/>
                <a:pt x="6270977" y="3135489"/>
                <a:pt x="6290733" y="3124200"/>
              </a:cubicBezTo>
              <a:cubicBezTo>
                <a:pt x="6296377" y="3112911"/>
                <a:pt x="6302694" y="3101934"/>
                <a:pt x="6307666" y="3090333"/>
              </a:cubicBezTo>
              <a:cubicBezTo>
                <a:pt x="6311182" y="3082130"/>
                <a:pt x="6316133" y="3064933"/>
                <a:pt x="6316133" y="3064933"/>
              </a:cubicBezTo>
              <a:lnTo>
                <a:pt x="5054600" y="1159933"/>
              </a:lnTo>
              <a:lnTo>
                <a:pt x="4741333" y="1117600"/>
              </a:lnTo>
              <a:lnTo>
                <a:pt x="4741333" y="1117600"/>
              </a:lnTo>
              <a:lnTo>
                <a:pt x="7306733" y="1176866"/>
              </a:lnTo>
              <a:lnTo>
                <a:pt x="4715933" y="1354666"/>
              </a:lnTo>
            </a:path>
          </a:pathLst>
        </a:custGeom>
      </cdr:spPr>
      <cdr:txBody>
        <a:bodyPr xmlns:a="http://schemas.openxmlformats.org/drawingml/2006/main" vertOverflow="clip" vert="horz" wrap="square" lIns="91440" tIns="45720" rIns="91440" bIns="45720" numCol="1" anchor="t" anchorCtr="0" compatLnSpc="1">
          <a:prstTxWarp prst="textNoShape">
            <a:avLst/>
          </a:prstTxWarp>
        </a:bodyPr>
        <a:lstStyle xmlns:a="http://schemas.openxmlformats.org/drawingml/2006/main"/>
        <a:p xmlns:a="http://schemas.openxmlformats.org/drawingml/2006/main">
          <a:endParaRPr lang="en-US" dirty="0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0</cdr:x>
      <cdr:y>0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id="{19F12689-1043-BF4D-BA94-DA7DBD664E5C}"/>
            </a:ext>
          </a:extLst>
        </cdr:cNvPr>
        <cdr:cNvSpPr txBox="1"/>
      </cdr:nvSpPr>
      <cdr:spPr>
        <a:xfrm xmlns:a="http://schemas.openxmlformats.org/drawingml/2006/main" flipV="1">
          <a:off x="-461660" y="-1172978"/>
          <a:ext cx="0" cy="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US" sz="800" dirty="0"/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0.15887</cdr:x>
      <cdr:y>0.03561</cdr:y>
    </cdr:from>
    <cdr:to>
      <cdr:x>1</cdr:x>
      <cdr:y>0.61591</cdr:y>
    </cdr:to>
    <cdr:sp macro="" textlink="">
      <cdr:nvSpPr>
        <cdr:cNvPr id="10" name="Freeform 9"/>
        <cdr:cNvSpPr/>
      </cdr:nvSpPr>
      <cdr:spPr>
        <a:xfrm xmlns:a="http://schemas.openxmlformats.org/drawingml/2006/main">
          <a:off x="1583267" y="198967"/>
          <a:ext cx="7306733" cy="3242733"/>
        </a:xfrm>
        <a:custGeom xmlns:a="http://schemas.openxmlformats.org/drawingml/2006/main">
          <a:avLst/>
          <a:gdLst>
            <a:gd name="connsiteX0" fmla="*/ 0 w 7306733"/>
            <a:gd name="connsiteY0" fmla="*/ 2057400 h 3242733"/>
            <a:gd name="connsiteX1" fmla="*/ 0 w 7306733"/>
            <a:gd name="connsiteY1" fmla="*/ 2057400 h 3242733"/>
            <a:gd name="connsiteX2" fmla="*/ 59266 w 7306733"/>
            <a:gd name="connsiteY2" fmla="*/ 1989666 h 3242733"/>
            <a:gd name="connsiteX3" fmla="*/ 143933 w 7306733"/>
            <a:gd name="connsiteY3" fmla="*/ 1947333 h 3242733"/>
            <a:gd name="connsiteX4" fmla="*/ 228600 w 7306733"/>
            <a:gd name="connsiteY4" fmla="*/ 1930400 h 3242733"/>
            <a:gd name="connsiteX5" fmla="*/ 448733 w 7306733"/>
            <a:gd name="connsiteY5" fmla="*/ 1938866 h 3242733"/>
            <a:gd name="connsiteX6" fmla="*/ 474133 w 7306733"/>
            <a:gd name="connsiteY6" fmla="*/ 1947333 h 3242733"/>
            <a:gd name="connsiteX7" fmla="*/ 508000 w 7306733"/>
            <a:gd name="connsiteY7" fmla="*/ 1964266 h 3242733"/>
            <a:gd name="connsiteX8" fmla="*/ 541866 w 7306733"/>
            <a:gd name="connsiteY8" fmla="*/ 1989666 h 3242733"/>
            <a:gd name="connsiteX9" fmla="*/ 567266 w 7306733"/>
            <a:gd name="connsiteY9" fmla="*/ 2006600 h 3242733"/>
            <a:gd name="connsiteX10" fmla="*/ 584200 w 7306733"/>
            <a:gd name="connsiteY10" fmla="*/ 2032000 h 3242733"/>
            <a:gd name="connsiteX11" fmla="*/ 601133 w 7306733"/>
            <a:gd name="connsiteY11" fmla="*/ 2065866 h 3242733"/>
            <a:gd name="connsiteX12" fmla="*/ 626533 w 7306733"/>
            <a:gd name="connsiteY12" fmla="*/ 2099733 h 3242733"/>
            <a:gd name="connsiteX13" fmla="*/ 643466 w 7306733"/>
            <a:gd name="connsiteY13" fmla="*/ 2184400 h 3242733"/>
            <a:gd name="connsiteX14" fmla="*/ 651933 w 7306733"/>
            <a:gd name="connsiteY14" fmla="*/ 2209800 h 3242733"/>
            <a:gd name="connsiteX15" fmla="*/ 677333 w 7306733"/>
            <a:gd name="connsiteY15" fmla="*/ 2294466 h 3242733"/>
            <a:gd name="connsiteX16" fmla="*/ 702733 w 7306733"/>
            <a:gd name="connsiteY16" fmla="*/ 2336800 h 3242733"/>
            <a:gd name="connsiteX17" fmla="*/ 711200 w 7306733"/>
            <a:gd name="connsiteY17" fmla="*/ 2362200 h 3242733"/>
            <a:gd name="connsiteX18" fmla="*/ 787400 w 7306733"/>
            <a:gd name="connsiteY18" fmla="*/ 2455333 h 3242733"/>
            <a:gd name="connsiteX19" fmla="*/ 821266 w 7306733"/>
            <a:gd name="connsiteY19" fmla="*/ 2480733 h 3242733"/>
            <a:gd name="connsiteX20" fmla="*/ 855133 w 7306733"/>
            <a:gd name="connsiteY20" fmla="*/ 2497666 h 3242733"/>
            <a:gd name="connsiteX21" fmla="*/ 880533 w 7306733"/>
            <a:gd name="connsiteY21" fmla="*/ 2514600 h 3242733"/>
            <a:gd name="connsiteX22" fmla="*/ 905933 w 7306733"/>
            <a:gd name="connsiteY22" fmla="*/ 2523066 h 3242733"/>
            <a:gd name="connsiteX23" fmla="*/ 939800 w 7306733"/>
            <a:gd name="connsiteY23" fmla="*/ 2540000 h 3242733"/>
            <a:gd name="connsiteX24" fmla="*/ 990600 w 7306733"/>
            <a:gd name="connsiteY24" fmla="*/ 2531533 h 3242733"/>
            <a:gd name="connsiteX25" fmla="*/ 1016000 w 7306733"/>
            <a:gd name="connsiteY25" fmla="*/ 2463800 h 3242733"/>
            <a:gd name="connsiteX26" fmla="*/ 1032933 w 7306733"/>
            <a:gd name="connsiteY26" fmla="*/ 2421466 h 3242733"/>
            <a:gd name="connsiteX27" fmla="*/ 1058333 w 7306733"/>
            <a:gd name="connsiteY27" fmla="*/ 2302933 h 3242733"/>
            <a:gd name="connsiteX28" fmla="*/ 1041400 w 7306733"/>
            <a:gd name="connsiteY28" fmla="*/ 2108200 h 3242733"/>
            <a:gd name="connsiteX29" fmla="*/ 1024466 w 7306733"/>
            <a:gd name="connsiteY29" fmla="*/ 2032000 h 3242733"/>
            <a:gd name="connsiteX30" fmla="*/ 1007533 w 7306733"/>
            <a:gd name="connsiteY30" fmla="*/ 1930400 h 3242733"/>
            <a:gd name="connsiteX31" fmla="*/ 990600 w 7306733"/>
            <a:gd name="connsiteY31" fmla="*/ 1896533 h 3242733"/>
            <a:gd name="connsiteX32" fmla="*/ 973666 w 7306733"/>
            <a:gd name="connsiteY32" fmla="*/ 1845733 h 3242733"/>
            <a:gd name="connsiteX33" fmla="*/ 956733 w 7306733"/>
            <a:gd name="connsiteY33" fmla="*/ 1803400 h 3242733"/>
            <a:gd name="connsiteX34" fmla="*/ 939800 w 7306733"/>
            <a:gd name="connsiteY34" fmla="*/ 1769533 h 3242733"/>
            <a:gd name="connsiteX35" fmla="*/ 905933 w 7306733"/>
            <a:gd name="connsiteY35" fmla="*/ 1701800 h 3242733"/>
            <a:gd name="connsiteX36" fmla="*/ 872066 w 7306733"/>
            <a:gd name="connsiteY36" fmla="*/ 1684866 h 3242733"/>
            <a:gd name="connsiteX37" fmla="*/ 855133 w 7306733"/>
            <a:gd name="connsiteY37" fmla="*/ 1659466 h 3242733"/>
            <a:gd name="connsiteX38" fmla="*/ 821266 w 7306733"/>
            <a:gd name="connsiteY38" fmla="*/ 1642533 h 3242733"/>
            <a:gd name="connsiteX39" fmla="*/ 812800 w 7306733"/>
            <a:gd name="connsiteY39" fmla="*/ 1634066 h 3242733"/>
            <a:gd name="connsiteX40" fmla="*/ 5672666 w 7306733"/>
            <a:gd name="connsiteY40" fmla="*/ 0 h 3242733"/>
            <a:gd name="connsiteX41" fmla="*/ 6045200 w 7306733"/>
            <a:gd name="connsiteY41" fmla="*/ 3090333 h 3242733"/>
            <a:gd name="connsiteX42" fmla="*/ 6180666 w 7306733"/>
            <a:gd name="connsiteY42" fmla="*/ 3039533 h 3242733"/>
            <a:gd name="connsiteX43" fmla="*/ 6163733 w 7306733"/>
            <a:gd name="connsiteY43" fmla="*/ 3005666 h 3242733"/>
            <a:gd name="connsiteX44" fmla="*/ 6079066 w 7306733"/>
            <a:gd name="connsiteY44" fmla="*/ 3031066 h 3242733"/>
            <a:gd name="connsiteX45" fmla="*/ 6036733 w 7306733"/>
            <a:gd name="connsiteY45" fmla="*/ 3115733 h 3242733"/>
            <a:gd name="connsiteX46" fmla="*/ 6036733 w 7306733"/>
            <a:gd name="connsiteY46" fmla="*/ 3234266 h 3242733"/>
            <a:gd name="connsiteX47" fmla="*/ 6070600 w 7306733"/>
            <a:gd name="connsiteY47" fmla="*/ 3242733 h 3242733"/>
            <a:gd name="connsiteX48" fmla="*/ 6121400 w 7306733"/>
            <a:gd name="connsiteY48" fmla="*/ 3208866 h 3242733"/>
            <a:gd name="connsiteX49" fmla="*/ 6197600 w 7306733"/>
            <a:gd name="connsiteY49" fmla="*/ 3014133 h 3242733"/>
            <a:gd name="connsiteX50" fmla="*/ 6214533 w 7306733"/>
            <a:gd name="connsiteY50" fmla="*/ 2912533 h 3242733"/>
            <a:gd name="connsiteX51" fmla="*/ 6206066 w 7306733"/>
            <a:gd name="connsiteY51" fmla="*/ 2878666 h 3242733"/>
            <a:gd name="connsiteX52" fmla="*/ 6172200 w 7306733"/>
            <a:gd name="connsiteY52" fmla="*/ 2870200 h 3242733"/>
            <a:gd name="connsiteX53" fmla="*/ 6112933 w 7306733"/>
            <a:gd name="connsiteY53" fmla="*/ 2971800 h 3242733"/>
            <a:gd name="connsiteX54" fmla="*/ 6079066 w 7306733"/>
            <a:gd name="connsiteY54" fmla="*/ 3048000 h 3242733"/>
            <a:gd name="connsiteX55" fmla="*/ 6087533 w 7306733"/>
            <a:gd name="connsiteY55" fmla="*/ 3175000 h 3242733"/>
            <a:gd name="connsiteX56" fmla="*/ 6121400 w 7306733"/>
            <a:gd name="connsiteY56" fmla="*/ 3191933 h 3242733"/>
            <a:gd name="connsiteX57" fmla="*/ 6239933 w 7306733"/>
            <a:gd name="connsiteY57" fmla="*/ 3183466 h 3242733"/>
            <a:gd name="connsiteX58" fmla="*/ 6400800 w 7306733"/>
            <a:gd name="connsiteY58" fmla="*/ 2971800 h 3242733"/>
            <a:gd name="connsiteX59" fmla="*/ 6417733 w 7306733"/>
            <a:gd name="connsiteY59" fmla="*/ 2878666 h 3242733"/>
            <a:gd name="connsiteX60" fmla="*/ 6392333 w 7306733"/>
            <a:gd name="connsiteY60" fmla="*/ 2836333 h 3242733"/>
            <a:gd name="connsiteX61" fmla="*/ 6265333 w 7306733"/>
            <a:gd name="connsiteY61" fmla="*/ 2802466 h 3242733"/>
            <a:gd name="connsiteX62" fmla="*/ 6206066 w 7306733"/>
            <a:gd name="connsiteY62" fmla="*/ 2836333 h 3242733"/>
            <a:gd name="connsiteX63" fmla="*/ 6197600 w 7306733"/>
            <a:gd name="connsiteY63" fmla="*/ 2921000 h 3242733"/>
            <a:gd name="connsiteX64" fmla="*/ 6189133 w 7306733"/>
            <a:gd name="connsiteY64" fmla="*/ 3056466 h 3242733"/>
            <a:gd name="connsiteX65" fmla="*/ 6206066 w 7306733"/>
            <a:gd name="connsiteY65" fmla="*/ 3124200 h 3242733"/>
            <a:gd name="connsiteX66" fmla="*/ 6231466 w 7306733"/>
            <a:gd name="connsiteY66" fmla="*/ 3158066 h 3242733"/>
            <a:gd name="connsiteX67" fmla="*/ 6290733 w 7306733"/>
            <a:gd name="connsiteY67" fmla="*/ 3124200 h 3242733"/>
            <a:gd name="connsiteX68" fmla="*/ 6307666 w 7306733"/>
            <a:gd name="connsiteY68" fmla="*/ 3090333 h 3242733"/>
            <a:gd name="connsiteX69" fmla="*/ 6316133 w 7306733"/>
            <a:gd name="connsiteY69" fmla="*/ 3064933 h 3242733"/>
            <a:gd name="connsiteX70" fmla="*/ 5054600 w 7306733"/>
            <a:gd name="connsiteY70" fmla="*/ 1159933 h 3242733"/>
            <a:gd name="connsiteX71" fmla="*/ 4741333 w 7306733"/>
            <a:gd name="connsiteY71" fmla="*/ 1117600 h 3242733"/>
            <a:gd name="connsiteX72" fmla="*/ 4741333 w 7306733"/>
            <a:gd name="connsiteY72" fmla="*/ 1117600 h 3242733"/>
            <a:gd name="connsiteX73" fmla="*/ 7306733 w 7306733"/>
            <a:gd name="connsiteY73" fmla="*/ 1176866 h 3242733"/>
            <a:gd name="connsiteX74" fmla="*/ 4715933 w 7306733"/>
            <a:gd name="connsiteY74" fmla="*/ 1354666 h 3242733"/>
          </a:gdLst>
          <a:ahLst/>
          <a:cxnLst>
            <a:cxn ang="0">
              <a:pos x="connsiteX0" y="connsiteY0"/>
            </a:cxn>
            <a:cxn ang="0">
              <a:pos x="connsiteX1" y="connsiteY1"/>
            </a:cxn>
            <a:cxn ang="0">
              <a:pos x="connsiteX2" y="connsiteY2"/>
            </a:cxn>
            <a:cxn ang="0">
              <a:pos x="connsiteX3" y="connsiteY3"/>
            </a:cxn>
            <a:cxn ang="0">
              <a:pos x="connsiteX4" y="connsiteY4"/>
            </a:cxn>
            <a:cxn ang="0">
              <a:pos x="connsiteX5" y="connsiteY5"/>
            </a:cxn>
            <a:cxn ang="0">
              <a:pos x="connsiteX6" y="connsiteY6"/>
            </a:cxn>
            <a:cxn ang="0">
              <a:pos x="connsiteX7" y="connsiteY7"/>
            </a:cxn>
            <a:cxn ang="0">
              <a:pos x="connsiteX8" y="connsiteY8"/>
            </a:cxn>
            <a:cxn ang="0">
              <a:pos x="connsiteX9" y="connsiteY9"/>
            </a:cxn>
            <a:cxn ang="0">
              <a:pos x="connsiteX10" y="connsiteY10"/>
            </a:cxn>
            <a:cxn ang="0">
              <a:pos x="connsiteX11" y="connsiteY11"/>
            </a:cxn>
            <a:cxn ang="0">
              <a:pos x="connsiteX12" y="connsiteY12"/>
            </a:cxn>
            <a:cxn ang="0">
              <a:pos x="connsiteX13" y="connsiteY13"/>
            </a:cxn>
            <a:cxn ang="0">
              <a:pos x="connsiteX14" y="connsiteY14"/>
            </a:cxn>
            <a:cxn ang="0">
              <a:pos x="connsiteX15" y="connsiteY15"/>
            </a:cxn>
            <a:cxn ang="0">
              <a:pos x="connsiteX16" y="connsiteY16"/>
            </a:cxn>
            <a:cxn ang="0">
              <a:pos x="connsiteX17" y="connsiteY17"/>
            </a:cxn>
            <a:cxn ang="0">
              <a:pos x="connsiteX18" y="connsiteY18"/>
            </a:cxn>
            <a:cxn ang="0">
              <a:pos x="connsiteX19" y="connsiteY19"/>
            </a:cxn>
            <a:cxn ang="0">
              <a:pos x="connsiteX20" y="connsiteY20"/>
            </a:cxn>
            <a:cxn ang="0">
              <a:pos x="connsiteX21" y="connsiteY21"/>
            </a:cxn>
            <a:cxn ang="0">
              <a:pos x="connsiteX22" y="connsiteY22"/>
            </a:cxn>
            <a:cxn ang="0">
              <a:pos x="connsiteX23" y="connsiteY23"/>
            </a:cxn>
            <a:cxn ang="0">
              <a:pos x="connsiteX24" y="connsiteY24"/>
            </a:cxn>
            <a:cxn ang="0">
              <a:pos x="connsiteX25" y="connsiteY25"/>
            </a:cxn>
            <a:cxn ang="0">
              <a:pos x="connsiteX26" y="connsiteY26"/>
            </a:cxn>
            <a:cxn ang="0">
              <a:pos x="connsiteX27" y="connsiteY27"/>
            </a:cxn>
            <a:cxn ang="0">
              <a:pos x="connsiteX28" y="connsiteY28"/>
            </a:cxn>
            <a:cxn ang="0">
              <a:pos x="connsiteX29" y="connsiteY29"/>
            </a:cxn>
            <a:cxn ang="0">
              <a:pos x="connsiteX30" y="connsiteY30"/>
            </a:cxn>
            <a:cxn ang="0">
              <a:pos x="connsiteX31" y="connsiteY31"/>
            </a:cxn>
            <a:cxn ang="0">
              <a:pos x="connsiteX32" y="connsiteY32"/>
            </a:cxn>
            <a:cxn ang="0">
              <a:pos x="connsiteX33" y="connsiteY33"/>
            </a:cxn>
            <a:cxn ang="0">
              <a:pos x="connsiteX34" y="connsiteY34"/>
            </a:cxn>
            <a:cxn ang="0">
              <a:pos x="connsiteX35" y="connsiteY35"/>
            </a:cxn>
            <a:cxn ang="0">
              <a:pos x="connsiteX36" y="connsiteY36"/>
            </a:cxn>
            <a:cxn ang="0">
              <a:pos x="connsiteX37" y="connsiteY37"/>
            </a:cxn>
            <a:cxn ang="0">
              <a:pos x="connsiteX38" y="connsiteY38"/>
            </a:cxn>
            <a:cxn ang="0">
              <a:pos x="connsiteX39" y="connsiteY39"/>
            </a:cxn>
            <a:cxn ang="0">
              <a:pos x="connsiteX40" y="connsiteY40"/>
            </a:cxn>
            <a:cxn ang="0">
              <a:pos x="connsiteX41" y="connsiteY41"/>
            </a:cxn>
            <a:cxn ang="0">
              <a:pos x="connsiteX42" y="connsiteY42"/>
            </a:cxn>
            <a:cxn ang="0">
              <a:pos x="connsiteX43" y="connsiteY43"/>
            </a:cxn>
            <a:cxn ang="0">
              <a:pos x="connsiteX44" y="connsiteY44"/>
            </a:cxn>
            <a:cxn ang="0">
              <a:pos x="connsiteX45" y="connsiteY45"/>
            </a:cxn>
            <a:cxn ang="0">
              <a:pos x="connsiteX46" y="connsiteY46"/>
            </a:cxn>
            <a:cxn ang="0">
              <a:pos x="connsiteX47" y="connsiteY47"/>
            </a:cxn>
            <a:cxn ang="0">
              <a:pos x="connsiteX48" y="connsiteY48"/>
            </a:cxn>
            <a:cxn ang="0">
              <a:pos x="connsiteX49" y="connsiteY49"/>
            </a:cxn>
            <a:cxn ang="0">
              <a:pos x="connsiteX50" y="connsiteY50"/>
            </a:cxn>
            <a:cxn ang="0">
              <a:pos x="connsiteX51" y="connsiteY51"/>
            </a:cxn>
            <a:cxn ang="0">
              <a:pos x="connsiteX52" y="connsiteY52"/>
            </a:cxn>
            <a:cxn ang="0">
              <a:pos x="connsiteX53" y="connsiteY53"/>
            </a:cxn>
            <a:cxn ang="0">
              <a:pos x="connsiteX54" y="connsiteY54"/>
            </a:cxn>
            <a:cxn ang="0">
              <a:pos x="connsiteX55" y="connsiteY55"/>
            </a:cxn>
            <a:cxn ang="0">
              <a:pos x="connsiteX56" y="connsiteY56"/>
            </a:cxn>
            <a:cxn ang="0">
              <a:pos x="connsiteX57" y="connsiteY57"/>
            </a:cxn>
            <a:cxn ang="0">
              <a:pos x="connsiteX58" y="connsiteY58"/>
            </a:cxn>
            <a:cxn ang="0">
              <a:pos x="connsiteX59" y="connsiteY59"/>
            </a:cxn>
            <a:cxn ang="0">
              <a:pos x="connsiteX60" y="connsiteY60"/>
            </a:cxn>
            <a:cxn ang="0">
              <a:pos x="connsiteX61" y="connsiteY61"/>
            </a:cxn>
            <a:cxn ang="0">
              <a:pos x="connsiteX62" y="connsiteY62"/>
            </a:cxn>
            <a:cxn ang="0">
              <a:pos x="connsiteX63" y="connsiteY63"/>
            </a:cxn>
            <a:cxn ang="0">
              <a:pos x="connsiteX64" y="connsiteY64"/>
            </a:cxn>
            <a:cxn ang="0">
              <a:pos x="connsiteX65" y="connsiteY65"/>
            </a:cxn>
            <a:cxn ang="0">
              <a:pos x="connsiteX66" y="connsiteY66"/>
            </a:cxn>
            <a:cxn ang="0">
              <a:pos x="connsiteX67" y="connsiteY67"/>
            </a:cxn>
            <a:cxn ang="0">
              <a:pos x="connsiteX68" y="connsiteY68"/>
            </a:cxn>
            <a:cxn ang="0">
              <a:pos x="connsiteX69" y="connsiteY69"/>
            </a:cxn>
            <a:cxn ang="0">
              <a:pos x="connsiteX70" y="connsiteY70"/>
            </a:cxn>
            <a:cxn ang="0">
              <a:pos x="connsiteX71" y="connsiteY71"/>
            </a:cxn>
            <a:cxn ang="0">
              <a:pos x="connsiteX72" y="connsiteY72"/>
            </a:cxn>
            <a:cxn ang="0">
              <a:pos x="connsiteX73" y="connsiteY73"/>
            </a:cxn>
            <a:cxn ang="0">
              <a:pos x="connsiteX74" y="connsiteY74"/>
            </a:cxn>
          </a:cxnLst>
          <a:rect l="l" t="t" r="r" b="b"/>
          <a:pathLst>
            <a:path w="7306733" h="3242733">
              <a:moveTo>
                <a:pt x="0" y="2057400"/>
              </a:moveTo>
              <a:lnTo>
                <a:pt x="0" y="2057400"/>
              </a:lnTo>
              <a:cubicBezTo>
                <a:pt x="19755" y="2034822"/>
                <a:pt x="37221" y="2010015"/>
                <a:pt x="59266" y="1989666"/>
              </a:cubicBezTo>
              <a:cubicBezTo>
                <a:pt x="100669" y="1951448"/>
                <a:pt x="101232" y="1959534"/>
                <a:pt x="143933" y="1947333"/>
              </a:cubicBezTo>
              <a:cubicBezTo>
                <a:pt x="203041" y="1930444"/>
                <a:pt x="127457" y="1944848"/>
                <a:pt x="228600" y="1930400"/>
              </a:cubicBezTo>
              <a:cubicBezTo>
                <a:pt x="301978" y="1933222"/>
                <a:pt x="375475" y="1933814"/>
                <a:pt x="448733" y="1938866"/>
              </a:cubicBezTo>
              <a:cubicBezTo>
                <a:pt x="457637" y="1939480"/>
                <a:pt x="465930" y="1943817"/>
                <a:pt x="474133" y="1947333"/>
              </a:cubicBezTo>
              <a:cubicBezTo>
                <a:pt x="485734" y="1952305"/>
                <a:pt x="497297" y="1957577"/>
                <a:pt x="508000" y="1964266"/>
              </a:cubicBezTo>
              <a:cubicBezTo>
                <a:pt x="519966" y="1971745"/>
                <a:pt x="530384" y="1981464"/>
                <a:pt x="541866" y="1989666"/>
              </a:cubicBezTo>
              <a:cubicBezTo>
                <a:pt x="550146" y="1995581"/>
                <a:pt x="558799" y="2000955"/>
                <a:pt x="567266" y="2006600"/>
              </a:cubicBezTo>
              <a:cubicBezTo>
                <a:pt x="572911" y="2015067"/>
                <a:pt x="579151" y="2023165"/>
                <a:pt x="584200" y="2032000"/>
              </a:cubicBezTo>
              <a:cubicBezTo>
                <a:pt x="590462" y="2042958"/>
                <a:pt x="594444" y="2055163"/>
                <a:pt x="601133" y="2065866"/>
              </a:cubicBezTo>
              <a:cubicBezTo>
                <a:pt x="608612" y="2077832"/>
                <a:pt x="618066" y="2088444"/>
                <a:pt x="626533" y="2099733"/>
              </a:cubicBezTo>
              <a:cubicBezTo>
                <a:pt x="645662" y="2157118"/>
                <a:pt x="624009" y="2087112"/>
                <a:pt x="643466" y="2184400"/>
              </a:cubicBezTo>
              <a:cubicBezTo>
                <a:pt x="645216" y="2193151"/>
                <a:pt x="649768" y="2201142"/>
                <a:pt x="651933" y="2209800"/>
              </a:cubicBezTo>
              <a:cubicBezTo>
                <a:pt x="674603" y="2300478"/>
                <a:pt x="643203" y="2203453"/>
                <a:pt x="677333" y="2294466"/>
              </a:cubicBezTo>
              <a:cubicBezTo>
                <a:pt x="690522" y="2329637"/>
                <a:pt x="677524" y="2311589"/>
                <a:pt x="702733" y="2336800"/>
              </a:cubicBezTo>
              <a:cubicBezTo>
                <a:pt x="705555" y="2345267"/>
                <a:pt x="706866" y="2354398"/>
                <a:pt x="711200" y="2362200"/>
              </a:cubicBezTo>
              <a:cubicBezTo>
                <a:pt x="729526" y="2395188"/>
                <a:pt x="756768" y="2432359"/>
                <a:pt x="787400" y="2455333"/>
              </a:cubicBezTo>
              <a:cubicBezTo>
                <a:pt x="798689" y="2463800"/>
                <a:pt x="809300" y="2473254"/>
                <a:pt x="821266" y="2480733"/>
              </a:cubicBezTo>
              <a:cubicBezTo>
                <a:pt x="831969" y="2487422"/>
                <a:pt x="844175" y="2491404"/>
                <a:pt x="855133" y="2497666"/>
              </a:cubicBezTo>
              <a:cubicBezTo>
                <a:pt x="863968" y="2502715"/>
                <a:pt x="871431" y="2510049"/>
                <a:pt x="880533" y="2514600"/>
              </a:cubicBezTo>
              <a:cubicBezTo>
                <a:pt x="888515" y="2518591"/>
                <a:pt x="897730" y="2519550"/>
                <a:pt x="905933" y="2523066"/>
              </a:cubicBezTo>
              <a:cubicBezTo>
                <a:pt x="917534" y="2528038"/>
                <a:pt x="928511" y="2534355"/>
                <a:pt x="939800" y="2540000"/>
              </a:cubicBezTo>
              <a:cubicBezTo>
                <a:pt x="956733" y="2537178"/>
                <a:pt x="975245" y="2539210"/>
                <a:pt x="990600" y="2531533"/>
              </a:cubicBezTo>
              <a:cubicBezTo>
                <a:pt x="1011073" y="2521296"/>
                <a:pt x="1011820" y="2477733"/>
                <a:pt x="1016000" y="2463800"/>
              </a:cubicBezTo>
              <a:cubicBezTo>
                <a:pt x="1020367" y="2449243"/>
                <a:pt x="1028127" y="2435884"/>
                <a:pt x="1032933" y="2421466"/>
              </a:cubicBezTo>
              <a:cubicBezTo>
                <a:pt x="1052546" y="2362625"/>
                <a:pt x="1049682" y="2363489"/>
                <a:pt x="1058333" y="2302933"/>
              </a:cubicBezTo>
              <a:cubicBezTo>
                <a:pt x="1052689" y="2238022"/>
                <a:pt x="1049482" y="2172853"/>
                <a:pt x="1041400" y="2108200"/>
              </a:cubicBezTo>
              <a:cubicBezTo>
                <a:pt x="1038173" y="2082381"/>
                <a:pt x="1029261" y="2057574"/>
                <a:pt x="1024466" y="2032000"/>
              </a:cubicBezTo>
              <a:cubicBezTo>
                <a:pt x="1021177" y="2014457"/>
                <a:pt x="1014714" y="1951942"/>
                <a:pt x="1007533" y="1930400"/>
              </a:cubicBezTo>
              <a:cubicBezTo>
                <a:pt x="1003542" y="1918426"/>
                <a:pt x="995287" y="1908252"/>
                <a:pt x="990600" y="1896533"/>
              </a:cubicBezTo>
              <a:cubicBezTo>
                <a:pt x="983971" y="1879960"/>
                <a:pt x="980295" y="1862306"/>
                <a:pt x="973666" y="1845733"/>
              </a:cubicBezTo>
              <a:cubicBezTo>
                <a:pt x="968022" y="1831622"/>
                <a:pt x="962905" y="1817288"/>
                <a:pt x="956733" y="1803400"/>
              </a:cubicBezTo>
              <a:cubicBezTo>
                <a:pt x="951607" y="1791866"/>
                <a:pt x="944772" y="1781134"/>
                <a:pt x="939800" y="1769533"/>
              </a:cubicBezTo>
              <a:cubicBezTo>
                <a:pt x="927427" y="1740663"/>
                <a:pt x="933531" y="1729398"/>
                <a:pt x="905933" y="1701800"/>
              </a:cubicBezTo>
              <a:cubicBezTo>
                <a:pt x="897008" y="1692875"/>
                <a:pt x="883355" y="1690511"/>
                <a:pt x="872066" y="1684866"/>
              </a:cubicBezTo>
              <a:cubicBezTo>
                <a:pt x="866422" y="1676399"/>
                <a:pt x="862950" y="1665980"/>
                <a:pt x="855133" y="1659466"/>
              </a:cubicBezTo>
              <a:cubicBezTo>
                <a:pt x="845437" y="1651386"/>
                <a:pt x="832089" y="1649027"/>
                <a:pt x="821266" y="1642533"/>
              </a:cubicBezTo>
              <a:cubicBezTo>
                <a:pt x="817844" y="1640480"/>
                <a:pt x="815622" y="1636888"/>
                <a:pt x="812800" y="1634066"/>
              </a:cubicBezTo>
              <a:lnTo>
                <a:pt x="5672666" y="0"/>
              </a:lnTo>
              <a:lnTo>
                <a:pt x="6045200" y="3090333"/>
              </a:lnTo>
              <a:cubicBezTo>
                <a:pt x="6096416" y="3086675"/>
                <a:pt x="6180666" y="3116384"/>
                <a:pt x="6180666" y="3039533"/>
              </a:cubicBezTo>
              <a:cubicBezTo>
                <a:pt x="6180666" y="3026912"/>
                <a:pt x="6169377" y="3016955"/>
                <a:pt x="6163733" y="3005666"/>
              </a:cubicBezTo>
              <a:cubicBezTo>
                <a:pt x="6135511" y="3014133"/>
                <a:pt x="6104160" y="3015623"/>
                <a:pt x="6079066" y="3031066"/>
              </a:cubicBezTo>
              <a:cubicBezTo>
                <a:pt x="6064377" y="3040105"/>
                <a:pt x="6042664" y="3100905"/>
                <a:pt x="6036733" y="3115733"/>
              </a:cubicBezTo>
              <a:cubicBezTo>
                <a:pt x="6032532" y="3145137"/>
                <a:pt x="6018355" y="3204862"/>
                <a:pt x="6036733" y="3234266"/>
              </a:cubicBezTo>
              <a:cubicBezTo>
                <a:pt x="6042900" y="3244134"/>
                <a:pt x="6059311" y="3239911"/>
                <a:pt x="6070600" y="3242733"/>
              </a:cubicBezTo>
              <a:cubicBezTo>
                <a:pt x="6087533" y="3231444"/>
                <a:pt x="6109365" y="3225277"/>
                <a:pt x="6121400" y="3208866"/>
              </a:cubicBezTo>
              <a:cubicBezTo>
                <a:pt x="6149317" y="3170797"/>
                <a:pt x="6183505" y="3056419"/>
                <a:pt x="6197600" y="3014133"/>
              </a:cubicBezTo>
              <a:cubicBezTo>
                <a:pt x="6203244" y="2980266"/>
                <a:pt x="6212391" y="2946800"/>
                <a:pt x="6214533" y="2912533"/>
              </a:cubicBezTo>
              <a:cubicBezTo>
                <a:pt x="6215259" y="2900919"/>
                <a:pt x="6214294" y="2886894"/>
                <a:pt x="6206066" y="2878666"/>
              </a:cubicBezTo>
              <a:cubicBezTo>
                <a:pt x="6197838" y="2870438"/>
                <a:pt x="6183489" y="2873022"/>
                <a:pt x="6172200" y="2870200"/>
              </a:cubicBezTo>
              <a:cubicBezTo>
                <a:pt x="6120586" y="2904608"/>
                <a:pt x="6153334" y="2875849"/>
                <a:pt x="6112933" y="2971800"/>
              </a:cubicBezTo>
              <a:cubicBezTo>
                <a:pt x="6102147" y="2997417"/>
                <a:pt x="6090355" y="3022600"/>
                <a:pt x="6079066" y="3048000"/>
              </a:cubicBezTo>
              <a:cubicBezTo>
                <a:pt x="6073457" y="3092877"/>
                <a:pt x="6059469" y="3132903"/>
                <a:pt x="6087533" y="3175000"/>
              </a:cubicBezTo>
              <a:cubicBezTo>
                <a:pt x="6094534" y="3185502"/>
                <a:pt x="6110111" y="3186289"/>
                <a:pt x="6121400" y="3191933"/>
              </a:cubicBezTo>
              <a:cubicBezTo>
                <a:pt x="6160911" y="3189111"/>
                <a:pt x="6203923" y="3199970"/>
                <a:pt x="6239933" y="3183466"/>
              </a:cubicBezTo>
              <a:cubicBezTo>
                <a:pt x="6305907" y="3153228"/>
                <a:pt x="6370368" y="3022521"/>
                <a:pt x="6400800" y="2971800"/>
              </a:cubicBezTo>
              <a:cubicBezTo>
                <a:pt x="6406444" y="2940755"/>
                <a:pt x="6419701" y="2910158"/>
                <a:pt x="6417733" y="2878666"/>
              </a:cubicBezTo>
              <a:cubicBezTo>
                <a:pt x="6416706" y="2862242"/>
                <a:pt x="6405183" y="2846613"/>
                <a:pt x="6392333" y="2836333"/>
              </a:cubicBezTo>
              <a:cubicBezTo>
                <a:pt x="6356273" y="2807485"/>
                <a:pt x="6307686" y="2807760"/>
                <a:pt x="6265333" y="2802466"/>
              </a:cubicBezTo>
              <a:cubicBezTo>
                <a:pt x="6245577" y="2813755"/>
                <a:pt x="6217355" y="2816577"/>
                <a:pt x="6206066" y="2836333"/>
              </a:cubicBezTo>
              <a:cubicBezTo>
                <a:pt x="6191994" y="2860959"/>
                <a:pt x="6199775" y="2892720"/>
                <a:pt x="6197600" y="2921000"/>
              </a:cubicBezTo>
              <a:cubicBezTo>
                <a:pt x="6194130" y="2966110"/>
                <a:pt x="6191955" y="3011311"/>
                <a:pt x="6189133" y="3056466"/>
              </a:cubicBezTo>
              <a:cubicBezTo>
                <a:pt x="6194777" y="3079044"/>
                <a:pt x="6197115" y="3102717"/>
                <a:pt x="6206066" y="3124200"/>
              </a:cubicBezTo>
              <a:cubicBezTo>
                <a:pt x="6211493" y="3137225"/>
                <a:pt x="6217355" y="3158066"/>
                <a:pt x="6231466" y="3158066"/>
              </a:cubicBezTo>
              <a:cubicBezTo>
                <a:pt x="6254219" y="3158066"/>
                <a:pt x="6270977" y="3135489"/>
                <a:pt x="6290733" y="3124200"/>
              </a:cubicBezTo>
              <a:cubicBezTo>
                <a:pt x="6296377" y="3112911"/>
                <a:pt x="6302694" y="3101934"/>
                <a:pt x="6307666" y="3090333"/>
              </a:cubicBezTo>
              <a:cubicBezTo>
                <a:pt x="6311182" y="3082130"/>
                <a:pt x="6316133" y="3064933"/>
                <a:pt x="6316133" y="3064933"/>
              </a:cubicBezTo>
              <a:lnTo>
                <a:pt x="5054600" y="1159933"/>
              </a:lnTo>
              <a:lnTo>
                <a:pt x="4741333" y="1117600"/>
              </a:lnTo>
              <a:lnTo>
                <a:pt x="4741333" y="1117600"/>
              </a:lnTo>
              <a:lnTo>
                <a:pt x="7306733" y="1176866"/>
              </a:lnTo>
              <a:lnTo>
                <a:pt x="4715933" y="1354666"/>
              </a:lnTo>
            </a:path>
          </a:pathLst>
        </a:custGeom>
      </cdr:spPr>
      <cdr:txBody>
        <a:bodyPr xmlns:a="http://schemas.openxmlformats.org/drawingml/2006/main" vertOverflow="clip" vert="horz" wrap="square" lIns="91440" tIns="45720" rIns="91440" bIns="45720" numCol="1" anchor="t" anchorCtr="0" compatLnSpc="1">
          <a:prstTxWarp prst="textNoShape">
            <a:avLst/>
          </a:prstTxWarp>
        </a:bodyPr>
        <a:lstStyle xmlns:a="http://schemas.openxmlformats.org/drawingml/2006/main"/>
        <a:p xmlns:a="http://schemas.openxmlformats.org/drawingml/2006/main">
          <a:endParaRPr lang="en-US" dirty="0"/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0.15887</cdr:x>
      <cdr:y>0.03561</cdr:y>
    </cdr:from>
    <cdr:to>
      <cdr:x>1</cdr:x>
      <cdr:y>0.61591</cdr:y>
    </cdr:to>
    <cdr:sp macro="" textlink="">
      <cdr:nvSpPr>
        <cdr:cNvPr id="10" name="Freeform 9"/>
        <cdr:cNvSpPr/>
      </cdr:nvSpPr>
      <cdr:spPr>
        <a:xfrm xmlns:a="http://schemas.openxmlformats.org/drawingml/2006/main">
          <a:off x="1583267" y="198967"/>
          <a:ext cx="7306733" cy="3242733"/>
        </a:xfrm>
        <a:custGeom xmlns:a="http://schemas.openxmlformats.org/drawingml/2006/main">
          <a:avLst/>
          <a:gdLst>
            <a:gd name="connsiteX0" fmla="*/ 0 w 7306733"/>
            <a:gd name="connsiteY0" fmla="*/ 2057400 h 3242733"/>
            <a:gd name="connsiteX1" fmla="*/ 0 w 7306733"/>
            <a:gd name="connsiteY1" fmla="*/ 2057400 h 3242733"/>
            <a:gd name="connsiteX2" fmla="*/ 59266 w 7306733"/>
            <a:gd name="connsiteY2" fmla="*/ 1989666 h 3242733"/>
            <a:gd name="connsiteX3" fmla="*/ 143933 w 7306733"/>
            <a:gd name="connsiteY3" fmla="*/ 1947333 h 3242733"/>
            <a:gd name="connsiteX4" fmla="*/ 228600 w 7306733"/>
            <a:gd name="connsiteY4" fmla="*/ 1930400 h 3242733"/>
            <a:gd name="connsiteX5" fmla="*/ 448733 w 7306733"/>
            <a:gd name="connsiteY5" fmla="*/ 1938866 h 3242733"/>
            <a:gd name="connsiteX6" fmla="*/ 474133 w 7306733"/>
            <a:gd name="connsiteY6" fmla="*/ 1947333 h 3242733"/>
            <a:gd name="connsiteX7" fmla="*/ 508000 w 7306733"/>
            <a:gd name="connsiteY7" fmla="*/ 1964266 h 3242733"/>
            <a:gd name="connsiteX8" fmla="*/ 541866 w 7306733"/>
            <a:gd name="connsiteY8" fmla="*/ 1989666 h 3242733"/>
            <a:gd name="connsiteX9" fmla="*/ 567266 w 7306733"/>
            <a:gd name="connsiteY9" fmla="*/ 2006600 h 3242733"/>
            <a:gd name="connsiteX10" fmla="*/ 584200 w 7306733"/>
            <a:gd name="connsiteY10" fmla="*/ 2032000 h 3242733"/>
            <a:gd name="connsiteX11" fmla="*/ 601133 w 7306733"/>
            <a:gd name="connsiteY11" fmla="*/ 2065866 h 3242733"/>
            <a:gd name="connsiteX12" fmla="*/ 626533 w 7306733"/>
            <a:gd name="connsiteY12" fmla="*/ 2099733 h 3242733"/>
            <a:gd name="connsiteX13" fmla="*/ 643466 w 7306733"/>
            <a:gd name="connsiteY13" fmla="*/ 2184400 h 3242733"/>
            <a:gd name="connsiteX14" fmla="*/ 651933 w 7306733"/>
            <a:gd name="connsiteY14" fmla="*/ 2209800 h 3242733"/>
            <a:gd name="connsiteX15" fmla="*/ 677333 w 7306733"/>
            <a:gd name="connsiteY15" fmla="*/ 2294466 h 3242733"/>
            <a:gd name="connsiteX16" fmla="*/ 702733 w 7306733"/>
            <a:gd name="connsiteY16" fmla="*/ 2336800 h 3242733"/>
            <a:gd name="connsiteX17" fmla="*/ 711200 w 7306733"/>
            <a:gd name="connsiteY17" fmla="*/ 2362200 h 3242733"/>
            <a:gd name="connsiteX18" fmla="*/ 787400 w 7306733"/>
            <a:gd name="connsiteY18" fmla="*/ 2455333 h 3242733"/>
            <a:gd name="connsiteX19" fmla="*/ 821266 w 7306733"/>
            <a:gd name="connsiteY19" fmla="*/ 2480733 h 3242733"/>
            <a:gd name="connsiteX20" fmla="*/ 855133 w 7306733"/>
            <a:gd name="connsiteY20" fmla="*/ 2497666 h 3242733"/>
            <a:gd name="connsiteX21" fmla="*/ 880533 w 7306733"/>
            <a:gd name="connsiteY21" fmla="*/ 2514600 h 3242733"/>
            <a:gd name="connsiteX22" fmla="*/ 905933 w 7306733"/>
            <a:gd name="connsiteY22" fmla="*/ 2523066 h 3242733"/>
            <a:gd name="connsiteX23" fmla="*/ 939800 w 7306733"/>
            <a:gd name="connsiteY23" fmla="*/ 2540000 h 3242733"/>
            <a:gd name="connsiteX24" fmla="*/ 990600 w 7306733"/>
            <a:gd name="connsiteY24" fmla="*/ 2531533 h 3242733"/>
            <a:gd name="connsiteX25" fmla="*/ 1016000 w 7306733"/>
            <a:gd name="connsiteY25" fmla="*/ 2463800 h 3242733"/>
            <a:gd name="connsiteX26" fmla="*/ 1032933 w 7306733"/>
            <a:gd name="connsiteY26" fmla="*/ 2421466 h 3242733"/>
            <a:gd name="connsiteX27" fmla="*/ 1058333 w 7306733"/>
            <a:gd name="connsiteY27" fmla="*/ 2302933 h 3242733"/>
            <a:gd name="connsiteX28" fmla="*/ 1041400 w 7306733"/>
            <a:gd name="connsiteY28" fmla="*/ 2108200 h 3242733"/>
            <a:gd name="connsiteX29" fmla="*/ 1024466 w 7306733"/>
            <a:gd name="connsiteY29" fmla="*/ 2032000 h 3242733"/>
            <a:gd name="connsiteX30" fmla="*/ 1007533 w 7306733"/>
            <a:gd name="connsiteY30" fmla="*/ 1930400 h 3242733"/>
            <a:gd name="connsiteX31" fmla="*/ 990600 w 7306733"/>
            <a:gd name="connsiteY31" fmla="*/ 1896533 h 3242733"/>
            <a:gd name="connsiteX32" fmla="*/ 973666 w 7306733"/>
            <a:gd name="connsiteY32" fmla="*/ 1845733 h 3242733"/>
            <a:gd name="connsiteX33" fmla="*/ 956733 w 7306733"/>
            <a:gd name="connsiteY33" fmla="*/ 1803400 h 3242733"/>
            <a:gd name="connsiteX34" fmla="*/ 939800 w 7306733"/>
            <a:gd name="connsiteY34" fmla="*/ 1769533 h 3242733"/>
            <a:gd name="connsiteX35" fmla="*/ 905933 w 7306733"/>
            <a:gd name="connsiteY35" fmla="*/ 1701800 h 3242733"/>
            <a:gd name="connsiteX36" fmla="*/ 872066 w 7306733"/>
            <a:gd name="connsiteY36" fmla="*/ 1684866 h 3242733"/>
            <a:gd name="connsiteX37" fmla="*/ 855133 w 7306733"/>
            <a:gd name="connsiteY37" fmla="*/ 1659466 h 3242733"/>
            <a:gd name="connsiteX38" fmla="*/ 821266 w 7306733"/>
            <a:gd name="connsiteY38" fmla="*/ 1642533 h 3242733"/>
            <a:gd name="connsiteX39" fmla="*/ 812800 w 7306733"/>
            <a:gd name="connsiteY39" fmla="*/ 1634066 h 3242733"/>
            <a:gd name="connsiteX40" fmla="*/ 5672666 w 7306733"/>
            <a:gd name="connsiteY40" fmla="*/ 0 h 3242733"/>
            <a:gd name="connsiteX41" fmla="*/ 6045200 w 7306733"/>
            <a:gd name="connsiteY41" fmla="*/ 3090333 h 3242733"/>
            <a:gd name="connsiteX42" fmla="*/ 6180666 w 7306733"/>
            <a:gd name="connsiteY42" fmla="*/ 3039533 h 3242733"/>
            <a:gd name="connsiteX43" fmla="*/ 6163733 w 7306733"/>
            <a:gd name="connsiteY43" fmla="*/ 3005666 h 3242733"/>
            <a:gd name="connsiteX44" fmla="*/ 6079066 w 7306733"/>
            <a:gd name="connsiteY44" fmla="*/ 3031066 h 3242733"/>
            <a:gd name="connsiteX45" fmla="*/ 6036733 w 7306733"/>
            <a:gd name="connsiteY45" fmla="*/ 3115733 h 3242733"/>
            <a:gd name="connsiteX46" fmla="*/ 6036733 w 7306733"/>
            <a:gd name="connsiteY46" fmla="*/ 3234266 h 3242733"/>
            <a:gd name="connsiteX47" fmla="*/ 6070600 w 7306733"/>
            <a:gd name="connsiteY47" fmla="*/ 3242733 h 3242733"/>
            <a:gd name="connsiteX48" fmla="*/ 6121400 w 7306733"/>
            <a:gd name="connsiteY48" fmla="*/ 3208866 h 3242733"/>
            <a:gd name="connsiteX49" fmla="*/ 6197600 w 7306733"/>
            <a:gd name="connsiteY49" fmla="*/ 3014133 h 3242733"/>
            <a:gd name="connsiteX50" fmla="*/ 6214533 w 7306733"/>
            <a:gd name="connsiteY50" fmla="*/ 2912533 h 3242733"/>
            <a:gd name="connsiteX51" fmla="*/ 6206066 w 7306733"/>
            <a:gd name="connsiteY51" fmla="*/ 2878666 h 3242733"/>
            <a:gd name="connsiteX52" fmla="*/ 6172200 w 7306733"/>
            <a:gd name="connsiteY52" fmla="*/ 2870200 h 3242733"/>
            <a:gd name="connsiteX53" fmla="*/ 6112933 w 7306733"/>
            <a:gd name="connsiteY53" fmla="*/ 2971800 h 3242733"/>
            <a:gd name="connsiteX54" fmla="*/ 6079066 w 7306733"/>
            <a:gd name="connsiteY54" fmla="*/ 3048000 h 3242733"/>
            <a:gd name="connsiteX55" fmla="*/ 6087533 w 7306733"/>
            <a:gd name="connsiteY55" fmla="*/ 3175000 h 3242733"/>
            <a:gd name="connsiteX56" fmla="*/ 6121400 w 7306733"/>
            <a:gd name="connsiteY56" fmla="*/ 3191933 h 3242733"/>
            <a:gd name="connsiteX57" fmla="*/ 6239933 w 7306733"/>
            <a:gd name="connsiteY57" fmla="*/ 3183466 h 3242733"/>
            <a:gd name="connsiteX58" fmla="*/ 6400800 w 7306733"/>
            <a:gd name="connsiteY58" fmla="*/ 2971800 h 3242733"/>
            <a:gd name="connsiteX59" fmla="*/ 6417733 w 7306733"/>
            <a:gd name="connsiteY59" fmla="*/ 2878666 h 3242733"/>
            <a:gd name="connsiteX60" fmla="*/ 6392333 w 7306733"/>
            <a:gd name="connsiteY60" fmla="*/ 2836333 h 3242733"/>
            <a:gd name="connsiteX61" fmla="*/ 6265333 w 7306733"/>
            <a:gd name="connsiteY61" fmla="*/ 2802466 h 3242733"/>
            <a:gd name="connsiteX62" fmla="*/ 6206066 w 7306733"/>
            <a:gd name="connsiteY62" fmla="*/ 2836333 h 3242733"/>
            <a:gd name="connsiteX63" fmla="*/ 6197600 w 7306733"/>
            <a:gd name="connsiteY63" fmla="*/ 2921000 h 3242733"/>
            <a:gd name="connsiteX64" fmla="*/ 6189133 w 7306733"/>
            <a:gd name="connsiteY64" fmla="*/ 3056466 h 3242733"/>
            <a:gd name="connsiteX65" fmla="*/ 6206066 w 7306733"/>
            <a:gd name="connsiteY65" fmla="*/ 3124200 h 3242733"/>
            <a:gd name="connsiteX66" fmla="*/ 6231466 w 7306733"/>
            <a:gd name="connsiteY66" fmla="*/ 3158066 h 3242733"/>
            <a:gd name="connsiteX67" fmla="*/ 6290733 w 7306733"/>
            <a:gd name="connsiteY67" fmla="*/ 3124200 h 3242733"/>
            <a:gd name="connsiteX68" fmla="*/ 6307666 w 7306733"/>
            <a:gd name="connsiteY68" fmla="*/ 3090333 h 3242733"/>
            <a:gd name="connsiteX69" fmla="*/ 6316133 w 7306733"/>
            <a:gd name="connsiteY69" fmla="*/ 3064933 h 3242733"/>
            <a:gd name="connsiteX70" fmla="*/ 5054600 w 7306733"/>
            <a:gd name="connsiteY70" fmla="*/ 1159933 h 3242733"/>
            <a:gd name="connsiteX71" fmla="*/ 4741333 w 7306733"/>
            <a:gd name="connsiteY71" fmla="*/ 1117600 h 3242733"/>
            <a:gd name="connsiteX72" fmla="*/ 4741333 w 7306733"/>
            <a:gd name="connsiteY72" fmla="*/ 1117600 h 3242733"/>
            <a:gd name="connsiteX73" fmla="*/ 7306733 w 7306733"/>
            <a:gd name="connsiteY73" fmla="*/ 1176866 h 3242733"/>
            <a:gd name="connsiteX74" fmla="*/ 4715933 w 7306733"/>
            <a:gd name="connsiteY74" fmla="*/ 1354666 h 3242733"/>
          </a:gdLst>
          <a:ahLst/>
          <a:cxnLst>
            <a:cxn ang="0">
              <a:pos x="connsiteX0" y="connsiteY0"/>
            </a:cxn>
            <a:cxn ang="0">
              <a:pos x="connsiteX1" y="connsiteY1"/>
            </a:cxn>
            <a:cxn ang="0">
              <a:pos x="connsiteX2" y="connsiteY2"/>
            </a:cxn>
            <a:cxn ang="0">
              <a:pos x="connsiteX3" y="connsiteY3"/>
            </a:cxn>
            <a:cxn ang="0">
              <a:pos x="connsiteX4" y="connsiteY4"/>
            </a:cxn>
            <a:cxn ang="0">
              <a:pos x="connsiteX5" y="connsiteY5"/>
            </a:cxn>
            <a:cxn ang="0">
              <a:pos x="connsiteX6" y="connsiteY6"/>
            </a:cxn>
            <a:cxn ang="0">
              <a:pos x="connsiteX7" y="connsiteY7"/>
            </a:cxn>
            <a:cxn ang="0">
              <a:pos x="connsiteX8" y="connsiteY8"/>
            </a:cxn>
            <a:cxn ang="0">
              <a:pos x="connsiteX9" y="connsiteY9"/>
            </a:cxn>
            <a:cxn ang="0">
              <a:pos x="connsiteX10" y="connsiteY10"/>
            </a:cxn>
            <a:cxn ang="0">
              <a:pos x="connsiteX11" y="connsiteY11"/>
            </a:cxn>
            <a:cxn ang="0">
              <a:pos x="connsiteX12" y="connsiteY12"/>
            </a:cxn>
            <a:cxn ang="0">
              <a:pos x="connsiteX13" y="connsiteY13"/>
            </a:cxn>
            <a:cxn ang="0">
              <a:pos x="connsiteX14" y="connsiteY14"/>
            </a:cxn>
            <a:cxn ang="0">
              <a:pos x="connsiteX15" y="connsiteY15"/>
            </a:cxn>
            <a:cxn ang="0">
              <a:pos x="connsiteX16" y="connsiteY16"/>
            </a:cxn>
            <a:cxn ang="0">
              <a:pos x="connsiteX17" y="connsiteY17"/>
            </a:cxn>
            <a:cxn ang="0">
              <a:pos x="connsiteX18" y="connsiteY18"/>
            </a:cxn>
            <a:cxn ang="0">
              <a:pos x="connsiteX19" y="connsiteY19"/>
            </a:cxn>
            <a:cxn ang="0">
              <a:pos x="connsiteX20" y="connsiteY20"/>
            </a:cxn>
            <a:cxn ang="0">
              <a:pos x="connsiteX21" y="connsiteY21"/>
            </a:cxn>
            <a:cxn ang="0">
              <a:pos x="connsiteX22" y="connsiteY22"/>
            </a:cxn>
            <a:cxn ang="0">
              <a:pos x="connsiteX23" y="connsiteY23"/>
            </a:cxn>
            <a:cxn ang="0">
              <a:pos x="connsiteX24" y="connsiteY24"/>
            </a:cxn>
            <a:cxn ang="0">
              <a:pos x="connsiteX25" y="connsiteY25"/>
            </a:cxn>
            <a:cxn ang="0">
              <a:pos x="connsiteX26" y="connsiteY26"/>
            </a:cxn>
            <a:cxn ang="0">
              <a:pos x="connsiteX27" y="connsiteY27"/>
            </a:cxn>
            <a:cxn ang="0">
              <a:pos x="connsiteX28" y="connsiteY28"/>
            </a:cxn>
            <a:cxn ang="0">
              <a:pos x="connsiteX29" y="connsiteY29"/>
            </a:cxn>
            <a:cxn ang="0">
              <a:pos x="connsiteX30" y="connsiteY30"/>
            </a:cxn>
            <a:cxn ang="0">
              <a:pos x="connsiteX31" y="connsiteY31"/>
            </a:cxn>
            <a:cxn ang="0">
              <a:pos x="connsiteX32" y="connsiteY32"/>
            </a:cxn>
            <a:cxn ang="0">
              <a:pos x="connsiteX33" y="connsiteY33"/>
            </a:cxn>
            <a:cxn ang="0">
              <a:pos x="connsiteX34" y="connsiteY34"/>
            </a:cxn>
            <a:cxn ang="0">
              <a:pos x="connsiteX35" y="connsiteY35"/>
            </a:cxn>
            <a:cxn ang="0">
              <a:pos x="connsiteX36" y="connsiteY36"/>
            </a:cxn>
            <a:cxn ang="0">
              <a:pos x="connsiteX37" y="connsiteY37"/>
            </a:cxn>
            <a:cxn ang="0">
              <a:pos x="connsiteX38" y="connsiteY38"/>
            </a:cxn>
            <a:cxn ang="0">
              <a:pos x="connsiteX39" y="connsiteY39"/>
            </a:cxn>
            <a:cxn ang="0">
              <a:pos x="connsiteX40" y="connsiteY40"/>
            </a:cxn>
            <a:cxn ang="0">
              <a:pos x="connsiteX41" y="connsiteY41"/>
            </a:cxn>
            <a:cxn ang="0">
              <a:pos x="connsiteX42" y="connsiteY42"/>
            </a:cxn>
            <a:cxn ang="0">
              <a:pos x="connsiteX43" y="connsiteY43"/>
            </a:cxn>
            <a:cxn ang="0">
              <a:pos x="connsiteX44" y="connsiteY44"/>
            </a:cxn>
            <a:cxn ang="0">
              <a:pos x="connsiteX45" y="connsiteY45"/>
            </a:cxn>
            <a:cxn ang="0">
              <a:pos x="connsiteX46" y="connsiteY46"/>
            </a:cxn>
            <a:cxn ang="0">
              <a:pos x="connsiteX47" y="connsiteY47"/>
            </a:cxn>
            <a:cxn ang="0">
              <a:pos x="connsiteX48" y="connsiteY48"/>
            </a:cxn>
            <a:cxn ang="0">
              <a:pos x="connsiteX49" y="connsiteY49"/>
            </a:cxn>
            <a:cxn ang="0">
              <a:pos x="connsiteX50" y="connsiteY50"/>
            </a:cxn>
            <a:cxn ang="0">
              <a:pos x="connsiteX51" y="connsiteY51"/>
            </a:cxn>
            <a:cxn ang="0">
              <a:pos x="connsiteX52" y="connsiteY52"/>
            </a:cxn>
            <a:cxn ang="0">
              <a:pos x="connsiteX53" y="connsiteY53"/>
            </a:cxn>
            <a:cxn ang="0">
              <a:pos x="connsiteX54" y="connsiteY54"/>
            </a:cxn>
            <a:cxn ang="0">
              <a:pos x="connsiteX55" y="connsiteY55"/>
            </a:cxn>
            <a:cxn ang="0">
              <a:pos x="connsiteX56" y="connsiteY56"/>
            </a:cxn>
            <a:cxn ang="0">
              <a:pos x="connsiteX57" y="connsiteY57"/>
            </a:cxn>
            <a:cxn ang="0">
              <a:pos x="connsiteX58" y="connsiteY58"/>
            </a:cxn>
            <a:cxn ang="0">
              <a:pos x="connsiteX59" y="connsiteY59"/>
            </a:cxn>
            <a:cxn ang="0">
              <a:pos x="connsiteX60" y="connsiteY60"/>
            </a:cxn>
            <a:cxn ang="0">
              <a:pos x="connsiteX61" y="connsiteY61"/>
            </a:cxn>
            <a:cxn ang="0">
              <a:pos x="connsiteX62" y="connsiteY62"/>
            </a:cxn>
            <a:cxn ang="0">
              <a:pos x="connsiteX63" y="connsiteY63"/>
            </a:cxn>
            <a:cxn ang="0">
              <a:pos x="connsiteX64" y="connsiteY64"/>
            </a:cxn>
            <a:cxn ang="0">
              <a:pos x="connsiteX65" y="connsiteY65"/>
            </a:cxn>
            <a:cxn ang="0">
              <a:pos x="connsiteX66" y="connsiteY66"/>
            </a:cxn>
            <a:cxn ang="0">
              <a:pos x="connsiteX67" y="connsiteY67"/>
            </a:cxn>
            <a:cxn ang="0">
              <a:pos x="connsiteX68" y="connsiteY68"/>
            </a:cxn>
            <a:cxn ang="0">
              <a:pos x="connsiteX69" y="connsiteY69"/>
            </a:cxn>
            <a:cxn ang="0">
              <a:pos x="connsiteX70" y="connsiteY70"/>
            </a:cxn>
            <a:cxn ang="0">
              <a:pos x="connsiteX71" y="connsiteY71"/>
            </a:cxn>
            <a:cxn ang="0">
              <a:pos x="connsiteX72" y="connsiteY72"/>
            </a:cxn>
            <a:cxn ang="0">
              <a:pos x="connsiteX73" y="connsiteY73"/>
            </a:cxn>
            <a:cxn ang="0">
              <a:pos x="connsiteX74" y="connsiteY74"/>
            </a:cxn>
          </a:cxnLst>
          <a:rect l="l" t="t" r="r" b="b"/>
          <a:pathLst>
            <a:path w="7306733" h="3242733">
              <a:moveTo>
                <a:pt x="0" y="2057400"/>
              </a:moveTo>
              <a:lnTo>
                <a:pt x="0" y="2057400"/>
              </a:lnTo>
              <a:cubicBezTo>
                <a:pt x="19755" y="2034822"/>
                <a:pt x="37221" y="2010015"/>
                <a:pt x="59266" y="1989666"/>
              </a:cubicBezTo>
              <a:cubicBezTo>
                <a:pt x="100669" y="1951448"/>
                <a:pt x="101232" y="1959534"/>
                <a:pt x="143933" y="1947333"/>
              </a:cubicBezTo>
              <a:cubicBezTo>
                <a:pt x="203041" y="1930444"/>
                <a:pt x="127457" y="1944848"/>
                <a:pt x="228600" y="1930400"/>
              </a:cubicBezTo>
              <a:cubicBezTo>
                <a:pt x="301978" y="1933222"/>
                <a:pt x="375475" y="1933814"/>
                <a:pt x="448733" y="1938866"/>
              </a:cubicBezTo>
              <a:cubicBezTo>
                <a:pt x="457637" y="1939480"/>
                <a:pt x="465930" y="1943817"/>
                <a:pt x="474133" y="1947333"/>
              </a:cubicBezTo>
              <a:cubicBezTo>
                <a:pt x="485734" y="1952305"/>
                <a:pt x="497297" y="1957577"/>
                <a:pt x="508000" y="1964266"/>
              </a:cubicBezTo>
              <a:cubicBezTo>
                <a:pt x="519966" y="1971745"/>
                <a:pt x="530384" y="1981464"/>
                <a:pt x="541866" y="1989666"/>
              </a:cubicBezTo>
              <a:cubicBezTo>
                <a:pt x="550146" y="1995581"/>
                <a:pt x="558799" y="2000955"/>
                <a:pt x="567266" y="2006600"/>
              </a:cubicBezTo>
              <a:cubicBezTo>
                <a:pt x="572911" y="2015067"/>
                <a:pt x="579151" y="2023165"/>
                <a:pt x="584200" y="2032000"/>
              </a:cubicBezTo>
              <a:cubicBezTo>
                <a:pt x="590462" y="2042958"/>
                <a:pt x="594444" y="2055163"/>
                <a:pt x="601133" y="2065866"/>
              </a:cubicBezTo>
              <a:cubicBezTo>
                <a:pt x="608612" y="2077832"/>
                <a:pt x="618066" y="2088444"/>
                <a:pt x="626533" y="2099733"/>
              </a:cubicBezTo>
              <a:cubicBezTo>
                <a:pt x="645662" y="2157118"/>
                <a:pt x="624009" y="2087112"/>
                <a:pt x="643466" y="2184400"/>
              </a:cubicBezTo>
              <a:cubicBezTo>
                <a:pt x="645216" y="2193151"/>
                <a:pt x="649768" y="2201142"/>
                <a:pt x="651933" y="2209800"/>
              </a:cubicBezTo>
              <a:cubicBezTo>
                <a:pt x="674603" y="2300478"/>
                <a:pt x="643203" y="2203453"/>
                <a:pt x="677333" y="2294466"/>
              </a:cubicBezTo>
              <a:cubicBezTo>
                <a:pt x="690522" y="2329637"/>
                <a:pt x="677524" y="2311589"/>
                <a:pt x="702733" y="2336800"/>
              </a:cubicBezTo>
              <a:cubicBezTo>
                <a:pt x="705555" y="2345267"/>
                <a:pt x="706866" y="2354398"/>
                <a:pt x="711200" y="2362200"/>
              </a:cubicBezTo>
              <a:cubicBezTo>
                <a:pt x="729526" y="2395188"/>
                <a:pt x="756768" y="2432359"/>
                <a:pt x="787400" y="2455333"/>
              </a:cubicBezTo>
              <a:cubicBezTo>
                <a:pt x="798689" y="2463800"/>
                <a:pt x="809300" y="2473254"/>
                <a:pt x="821266" y="2480733"/>
              </a:cubicBezTo>
              <a:cubicBezTo>
                <a:pt x="831969" y="2487422"/>
                <a:pt x="844175" y="2491404"/>
                <a:pt x="855133" y="2497666"/>
              </a:cubicBezTo>
              <a:cubicBezTo>
                <a:pt x="863968" y="2502715"/>
                <a:pt x="871431" y="2510049"/>
                <a:pt x="880533" y="2514600"/>
              </a:cubicBezTo>
              <a:cubicBezTo>
                <a:pt x="888515" y="2518591"/>
                <a:pt x="897730" y="2519550"/>
                <a:pt x="905933" y="2523066"/>
              </a:cubicBezTo>
              <a:cubicBezTo>
                <a:pt x="917534" y="2528038"/>
                <a:pt x="928511" y="2534355"/>
                <a:pt x="939800" y="2540000"/>
              </a:cubicBezTo>
              <a:cubicBezTo>
                <a:pt x="956733" y="2537178"/>
                <a:pt x="975245" y="2539210"/>
                <a:pt x="990600" y="2531533"/>
              </a:cubicBezTo>
              <a:cubicBezTo>
                <a:pt x="1011073" y="2521296"/>
                <a:pt x="1011820" y="2477733"/>
                <a:pt x="1016000" y="2463800"/>
              </a:cubicBezTo>
              <a:cubicBezTo>
                <a:pt x="1020367" y="2449243"/>
                <a:pt x="1028127" y="2435884"/>
                <a:pt x="1032933" y="2421466"/>
              </a:cubicBezTo>
              <a:cubicBezTo>
                <a:pt x="1052546" y="2362625"/>
                <a:pt x="1049682" y="2363489"/>
                <a:pt x="1058333" y="2302933"/>
              </a:cubicBezTo>
              <a:cubicBezTo>
                <a:pt x="1052689" y="2238022"/>
                <a:pt x="1049482" y="2172853"/>
                <a:pt x="1041400" y="2108200"/>
              </a:cubicBezTo>
              <a:cubicBezTo>
                <a:pt x="1038173" y="2082381"/>
                <a:pt x="1029261" y="2057574"/>
                <a:pt x="1024466" y="2032000"/>
              </a:cubicBezTo>
              <a:cubicBezTo>
                <a:pt x="1021177" y="2014457"/>
                <a:pt x="1014714" y="1951942"/>
                <a:pt x="1007533" y="1930400"/>
              </a:cubicBezTo>
              <a:cubicBezTo>
                <a:pt x="1003542" y="1918426"/>
                <a:pt x="995287" y="1908252"/>
                <a:pt x="990600" y="1896533"/>
              </a:cubicBezTo>
              <a:cubicBezTo>
                <a:pt x="983971" y="1879960"/>
                <a:pt x="980295" y="1862306"/>
                <a:pt x="973666" y="1845733"/>
              </a:cubicBezTo>
              <a:cubicBezTo>
                <a:pt x="968022" y="1831622"/>
                <a:pt x="962905" y="1817288"/>
                <a:pt x="956733" y="1803400"/>
              </a:cubicBezTo>
              <a:cubicBezTo>
                <a:pt x="951607" y="1791866"/>
                <a:pt x="944772" y="1781134"/>
                <a:pt x="939800" y="1769533"/>
              </a:cubicBezTo>
              <a:cubicBezTo>
                <a:pt x="927427" y="1740663"/>
                <a:pt x="933531" y="1729398"/>
                <a:pt x="905933" y="1701800"/>
              </a:cubicBezTo>
              <a:cubicBezTo>
                <a:pt x="897008" y="1692875"/>
                <a:pt x="883355" y="1690511"/>
                <a:pt x="872066" y="1684866"/>
              </a:cubicBezTo>
              <a:cubicBezTo>
                <a:pt x="866422" y="1676399"/>
                <a:pt x="862950" y="1665980"/>
                <a:pt x="855133" y="1659466"/>
              </a:cubicBezTo>
              <a:cubicBezTo>
                <a:pt x="845437" y="1651386"/>
                <a:pt x="832089" y="1649027"/>
                <a:pt x="821266" y="1642533"/>
              </a:cubicBezTo>
              <a:cubicBezTo>
                <a:pt x="817844" y="1640480"/>
                <a:pt x="815622" y="1636888"/>
                <a:pt x="812800" y="1634066"/>
              </a:cubicBezTo>
              <a:lnTo>
                <a:pt x="5672666" y="0"/>
              </a:lnTo>
              <a:lnTo>
                <a:pt x="6045200" y="3090333"/>
              </a:lnTo>
              <a:cubicBezTo>
                <a:pt x="6096416" y="3086675"/>
                <a:pt x="6180666" y="3116384"/>
                <a:pt x="6180666" y="3039533"/>
              </a:cubicBezTo>
              <a:cubicBezTo>
                <a:pt x="6180666" y="3026912"/>
                <a:pt x="6169377" y="3016955"/>
                <a:pt x="6163733" y="3005666"/>
              </a:cubicBezTo>
              <a:cubicBezTo>
                <a:pt x="6135511" y="3014133"/>
                <a:pt x="6104160" y="3015623"/>
                <a:pt x="6079066" y="3031066"/>
              </a:cubicBezTo>
              <a:cubicBezTo>
                <a:pt x="6064377" y="3040105"/>
                <a:pt x="6042664" y="3100905"/>
                <a:pt x="6036733" y="3115733"/>
              </a:cubicBezTo>
              <a:cubicBezTo>
                <a:pt x="6032532" y="3145137"/>
                <a:pt x="6018355" y="3204862"/>
                <a:pt x="6036733" y="3234266"/>
              </a:cubicBezTo>
              <a:cubicBezTo>
                <a:pt x="6042900" y="3244134"/>
                <a:pt x="6059311" y="3239911"/>
                <a:pt x="6070600" y="3242733"/>
              </a:cubicBezTo>
              <a:cubicBezTo>
                <a:pt x="6087533" y="3231444"/>
                <a:pt x="6109365" y="3225277"/>
                <a:pt x="6121400" y="3208866"/>
              </a:cubicBezTo>
              <a:cubicBezTo>
                <a:pt x="6149317" y="3170797"/>
                <a:pt x="6183505" y="3056419"/>
                <a:pt x="6197600" y="3014133"/>
              </a:cubicBezTo>
              <a:cubicBezTo>
                <a:pt x="6203244" y="2980266"/>
                <a:pt x="6212391" y="2946800"/>
                <a:pt x="6214533" y="2912533"/>
              </a:cubicBezTo>
              <a:cubicBezTo>
                <a:pt x="6215259" y="2900919"/>
                <a:pt x="6214294" y="2886894"/>
                <a:pt x="6206066" y="2878666"/>
              </a:cubicBezTo>
              <a:cubicBezTo>
                <a:pt x="6197838" y="2870438"/>
                <a:pt x="6183489" y="2873022"/>
                <a:pt x="6172200" y="2870200"/>
              </a:cubicBezTo>
              <a:cubicBezTo>
                <a:pt x="6120586" y="2904608"/>
                <a:pt x="6153334" y="2875849"/>
                <a:pt x="6112933" y="2971800"/>
              </a:cubicBezTo>
              <a:cubicBezTo>
                <a:pt x="6102147" y="2997417"/>
                <a:pt x="6090355" y="3022600"/>
                <a:pt x="6079066" y="3048000"/>
              </a:cubicBezTo>
              <a:cubicBezTo>
                <a:pt x="6073457" y="3092877"/>
                <a:pt x="6059469" y="3132903"/>
                <a:pt x="6087533" y="3175000"/>
              </a:cubicBezTo>
              <a:cubicBezTo>
                <a:pt x="6094534" y="3185502"/>
                <a:pt x="6110111" y="3186289"/>
                <a:pt x="6121400" y="3191933"/>
              </a:cubicBezTo>
              <a:cubicBezTo>
                <a:pt x="6160911" y="3189111"/>
                <a:pt x="6203923" y="3199970"/>
                <a:pt x="6239933" y="3183466"/>
              </a:cubicBezTo>
              <a:cubicBezTo>
                <a:pt x="6305907" y="3153228"/>
                <a:pt x="6370368" y="3022521"/>
                <a:pt x="6400800" y="2971800"/>
              </a:cubicBezTo>
              <a:cubicBezTo>
                <a:pt x="6406444" y="2940755"/>
                <a:pt x="6419701" y="2910158"/>
                <a:pt x="6417733" y="2878666"/>
              </a:cubicBezTo>
              <a:cubicBezTo>
                <a:pt x="6416706" y="2862242"/>
                <a:pt x="6405183" y="2846613"/>
                <a:pt x="6392333" y="2836333"/>
              </a:cubicBezTo>
              <a:cubicBezTo>
                <a:pt x="6356273" y="2807485"/>
                <a:pt x="6307686" y="2807760"/>
                <a:pt x="6265333" y="2802466"/>
              </a:cubicBezTo>
              <a:cubicBezTo>
                <a:pt x="6245577" y="2813755"/>
                <a:pt x="6217355" y="2816577"/>
                <a:pt x="6206066" y="2836333"/>
              </a:cubicBezTo>
              <a:cubicBezTo>
                <a:pt x="6191994" y="2860959"/>
                <a:pt x="6199775" y="2892720"/>
                <a:pt x="6197600" y="2921000"/>
              </a:cubicBezTo>
              <a:cubicBezTo>
                <a:pt x="6194130" y="2966110"/>
                <a:pt x="6191955" y="3011311"/>
                <a:pt x="6189133" y="3056466"/>
              </a:cubicBezTo>
              <a:cubicBezTo>
                <a:pt x="6194777" y="3079044"/>
                <a:pt x="6197115" y="3102717"/>
                <a:pt x="6206066" y="3124200"/>
              </a:cubicBezTo>
              <a:cubicBezTo>
                <a:pt x="6211493" y="3137225"/>
                <a:pt x="6217355" y="3158066"/>
                <a:pt x="6231466" y="3158066"/>
              </a:cubicBezTo>
              <a:cubicBezTo>
                <a:pt x="6254219" y="3158066"/>
                <a:pt x="6270977" y="3135489"/>
                <a:pt x="6290733" y="3124200"/>
              </a:cubicBezTo>
              <a:cubicBezTo>
                <a:pt x="6296377" y="3112911"/>
                <a:pt x="6302694" y="3101934"/>
                <a:pt x="6307666" y="3090333"/>
              </a:cubicBezTo>
              <a:cubicBezTo>
                <a:pt x="6311182" y="3082130"/>
                <a:pt x="6316133" y="3064933"/>
                <a:pt x="6316133" y="3064933"/>
              </a:cubicBezTo>
              <a:lnTo>
                <a:pt x="5054600" y="1159933"/>
              </a:lnTo>
              <a:lnTo>
                <a:pt x="4741333" y="1117600"/>
              </a:lnTo>
              <a:lnTo>
                <a:pt x="4741333" y="1117600"/>
              </a:lnTo>
              <a:lnTo>
                <a:pt x="7306733" y="1176866"/>
              </a:lnTo>
              <a:lnTo>
                <a:pt x="4715933" y="1354666"/>
              </a:lnTo>
            </a:path>
          </a:pathLst>
        </a:custGeom>
      </cdr:spPr>
      <cdr:txBody>
        <a:bodyPr xmlns:a="http://schemas.openxmlformats.org/drawingml/2006/main" vertOverflow="clip" vert="horz" wrap="square" lIns="91440" tIns="45720" rIns="91440" bIns="45720" numCol="1" anchor="t" anchorCtr="0" compatLnSpc="1">
          <a:prstTxWarp prst="textNoShape">
            <a:avLst/>
          </a:prstTxWarp>
        </a:bodyPr>
        <a:lstStyle xmlns:a="http://schemas.openxmlformats.org/drawingml/2006/main"/>
        <a:p xmlns:a="http://schemas.openxmlformats.org/drawingml/2006/main">
          <a:endParaRPr lang="en-US" dirty="0"/>
        </a:p>
      </cdr:txBody>
    </cdr: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0.15887</cdr:x>
      <cdr:y>0.03561</cdr:y>
    </cdr:from>
    <cdr:to>
      <cdr:x>1</cdr:x>
      <cdr:y>0.61591</cdr:y>
    </cdr:to>
    <cdr:sp macro="" textlink="">
      <cdr:nvSpPr>
        <cdr:cNvPr id="10" name="Freeform 9"/>
        <cdr:cNvSpPr/>
      </cdr:nvSpPr>
      <cdr:spPr>
        <a:xfrm xmlns:a="http://schemas.openxmlformats.org/drawingml/2006/main">
          <a:off x="1583267" y="198967"/>
          <a:ext cx="7306733" cy="3242733"/>
        </a:xfrm>
        <a:custGeom xmlns:a="http://schemas.openxmlformats.org/drawingml/2006/main">
          <a:avLst/>
          <a:gdLst>
            <a:gd name="connsiteX0" fmla="*/ 0 w 7306733"/>
            <a:gd name="connsiteY0" fmla="*/ 2057400 h 3242733"/>
            <a:gd name="connsiteX1" fmla="*/ 0 w 7306733"/>
            <a:gd name="connsiteY1" fmla="*/ 2057400 h 3242733"/>
            <a:gd name="connsiteX2" fmla="*/ 59266 w 7306733"/>
            <a:gd name="connsiteY2" fmla="*/ 1989666 h 3242733"/>
            <a:gd name="connsiteX3" fmla="*/ 143933 w 7306733"/>
            <a:gd name="connsiteY3" fmla="*/ 1947333 h 3242733"/>
            <a:gd name="connsiteX4" fmla="*/ 228600 w 7306733"/>
            <a:gd name="connsiteY4" fmla="*/ 1930400 h 3242733"/>
            <a:gd name="connsiteX5" fmla="*/ 448733 w 7306733"/>
            <a:gd name="connsiteY5" fmla="*/ 1938866 h 3242733"/>
            <a:gd name="connsiteX6" fmla="*/ 474133 w 7306733"/>
            <a:gd name="connsiteY6" fmla="*/ 1947333 h 3242733"/>
            <a:gd name="connsiteX7" fmla="*/ 508000 w 7306733"/>
            <a:gd name="connsiteY7" fmla="*/ 1964266 h 3242733"/>
            <a:gd name="connsiteX8" fmla="*/ 541866 w 7306733"/>
            <a:gd name="connsiteY8" fmla="*/ 1989666 h 3242733"/>
            <a:gd name="connsiteX9" fmla="*/ 567266 w 7306733"/>
            <a:gd name="connsiteY9" fmla="*/ 2006600 h 3242733"/>
            <a:gd name="connsiteX10" fmla="*/ 584200 w 7306733"/>
            <a:gd name="connsiteY10" fmla="*/ 2032000 h 3242733"/>
            <a:gd name="connsiteX11" fmla="*/ 601133 w 7306733"/>
            <a:gd name="connsiteY11" fmla="*/ 2065866 h 3242733"/>
            <a:gd name="connsiteX12" fmla="*/ 626533 w 7306733"/>
            <a:gd name="connsiteY12" fmla="*/ 2099733 h 3242733"/>
            <a:gd name="connsiteX13" fmla="*/ 643466 w 7306733"/>
            <a:gd name="connsiteY13" fmla="*/ 2184400 h 3242733"/>
            <a:gd name="connsiteX14" fmla="*/ 651933 w 7306733"/>
            <a:gd name="connsiteY14" fmla="*/ 2209800 h 3242733"/>
            <a:gd name="connsiteX15" fmla="*/ 677333 w 7306733"/>
            <a:gd name="connsiteY15" fmla="*/ 2294466 h 3242733"/>
            <a:gd name="connsiteX16" fmla="*/ 702733 w 7306733"/>
            <a:gd name="connsiteY16" fmla="*/ 2336800 h 3242733"/>
            <a:gd name="connsiteX17" fmla="*/ 711200 w 7306733"/>
            <a:gd name="connsiteY17" fmla="*/ 2362200 h 3242733"/>
            <a:gd name="connsiteX18" fmla="*/ 787400 w 7306733"/>
            <a:gd name="connsiteY18" fmla="*/ 2455333 h 3242733"/>
            <a:gd name="connsiteX19" fmla="*/ 821266 w 7306733"/>
            <a:gd name="connsiteY19" fmla="*/ 2480733 h 3242733"/>
            <a:gd name="connsiteX20" fmla="*/ 855133 w 7306733"/>
            <a:gd name="connsiteY20" fmla="*/ 2497666 h 3242733"/>
            <a:gd name="connsiteX21" fmla="*/ 880533 w 7306733"/>
            <a:gd name="connsiteY21" fmla="*/ 2514600 h 3242733"/>
            <a:gd name="connsiteX22" fmla="*/ 905933 w 7306733"/>
            <a:gd name="connsiteY22" fmla="*/ 2523066 h 3242733"/>
            <a:gd name="connsiteX23" fmla="*/ 939800 w 7306733"/>
            <a:gd name="connsiteY23" fmla="*/ 2540000 h 3242733"/>
            <a:gd name="connsiteX24" fmla="*/ 990600 w 7306733"/>
            <a:gd name="connsiteY24" fmla="*/ 2531533 h 3242733"/>
            <a:gd name="connsiteX25" fmla="*/ 1016000 w 7306733"/>
            <a:gd name="connsiteY25" fmla="*/ 2463800 h 3242733"/>
            <a:gd name="connsiteX26" fmla="*/ 1032933 w 7306733"/>
            <a:gd name="connsiteY26" fmla="*/ 2421466 h 3242733"/>
            <a:gd name="connsiteX27" fmla="*/ 1058333 w 7306733"/>
            <a:gd name="connsiteY27" fmla="*/ 2302933 h 3242733"/>
            <a:gd name="connsiteX28" fmla="*/ 1041400 w 7306733"/>
            <a:gd name="connsiteY28" fmla="*/ 2108200 h 3242733"/>
            <a:gd name="connsiteX29" fmla="*/ 1024466 w 7306733"/>
            <a:gd name="connsiteY29" fmla="*/ 2032000 h 3242733"/>
            <a:gd name="connsiteX30" fmla="*/ 1007533 w 7306733"/>
            <a:gd name="connsiteY30" fmla="*/ 1930400 h 3242733"/>
            <a:gd name="connsiteX31" fmla="*/ 990600 w 7306733"/>
            <a:gd name="connsiteY31" fmla="*/ 1896533 h 3242733"/>
            <a:gd name="connsiteX32" fmla="*/ 973666 w 7306733"/>
            <a:gd name="connsiteY32" fmla="*/ 1845733 h 3242733"/>
            <a:gd name="connsiteX33" fmla="*/ 956733 w 7306733"/>
            <a:gd name="connsiteY33" fmla="*/ 1803400 h 3242733"/>
            <a:gd name="connsiteX34" fmla="*/ 939800 w 7306733"/>
            <a:gd name="connsiteY34" fmla="*/ 1769533 h 3242733"/>
            <a:gd name="connsiteX35" fmla="*/ 905933 w 7306733"/>
            <a:gd name="connsiteY35" fmla="*/ 1701800 h 3242733"/>
            <a:gd name="connsiteX36" fmla="*/ 872066 w 7306733"/>
            <a:gd name="connsiteY36" fmla="*/ 1684866 h 3242733"/>
            <a:gd name="connsiteX37" fmla="*/ 855133 w 7306733"/>
            <a:gd name="connsiteY37" fmla="*/ 1659466 h 3242733"/>
            <a:gd name="connsiteX38" fmla="*/ 821266 w 7306733"/>
            <a:gd name="connsiteY38" fmla="*/ 1642533 h 3242733"/>
            <a:gd name="connsiteX39" fmla="*/ 812800 w 7306733"/>
            <a:gd name="connsiteY39" fmla="*/ 1634066 h 3242733"/>
            <a:gd name="connsiteX40" fmla="*/ 5672666 w 7306733"/>
            <a:gd name="connsiteY40" fmla="*/ 0 h 3242733"/>
            <a:gd name="connsiteX41" fmla="*/ 6045200 w 7306733"/>
            <a:gd name="connsiteY41" fmla="*/ 3090333 h 3242733"/>
            <a:gd name="connsiteX42" fmla="*/ 6180666 w 7306733"/>
            <a:gd name="connsiteY42" fmla="*/ 3039533 h 3242733"/>
            <a:gd name="connsiteX43" fmla="*/ 6163733 w 7306733"/>
            <a:gd name="connsiteY43" fmla="*/ 3005666 h 3242733"/>
            <a:gd name="connsiteX44" fmla="*/ 6079066 w 7306733"/>
            <a:gd name="connsiteY44" fmla="*/ 3031066 h 3242733"/>
            <a:gd name="connsiteX45" fmla="*/ 6036733 w 7306733"/>
            <a:gd name="connsiteY45" fmla="*/ 3115733 h 3242733"/>
            <a:gd name="connsiteX46" fmla="*/ 6036733 w 7306733"/>
            <a:gd name="connsiteY46" fmla="*/ 3234266 h 3242733"/>
            <a:gd name="connsiteX47" fmla="*/ 6070600 w 7306733"/>
            <a:gd name="connsiteY47" fmla="*/ 3242733 h 3242733"/>
            <a:gd name="connsiteX48" fmla="*/ 6121400 w 7306733"/>
            <a:gd name="connsiteY48" fmla="*/ 3208866 h 3242733"/>
            <a:gd name="connsiteX49" fmla="*/ 6197600 w 7306733"/>
            <a:gd name="connsiteY49" fmla="*/ 3014133 h 3242733"/>
            <a:gd name="connsiteX50" fmla="*/ 6214533 w 7306733"/>
            <a:gd name="connsiteY50" fmla="*/ 2912533 h 3242733"/>
            <a:gd name="connsiteX51" fmla="*/ 6206066 w 7306733"/>
            <a:gd name="connsiteY51" fmla="*/ 2878666 h 3242733"/>
            <a:gd name="connsiteX52" fmla="*/ 6172200 w 7306733"/>
            <a:gd name="connsiteY52" fmla="*/ 2870200 h 3242733"/>
            <a:gd name="connsiteX53" fmla="*/ 6112933 w 7306733"/>
            <a:gd name="connsiteY53" fmla="*/ 2971800 h 3242733"/>
            <a:gd name="connsiteX54" fmla="*/ 6079066 w 7306733"/>
            <a:gd name="connsiteY54" fmla="*/ 3048000 h 3242733"/>
            <a:gd name="connsiteX55" fmla="*/ 6087533 w 7306733"/>
            <a:gd name="connsiteY55" fmla="*/ 3175000 h 3242733"/>
            <a:gd name="connsiteX56" fmla="*/ 6121400 w 7306733"/>
            <a:gd name="connsiteY56" fmla="*/ 3191933 h 3242733"/>
            <a:gd name="connsiteX57" fmla="*/ 6239933 w 7306733"/>
            <a:gd name="connsiteY57" fmla="*/ 3183466 h 3242733"/>
            <a:gd name="connsiteX58" fmla="*/ 6400800 w 7306733"/>
            <a:gd name="connsiteY58" fmla="*/ 2971800 h 3242733"/>
            <a:gd name="connsiteX59" fmla="*/ 6417733 w 7306733"/>
            <a:gd name="connsiteY59" fmla="*/ 2878666 h 3242733"/>
            <a:gd name="connsiteX60" fmla="*/ 6392333 w 7306733"/>
            <a:gd name="connsiteY60" fmla="*/ 2836333 h 3242733"/>
            <a:gd name="connsiteX61" fmla="*/ 6265333 w 7306733"/>
            <a:gd name="connsiteY61" fmla="*/ 2802466 h 3242733"/>
            <a:gd name="connsiteX62" fmla="*/ 6206066 w 7306733"/>
            <a:gd name="connsiteY62" fmla="*/ 2836333 h 3242733"/>
            <a:gd name="connsiteX63" fmla="*/ 6197600 w 7306733"/>
            <a:gd name="connsiteY63" fmla="*/ 2921000 h 3242733"/>
            <a:gd name="connsiteX64" fmla="*/ 6189133 w 7306733"/>
            <a:gd name="connsiteY64" fmla="*/ 3056466 h 3242733"/>
            <a:gd name="connsiteX65" fmla="*/ 6206066 w 7306733"/>
            <a:gd name="connsiteY65" fmla="*/ 3124200 h 3242733"/>
            <a:gd name="connsiteX66" fmla="*/ 6231466 w 7306733"/>
            <a:gd name="connsiteY66" fmla="*/ 3158066 h 3242733"/>
            <a:gd name="connsiteX67" fmla="*/ 6290733 w 7306733"/>
            <a:gd name="connsiteY67" fmla="*/ 3124200 h 3242733"/>
            <a:gd name="connsiteX68" fmla="*/ 6307666 w 7306733"/>
            <a:gd name="connsiteY68" fmla="*/ 3090333 h 3242733"/>
            <a:gd name="connsiteX69" fmla="*/ 6316133 w 7306733"/>
            <a:gd name="connsiteY69" fmla="*/ 3064933 h 3242733"/>
            <a:gd name="connsiteX70" fmla="*/ 5054600 w 7306733"/>
            <a:gd name="connsiteY70" fmla="*/ 1159933 h 3242733"/>
            <a:gd name="connsiteX71" fmla="*/ 4741333 w 7306733"/>
            <a:gd name="connsiteY71" fmla="*/ 1117600 h 3242733"/>
            <a:gd name="connsiteX72" fmla="*/ 4741333 w 7306733"/>
            <a:gd name="connsiteY72" fmla="*/ 1117600 h 3242733"/>
            <a:gd name="connsiteX73" fmla="*/ 7306733 w 7306733"/>
            <a:gd name="connsiteY73" fmla="*/ 1176866 h 3242733"/>
            <a:gd name="connsiteX74" fmla="*/ 4715933 w 7306733"/>
            <a:gd name="connsiteY74" fmla="*/ 1354666 h 3242733"/>
          </a:gdLst>
          <a:ahLst/>
          <a:cxnLst>
            <a:cxn ang="0">
              <a:pos x="connsiteX0" y="connsiteY0"/>
            </a:cxn>
            <a:cxn ang="0">
              <a:pos x="connsiteX1" y="connsiteY1"/>
            </a:cxn>
            <a:cxn ang="0">
              <a:pos x="connsiteX2" y="connsiteY2"/>
            </a:cxn>
            <a:cxn ang="0">
              <a:pos x="connsiteX3" y="connsiteY3"/>
            </a:cxn>
            <a:cxn ang="0">
              <a:pos x="connsiteX4" y="connsiteY4"/>
            </a:cxn>
            <a:cxn ang="0">
              <a:pos x="connsiteX5" y="connsiteY5"/>
            </a:cxn>
            <a:cxn ang="0">
              <a:pos x="connsiteX6" y="connsiteY6"/>
            </a:cxn>
            <a:cxn ang="0">
              <a:pos x="connsiteX7" y="connsiteY7"/>
            </a:cxn>
            <a:cxn ang="0">
              <a:pos x="connsiteX8" y="connsiteY8"/>
            </a:cxn>
            <a:cxn ang="0">
              <a:pos x="connsiteX9" y="connsiteY9"/>
            </a:cxn>
            <a:cxn ang="0">
              <a:pos x="connsiteX10" y="connsiteY10"/>
            </a:cxn>
            <a:cxn ang="0">
              <a:pos x="connsiteX11" y="connsiteY11"/>
            </a:cxn>
            <a:cxn ang="0">
              <a:pos x="connsiteX12" y="connsiteY12"/>
            </a:cxn>
            <a:cxn ang="0">
              <a:pos x="connsiteX13" y="connsiteY13"/>
            </a:cxn>
            <a:cxn ang="0">
              <a:pos x="connsiteX14" y="connsiteY14"/>
            </a:cxn>
            <a:cxn ang="0">
              <a:pos x="connsiteX15" y="connsiteY15"/>
            </a:cxn>
            <a:cxn ang="0">
              <a:pos x="connsiteX16" y="connsiteY16"/>
            </a:cxn>
            <a:cxn ang="0">
              <a:pos x="connsiteX17" y="connsiteY17"/>
            </a:cxn>
            <a:cxn ang="0">
              <a:pos x="connsiteX18" y="connsiteY18"/>
            </a:cxn>
            <a:cxn ang="0">
              <a:pos x="connsiteX19" y="connsiteY19"/>
            </a:cxn>
            <a:cxn ang="0">
              <a:pos x="connsiteX20" y="connsiteY20"/>
            </a:cxn>
            <a:cxn ang="0">
              <a:pos x="connsiteX21" y="connsiteY21"/>
            </a:cxn>
            <a:cxn ang="0">
              <a:pos x="connsiteX22" y="connsiteY22"/>
            </a:cxn>
            <a:cxn ang="0">
              <a:pos x="connsiteX23" y="connsiteY23"/>
            </a:cxn>
            <a:cxn ang="0">
              <a:pos x="connsiteX24" y="connsiteY24"/>
            </a:cxn>
            <a:cxn ang="0">
              <a:pos x="connsiteX25" y="connsiteY25"/>
            </a:cxn>
            <a:cxn ang="0">
              <a:pos x="connsiteX26" y="connsiteY26"/>
            </a:cxn>
            <a:cxn ang="0">
              <a:pos x="connsiteX27" y="connsiteY27"/>
            </a:cxn>
            <a:cxn ang="0">
              <a:pos x="connsiteX28" y="connsiteY28"/>
            </a:cxn>
            <a:cxn ang="0">
              <a:pos x="connsiteX29" y="connsiteY29"/>
            </a:cxn>
            <a:cxn ang="0">
              <a:pos x="connsiteX30" y="connsiteY30"/>
            </a:cxn>
            <a:cxn ang="0">
              <a:pos x="connsiteX31" y="connsiteY31"/>
            </a:cxn>
            <a:cxn ang="0">
              <a:pos x="connsiteX32" y="connsiteY32"/>
            </a:cxn>
            <a:cxn ang="0">
              <a:pos x="connsiteX33" y="connsiteY33"/>
            </a:cxn>
            <a:cxn ang="0">
              <a:pos x="connsiteX34" y="connsiteY34"/>
            </a:cxn>
            <a:cxn ang="0">
              <a:pos x="connsiteX35" y="connsiteY35"/>
            </a:cxn>
            <a:cxn ang="0">
              <a:pos x="connsiteX36" y="connsiteY36"/>
            </a:cxn>
            <a:cxn ang="0">
              <a:pos x="connsiteX37" y="connsiteY37"/>
            </a:cxn>
            <a:cxn ang="0">
              <a:pos x="connsiteX38" y="connsiteY38"/>
            </a:cxn>
            <a:cxn ang="0">
              <a:pos x="connsiteX39" y="connsiteY39"/>
            </a:cxn>
            <a:cxn ang="0">
              <a:pos x="connsiteX40" y="connsiteY40"/>
            </a:cxn>
            <a:cxn ang="0">
              <a:pos x="connsiteX41" y="connsiteY41"/>
            </a:cxn>
            <a:cxn ang="0">
              <a:pos x="connsiteX42" y="connsiteY42"/>
            </a:cxn>
            <a:cxn ang="0">
              <a:pos x="connsiteX43" y="connsiteY43"/>
            </a:cxn>
            <a:cxn ang="0">
              <a:pos x="connsiteX44" y="connsiteY44"/>
            </a:cxn>
            <a:cxn ang="0">
              <a:pos x="connsiteX45" y="connsiteY45"/>
            </a:cxn>
            <a:cxn ang="0">
              <a:pos x="connsiteX46" y="connsiteY46"/>
            </a:cxn>
            <a:cxn ang="0">
              <a:pos x="connsiteX47" y="connsiteY47"/>
            </a:cxn>
            <a:cxn ang="0">
              <a:pos x="connsiteX48" y="connsiteY48"/>
            </a:cxn>
            <a:cxn ang="0">
              <a:pos x="connsiteX49" y="connsiteY49"/>
            </a:cxn>
            <a:cxn ang="0">
              <a:pos x="connsiteX50" y="connsiteY50"/>
            </a:cxn>
            <a:cxn ang="0">
              <a:pos x="connsiteX51" y="connsiteY51"/>
            </a:cxn>
            <a:cxn ang="0">
              <a:pos x="connsiteX52" y="connsiteY52"/>
            </a:cxn>
            <a:cxn ang="0">
              <a:pos x="connsiteX53" y="connsiteY53"/>
            </a:cxn>
            <a:cxn ang="0">
              <a:pos x="connsiteX54" y="connsiteY54"/>
            </a:cxn>
            <a:cxn ang="0">
              <a:pos x="connsiteX55" y="connsiteY55"/>
            </a:cxn>
            <a:cxn ang="0">
              <a:pos x="connsiteX56" y="connsiteY56"/>
            </a:cxn>
            <a:cxn ang="0">
              <a:pos x="connsiteX57" y="connsiteY57"/>
            </a:cxn>
            <a:cxn ang="0">
              <a:pos x="connsiteX58" y="connsiteY58"/>
            </a:cxn>
            <a:cxn ang="0">
              <a:pos x="connsiteX59" y="connsiteY59"/>
            </a:cxn>
            <a:cxn ang="0">
              <a:pos x="connsiteX60" y="connsiteY60"/>
            </a:cxn>
            <a:cxn ang="0">
              <a:pos x="connsiteX61" y="connsiteY61"/>
            </a:cxn>
            <a:cxn ang="0">
              <a:pos x="connsiteX62" y="connsiteY62"/>
            </a:cxn>
            <a:cxn ang="0">
              <a:pos x="connsiteX63" y="connsiteY63"/>
            </a:cxn>
            <a:cxn ang="0">
              <a:pos x="connsiteX64" y="connsiteY64"/>
            </a:cxn>
            <a:cxn ang="0">
              <a:pos x="connsiteX65" y="connsiteY65"/>
            </a:cxn>
            <a:cxn ang="0">
              <a:pos x="connsiteX66" y="connsiteY66"/>
            </a:cxn>
            <a:cxn ang="0">
              <a:pos x="connsiteX67" y="connsiteY67"/>
            </a:cxn>
            <a:cxn ang="0">
              <a:pos x="connsiteX68" y="connsiteY68"/>
            </a:cxn>
            <a:cxn ang="0">
              <a:pos x="connsiteX69" y="connsiteY69"/>
            </a:cxn>
            <a:cxn ang="0">
              <a:pos x="connsiteX70" y="connsiteY70"/>
            </a:cxn>
            <a:cxn ang="0">
              <a:pos x="connsiteX71" y="connsiteY71"/>
            </a:cxn>
            <a:cxn ang="0">
              <a:pos x="connsiteX72" y="connsiteY72"/>
            </a:cxn>
            <a:cxn ang="0">
              <a:pos x="connsiteX73" y="connsiteY73"/>
            </a:cxn>
            <a:cxn ang="0">
              <a:pos x="connsiteX74" y="connsiteY74"/>
            </a:cxn>
          </a:cxnLst>
          <a:rect l="l" t="t" r="r" b="b"/>
          <a:pathLst>
            <a:path w="7306733" h="3242733">
              <a:moveTo>
                <a:pt x="0" y="2057400"/>
              </a:moveTo>
              <a:lnTo>
                <a:pt x="0" y="2057400"/>
              </a:lnTo>
              <a:cubicBezTo>
                <a:pt x="19755" y="2034822"/>
                <a:pt x="37221" y="2010015"/>
                <a:pt x="59266" y="1989666"/>
              </a:cubicBezTo>
              <a:cubicBezTo>
                <a:pt x="100669" y="1951448"/>
                <a:pt x="101232" y="1959534"/>
                <a:pt x="143933" y="1947333"/>
              </a:cubicBezTo>
              <a:cubicBezTo>
                <a:pt x="203041" y="1930444"/>
                <a:pt x="127457" y="1944848"/>
                <a:pt x="228600" y="1930400"/>
              </a:cubicBezTo>
              <a:cubicBezTo>
                <a:pt x="301978" y="1933222"/>
                <a:pt x="375475" y="1933814"/>
                <a:pt x="448733" y="1938866"/>
              </a:cubicBezTo>
              <a:cubicBezTo>
                <a:pt x="457637" y="1939480"/>
                <a:pt x="465930" y="1943817"/>
                <a:pt x="474133" y="1947333"/>
              </a:cubicBezTo>
              <a:cubicBezTo>
                <a:pt x="485734" y="1952305"/>
                <a:pt x="497297" y="1957577"/>
                <a:pt x="508000" y="1964266"/>
              </a:cubicBezTo>
              <a:cubicBezTo>
                <a:pt x="519966" y="1971745"/>
                <a:pt x="530384" y="1981464"/>
                <a:pt x="541866" y="1989666"/>
              </a:cubicBezTo>
              <a:cubicBezTo>
                <a:pt x="550146" y="1995581"/>
                <a:pt x="558799" y="2000955"/>
                <a:pt x="567266" y="2006600"/>
              </a:cubicBezTo>
              <a:cubicBezTo>
                <a:pt x="572911" y="2015067"/>
                <a:pt x="579151" y="2023165"/>
                <a:pt x="584200" y="2032000"/>
              </a:cubicBezTo>
              <a:cubicBezTo>
                <a:pt x="590462" y="2042958"/>
                <a:pt x="594444" y="2055163"/>
                <a:pt x="601133" y="2065866"/>
              </a:cubicBezTo>
              <a:cubicBezTo>
                <a:pt x="608612" y="2077832"/>
                <a:pt x="618066" y="2088444"/>
                <a:pt x="626533" y="2099733"/>
              </a:cubicBezTo>
              <a:cubicBezTo>
                <a:pt x="645662" y="2157118"/>
                <a:pt x="624009" y="2087112"/>
                <a:pt x="643466" y="2184400"/>
              </a:cubicBezTo>
              <a:cubicBezTo>
                <a:pt x="645216" y="2193151"/>
                <a:pt x="649768" y="2201142"/>
                <a:pt x="651933" y="2209800"/>
              </a:cubicBezTo>
              <a:cubicBezTo>
                <a:pt x="674603" y="2300478"/>
                <a:pt x="643203" y="2203453"/>
                <a:pt x="677333" y="2294466"/>
              </a:cubicBezTo>
              <a:cubicBezTo>
                <a:pt x="690522" y="2329637"/>
                <a:pt x="677524" y="2311589"/>
                <a:pt x="702733" y="2336800"/>
              </a:cubicBezTo>
              <a:cubicBezTo>
                <a:pt x="705555" y="2345267"/>
                <a:pt x="706866" y="2354398"/>
                <a:pt x="711200" y="2362200"/>
              </a:cubicBezTo>
              <a:cubicBezTo>
                <a:pt x="729526" y="2395188"/>
                <a:pt x="756768" y="2432359"/>
                <a:pt x="787400" y="2455333"/>
              </a:cubicBezTo>
              <a:cubicBezTo>
                <a:pt x="798689" y="2463800"/>
                <a:pt x="809300" y="2473254"/>
                <a:pt x="821266" y="2480733"/>
              </a:cubicBezTo>
              <a:cubicBezTo>
                <a:pt x="831969" y="2487422"/>
                <a:pt x="844175" y="2491404"/>
                <a:pt x="855133" y="2497666"/>
              </a:cubicBezTo>
              <a:cubicBezTo>
                <a:pt x="863968" y="2502715"/>
                <a:pt x="871431" y="2510049"/>
                <a:pt x="880533" y="2514600"/>
              </a:cubicBezTo>
              <a:cubicBezTo>
                <a:pt x="888515" y="2518591"/>
                <a:pt x="897730" y="2519550"/>
                <a:pt x="905933" y="2523066"/>
              </a:cubicBezTo>
              <a:cubicBezTo>
                <a:pt x="917534" y="2528038"/>
                <a:pt x="928511" y="2534355"/>
                <a:pt x="939800" y="2540000"/>
              </a:cubicBezTo>
              <a:cubicBezTo>
                <a:pt x="956733" y="2537178"/>
                <a:pt x="975245" y="2539210"/>
                <a:pt x="990600" y="2531533"/>
              </a:cubicBezTo>
              <a:cubicBezTo>
                <a:pt x="1011073" y="2521296"/>
                <a:pt x="1011820" y="2477733"/>
                <a:pt x="1016000" y="2463800"/>
              </a:cubicBezTo>
              <a:cubicBezTo>
                <a:pt x="1020367" y="2449243"/>
                <a:pt x="1028127" y="2435884"/>
                <a:pt x="1032933" y="2421466"/>
              </a:cubicBezTo>
              <a:cubicBezTo>
                <a:pt x="1052546" y="2362625"/>
                <a:pt x="1049682" y="2363489"/>
                <a:pt x="1058333" y="2302933"/>
              </a:cubicBezTo>
              <a:cubicBezTo>
                <a:pt x="1052689" y="2238022"/>
                <a:pt x="1049482" y="2172853"/>
                <a:pt x="1041400" y="2108200"/>
              </a:cubicBezTo>
              <a:cubicBezTo>
                <a:pt x="1038173" y="2082381"/>
                <a:pt x="1029261" y="2057574"/>
                <a:pt x="1024466" y="2032000"/>
              </a:cubicBezTo>
              <a:cubicBezTo>
                <a:pt x="1021177" y="2014457"/>
                <a:pt x="1014714" y="1951942"/>
                <a:pt x="1007533" y="1930400"/>
              </a:cubicBezTo>
              <a:cubicBezTo>
                <a:pt x="1003542" y="1918426"/>
                <a:pt x="995287" y="1908252"/>
                <a:pt x="990600" y="1896533"/>
              </a:cubicBezTo>
              <a:cubicBezTo>
                <a:pt x="983971" y="1879960"/>
                <a:pt x="980295" y="1862306"/>
                <a:pt x="973666" y="1845733"/>
              </a:cubicBezTo>
              <a:cubicBezTo>
                <a:pt x="968022" y="1831622"/>
                <a:pt x="962905" y="1817288"/>
                <a:pt x="956733" y="1803400"/>
              </a:cubicBezTo>
              <a:cubicBezTo>
                <a:pt x="951607" y="1791866"/>
                <a:pt x="944772" y="1781134"/>
                <a:pt x="939800" y="1769533"/>
              </a:cubicBezTo>
              <a:cubicBezTo>
                <a:pt x="927427" y="1740663"/>
                <a:pt x="933531" y="1729398"/>
                <a:pt x="905933" y="1701800"/>
              </a:cubicBezTo>
              <a:cubicBezTo>
                <a:pt x="897008" y="1692875"/>
                <a:pt x="883355" y="1690511"/>
                <a:pt x="872066" y="1684866"/>
              </a:cubicBezTo>
              <a:cubicBezTo>
                <a:pt x="866422" y="1676399"/>
                <a:pt x="862950" y="1665980"/>
                <a:pt x="855133" y="1659466"/>
              </a:cubicBezTo>
              <a:cubicBezTo>
                <a:pt x="845437" y="1651386"/>
                <a:pt x="832089" y="1649027"/>
                <a:pt x="821266" y="1642533"/>
              </a:cubicBezTo>
              <a:cubicBezTo>
                <a:pt x="817844" y="1640480"/>
                <a:pt x="815622" y="1636888"/>
                <a:pt x="812800" y="1634066"/>
              </a:cubicBezTo>
              <a:lnTo>
                <a:pt x="5672666" y="0"/>
              </a:lnTo>
              <a:lnTo>
                <a:pt x="6045200" y="3090333"/>
              </a:lnTo>
              <a:cubicBezTo>
                <a:pt x="6096416" y="3086675"/>
                <a:pt x="6180666" y="3116384"/>
                <a:pt x="6180666" y="3039533"/>
              </a:cubicBezTo>
              <a:cubicBezTo>
                <a:pt x="6180666" y="3026912"/>
                <a:pt x="6169377" y="3016955"/>
                <a:pt x="6163733" y="3005666"/>
              </a:cubicBezTo>
              <a:cubicBezTo>
                <a:pt x="6135511" y="3014133"/>
                <a:pt x="6104160" y="3015623"/>
                <a:pt x="6079066" y="3031066"/>
              </a:cubicBezTo>
              <a:cubicBezTo>
                <a:pt x="6064377" y="3040105"/>
                <a:pt x="6042664" y="3100905"/>
                <a:pt x="6036733" y="3115733"/>
              </a:cubicBezTo>
              <a:cubicBezTo>
                <a:pt x="6032532" y="3145137"/>
                <a:pt x="6018355" y="3204862"/>
                <a:pt x="6036733" y="3234266"/>
              </a:cubicBezTo>
              <a:cubicBezTo>
                <a:pt x="6042900" y="3244134"/>
                <a:pt x="6059311" y="3239911"/>
                <a:pt x="6070600" y="3242733"/>
              </a:cubicBezTo>
              <a:cubicBezTo>
                <a:pt x="6087533" y="3231444"/>
                <a:pt x="6109365" y="3225277"/>
                <a:pt x="6121400" y="3208866"/>
              </a:cubicBezTo>
              <a:cubicBezTo>
                <a:pt x="6149317" y="3170797"/>
                <a:pt x="6183505" y="3056419"/>
                <a:pt x="6197600" y="3014133"/>
              </a:cubicBezTo>
              <a:cubicBezTo>
                <a:pt x="6203244" y="2980266"/>
                <a:pt x="6212391" y="2946800"/>
                <a:pt x="6214533" y="2912533"/>
              </a:cubicBezTo>
              <a:cubicBezTo>
                <a:pt x="6215259" y="2900919"/>
                <a:pt x="6214294" y="2886894"/>
                <a:pt x="6206066" y="2878666"/>
              </a:cubicBezTo>
              <a:cubicBezTo>
                <a:pt x="6197838" y="2870438"/>
                <a:pt x="6183489" y="2873022"/>
                <a:pt x="6172200" y="2870200"/>
              </a:cubicBezTo>
              <a:cubicBezTo>
                <a:pt x="6120586" y="2904608"/>
                <a:pt x="6153334" y="2875849"/>
                <a:pt x="6112933" y="2971800"/>
              </a:cubicBezTo>
              <a:cubicBezTo>
                <a:pt x="6102147" y="2997417"/>
                <a:pt x="6090355" y="3022600"/>
                <a:pt x="6079066" y="3048000"/>
              </a:cubicBezTo>
              <a:cubicBezTo>
                <a:pt x="6073457" y="3092877"/>
                <a:pt x="6059469" y="3132903"/>
                <a:pt x="6087533" y="3175000"/>
              </a:cubicBezTo>
              <a:cubicBezTo>
                <a:pt x="6094534" y="3185502"/>
                <a:pt x="6110111" y="3186289"/>
                <a:pt x="6121400" y="3191933"/>
              </a:cubicBezTo>
              <a:cubicBezTo>
                <a:pt x="6160911" y="3189111"/>
                <a:pt x="6203923" y="3199970"/>
                <a:pt x="6239933" y="3183466"/>
              </a:cubicBezTo>
              <a:cubicBezTo>
                <a:pt x="6305907" y="3153228"/>
                <a:pt x="6370368" y="3022521"/>
                <a:pt x="6400800" y="2971800"/>
              </a:cubicBezTo>
              <a:cubicBezTo>
                <a:pt x="6406444" y="2940755"/>
                <a:pt x="6419701" y="2910158"/>
                <a:pt x="6417733" y="2878666"/>
              </a:cubicBezTo>
              <a:cubicBezTo>
                <a:pt x="6416706" y="2862242"/>
                <a:pt x="6405183" y="2846613"/>
                <a:pt x="6392333" y="2836333"/>
              </a:cubicBezTo>
              <a:cubicBezTo>
                <a:pt x="6356273" y="2807485"/>
                <a:pt x="6307686" y="2807760"/>
                <a:pt x="6265333" y="2802466"/>
              </a:cubicBezTo>
              <a:cubicBezTo>
                <a:pt x="6245577" y="2813755"/>
                <a:pt x="6217355" y="2816577"/>
                <a:pt x="6206066" y="2836333"/>
              </a:cubicBezTo>
              <a:cubicBezTo>
                <a:pt x="6191994" y="2860959"/>
                <a:pt x="6199775" y="2892720"/>
                <a:pt x="6197600" y="2921000"/>
              </a:cubicBezTo>
              <a:cubicBezTo>
                <a:pt x="6194130" y="2966110"/>
                <a:pt x="6191955" y="3011311"/>
                <a:pt x="6189133" y="3056466"/>
              </a:cubicBezTo>
              <a:cubicBezTo>
                <a:pt x="6194777" y="3079044"/>
                <a:pt x="6197115" y="3102717"/>
                <a:pt x="6206066" y="3124200"/>
              </a:cubicBezTo>
              <a:cubicBezTo>
                <a:pt x="6211493" y="3137225"/>
                <a:pt x="6217355" y="3158066"/>
                <a:pt x="6231466" y="3158066"/>
              </a:cubicBezTo>
              <a:cubicBezTo>
                <a:pt x="6254219" y="3158066"/>
                <a:pt x="6270977" y="3135489"/>
                <a:pt x="6290733" y="3124200"/>
              </a:cubicBezTo>
              <a:cubicBezTo>
                <a:pt x="6296377" y="3112911"/>
                <a:pt x="6302694" y="3101934"/>
                <a:pt x="6307666" y="3090333"/>
              </a:cubicBezTo>
              <a:cubicBezTo>
                <a:pt x="6311182" y="3082130"/>
                <a:pt x="6316133" y="3064933"/>
                <a:pt x="6316133" y="3064933"/>
              </a:cubicBezTo>
              <a:lnTo>
                <a:pt x="5054600" y="1159933"/>
              </a:lnTo>
              <a:lnTo>
                <a:pt x="4741333" y="1117600"/>
              </a:lnTo>
              <a:lnTo>
                <a:pt x="4741333" y="1117600"/>
              </a:lnTo>
              <a:lnTo>
                <a:pt x="7306733" y="1176866"/>
              </a:lnTo>
              <a:lnTo>
                <a:pt x="4715933" y="1354666"/>
              </a:lnTo>
            </a:path>
          </a:pathLst>
        </a:custGeom>
      </cdr:spPr>
      <cdr:txBody>
        <a:bodyPr xmlns:a="http://schemas.openxmlformats.org/drawingml/2006/main" vertOverflow="clip" vert="horz" wrap="square" lIns="91440" tIns="45720" rIns="91440" bIns="45720" numCol="1" anchor="t" anchorCtr="0" compatLnSpc="1">
          <a:prstTxWarp prst="textNoShape">
            <a:avLst/>
          </a:prstTxWarp>
        </a:bodyPr>
        <a:lstStyle xmlns:a="http://schemas.openxmlformats.org/drawingml/2006/main"/>
        <a:p xmlns:a="http://schemas.openxmlformats.org/drawingml/2006/main">
          <a:endParaRPr lang="en-US" dirty="0"/>
        </a:p>
      </cdr:txBody>
    </cdr:sp>
  </cdr:relSizeAnchor>
</c:userShapes>
</file>

<file path=ppt/drawings/drawing8.xml><?xml version="1.0" encoding="utf-8"?>
<c:userShapes xmlns:c="http://schemas.openxmlformats.org/drawingml/2006/chart">
  <cdr:relSizeAnchor xmlns:cdr="http://schemas.openxmlformats.org/drawingml/2006/chartDrawing">
    <cdr:from>
      <cdr:x>0.15887</cdr:x>
      <cdr:y>0.03561</cdr:y>
    </cdr:from>
    <cdr:to>
      <cdr:x>1</cdr:x>
      <cdr:y>0.61591</cdr:y>
    </cdr:to>
    <cdr:sp macro="" textlink="">
      <cdr:nvSpPr>
        <cdr:cNvPr id="10" name="Freeform 9"/>
        <cdr:cNvSpPr/>
      </cdr:nvSpPr>
      <cdr:spPr>
        <a:xfrm xmlns:a="http://schemas.openxmlformats.org/drawingml/2006/main">
          <a:off x="1583267" y="198967"/>
          <a:ext cx="7306733" cy="3242733"/>
        </a:xfrm>
        <a:custGeom xmlns:a="http://schemas.openxmlformats.org/drawingml/2006/main">
          <a:avLst/>
          <a:gdLst>
            <a:gd name="connsiteX0" fmla="*/ 0 w 7306733"/>
            <a:gd name="connsiteY0" fmla="*/ 2057400 h 3242733"/>
            <a:gd name="connsiteX1" fmla="*/ 0 w 7306733"/>
            <a:gd name="connsiteY1" fmla="*/ 2057400 h 3242733"/>
            <a:gd name="connsiteX2" fmla="*/ 59266 w 7306733"/>
            <a:gd name="connsiteY2" fmla="*/ 1989666 h 3242733"/>
            <a:gd name="connsiteX3" fmla="*/ 143933 w 7306733"/>
            <a:gd name="connsiteY3" fmla="*/ 1947333 h 3242733"/>
            <a:gd name="connsiteX4" fmla="*/ 228600 w 7306733"/>
            <a:gd name="connsiteY4" fmla="*/ 1930400 h 3242733"/>
            <a:gd name="connsiteX5" fmla="*/ 448733 w 7306733"/>
            <a:gd name="connsiteY5" fmla="*/ 1938866 h 3242733"/>
            <a:gd name="connsiteX6" fmla="*/ 474133 w 7306733"/>
            <a:gd name="connsiteY6" fmla="*/ 1947333 h 3242733"/>
            <a:gd name="connsiteX7" fmla="*/ 508000 w 7306733"/>
            <a:gd name="connsiteY7" fmla="*/ 1964266 h 3242733"/>
            <a:gd name="connsiteX8" fmla="*/ 541866 w 7306733"/>
            <a:gd name="connsiteY8" fmla="*/ 1989666 h 3242733"/>
            <a:gd name="connsiteX9" fmla="*/ 567266 w 7306733"/>
            <a:gd name="connsiteY9" fmla="*/ 2006600 h 3242733"/>
            <a:gd name="connsiteX10" fmla="*/ 584200 w 7306733"/>
            <a:gd name="connsiteY10" fmla="*/ 2032000 h 3242733"/>
            <a:gd name="connsiteX11" fmla="*/ 601133 w 7306733"/>
            <a:gd name="connsiteY11" fmla="*/ 2065866 h 3242733"/>
            <a:gd name="connsiteX12" fmla="*/ 626533 w 7306733"/>
            <a:gd name="connsiteY12" fmla="*/ 2099733 h 3242733"/>
            <a:gd name="connsiteX13" fmla="*/ 643466 w 7306733"/>
            <a:gd name="connsiteY13" fmla="*/ 2184400 h 3242733"/>
            <a:gd name="connsiteX14" fmla="*/ 651933 w 7306733"/>
            <a:gd name="connsiteY14" fmla="*/ 2209800 h 3242733"/>
            <a:gd name="connsiteX15" fmla="*/ 677333 w 7306733"/>
            <a:gd name="connsiteY15" fmla="*/ 2294466 h 3242733"/>
            <a:gd name="connsiteX16" fmla="*/ 702733 w 7306733"/>
            <a:gd name="connsiteY16" fmla="*/ 2336800 h 3242733"/>
            <a:gd name="connsiteX17" fmla="*/ 711200 w 7306733"/>
            <a:gd name="connsiteY17" fmla="*/ 2362200 h 3242733"/>
            <a:gd name="connsiteX18" fmla="*/ 787400 w 7306733"/>
            <a:gd name="connsiteY18" fmla="*/ 2455333 h 3242733"/>
            <a:gd name="connsiteX19" fmla="*/ 821266 w 7306733"/>
            <a:gd name="connsiteY19" fmla="*/ 2480733 h 3242733"/>
            <a:gd name="connsiteX20" fmla="*/ 855133 w 7306733"/>
            <a:gd name="connsiteY20" fmla="*/ 2497666 h 3242733"/>
            <a:gd name="connsiteX21" fmla="*/ 880533 w 7306733"/>
            <a:gd name="connsiteY21" fmla="*/ 2514600 h 3242733"/>
            <a:gd name="connsiteX22" fmla="*/ 905933 w 7306733"/>
            <a:gd name="connsiteY22" fmla="*/ 2523066 h 3242733"/>
            <a:gd name="connsiteX23" fmla="*/ 939800 w 7306733"/>
            <a:gd name="connsiteY23" fmla="*/ 2540000 h 3242733"/>
            <a:gd name="connsiteX24" fmla="*/ 990600 w 7306733"/>
            <a:gd name="connsiteY24" fmla="*/ 2531533 h 3242733"/>
            <a:gd name="connsiteX25" fmla="*/ 1016000 w 7306733"/>
            <a:gd name="connsiteY25" fmla="*/ 2463800 h 3242733"/>
            <a:gd name="connsiteX26" fmla="*/ 1032933 w 7306733"/>
            <a:gd name="connsiteY26" fmla="*/ 2421466 h 3242733"/>
            <a:gd name="connsiteX27" fmla="*/ 1058333 w 7306733"/>
            <a:gd name="connsiteY27" fmla="*/ 2302933 h 3242733"/>
            <a:gd name="connsiteX28" fmla="*/ 1041400 w 7306733"/>
            <a:gd name="connsiteY28" fmla="*/ 2108200 h 3242733"/>
            <a:gd name="connsiteX29" fmla="*/ 1024466 w 7306733"/>
            <a:gd name="connsiteY29" fmla="*/ 2032000 h 3242733"/>
            <a:gd name="connsiteX30" fmla="*/ 1007533 w 7306733"/>
            <a:gd name="connsiteY30" fmla="*/ 1930400 h 3242733"/>
            <a:gd name="connsiteX31" fmla="*/ 990600 w 7306733"/>
            <a:gd name="connsiteY31" fmla="*/ 1896533 h 3242733"/>
            <a:gd name="connsiteX32" fmla="*/ 973666 w 7306733"/>
            <a:gd name="connsiteY32" fmla="*/ 1845733 h 3242733"/>
            <a:gd name="connsiteX33" fmla="*/ 956733 w 7306733"/>
            <a:gd name="connsiteY33" fmla="*/ 1803400 h 3242733"/>
            <a:gd name="connsiteX34" fmla="*/ 939800 w 7306733"/>
            <a:gd name="connsiteY34" fmla="*/ 1769533 h 3242733"/>
            <a:gd name="connsiteX35" fmla="*/ 905933 w 7306733"/>
            <a:gd name="connsiteY35" fmla="*/ 1701800 h 3242733"/>
            <a:gd name="connsiteX36" fmla="*/ 872066 w 7306733"/>
            <a:gd name="connsiteY36" fmla="*/ 1684866 h 3242733"/>
            <a:gd name="connsiteX37" fmla="*/ 855133 w 7306733"/>
            <a:gd name="connsiteY37" fmla="*/ 1659466 h 3242733"/>
            <a:gd name="connsiteX38" fmla="*/ 821266 w 7306733"/>
            <a:gd name="connsiteY38" fmla="*/ 1642533 h 3242733"/>
            <a:gd name="connsiteX39" fmla="*/ 812800 w 7306733"/>
            <a:gd name="connsiteY39" fmla="*/ 1634066 h 3242733"/>
            <a:gd name="connsiteX40" fmla="*/ 5672666 w 7306733"/>
            <a:gd name="connsiteY40" fmla="*/ 0 h 3242733"/>
            <a:gd name="connsiteX41" fmla="*/ 6045200 w 7306733"/>
            <a:gd name="connsiteY41" fmla="*/ 3090333 h 3242733"/>
            <a:gd name="connsiteX42" fmla="*/ 6180666 w 7306733"/>
            <a:gd name="connsiteY42" fmla="*/ 3039533 h 3242733"/>
            <a:gd name="connsiteX43" fmla="*/ 6163733 w 7306733"/>
            <a:gd name="connsiteY43" fmla="*/ 3005666 h 3242733"/>
            <a:gd name="connsiteX44" fmla="*/ 6079066 w 7306733"/>
            <a:gd name="connsiteY44" fmla="*/ 3031066 h 3242733"/>
            <a:gd name="connsiteX45" fmla="*/ 6036733 w 7306733"/>
            <a:gd name="connsiteY45" fmla="*/ 3115733 h 3242733"/>
            <a:gd name="connsiteX46" fmla="*/ 6036733 w 7306733"/>
            <a:gd name="connsiteY46" fmla="*/ 3234266 h 3242733"/>
            <a:gd name="connsiteX47" fmla="*/ 6070600 w 7306733"/>
            <a:gd name="connsiteY47" fmla="*/ 3242733 h 3242733"/>
            <a:gd name="connsiteX48" fmla="*/ 6121400 w 7306733"/>
            <a:gd name="connsiteY48" fmla="*/ 3208866 h 3242733"/>
            <a:gd name="connsiteX49" fmla="*/ 6197600 w 7306733"/>
            <a:gd name="connsiteY49" fmla="*/ 3014133 h 3242733"/>
            <a:gd name="connsiteX50" fmla="*/ 6214533 w 7306733"/>
            <a:gd name="connsiteY50" fmla="*/ 2912533 h 3242733"/>
            <a:gd name="connsiteX51" fmla="*/ 6206066 w 7306733"/>
            <a:gd name="connsiteY51" fmla="*/ 2878666 h 3242733"/>
            <a:gd name="connsiteX52" fmla="*/ 6172200 w 7306733"/>
            <a:gd name="connsiteY52" fmla="*/ 2870200 h 3242733"/>
            <a:gd name="connsiteX53" fmla="*/ 6112933 w 7306733"/>
            <a:gd name="connsiteY53" fmla="*/ 2971800 h 3242733"/>
            <a:gd name="connsiteX54" fmla="*/ 6079066 w 7306733"/>
            <a:gd name="connsiteY54" fmla="*/ 3048000 h 3242733"/>
            <a:gd name="connsiteX55" fmla="*/ 6087533 w 7306733"/>
            <a:gd name="connsiteY55" fmla="*/ 3175000 h 3242733"/>
            <a:gd name="connsiteX56" fmla="*/ 6121400 w 7306733"/>
            <a:gd name="connsiteY56" fmla="*/ 3191933 h 3242733"/>
            <a:gd name="connsiteX57" fmla="*/ 6239933 w 7306733"/>
            <a:gd name="connsiteY57" fmla="*/ 3183466 h 3242733"/>
            <a:gd name="connsiteX58" fmla="*/ 6400800 w 7306733"/>
            <a:gd name="connsiteY58" fmla="*/ 2971800 h 3242733"/>
            <a:gd name="connsiteX59" fmla="*/ 6417733 w 7306733"/>
            <a:gd name="connsiteY59" fmla="*/ 2878666 h 3242733"/>
            <a:gd name="connsiteX60" fmla="*/ 6392333 w 7306733"/>
            <a:gd name="connsiteY60" fmla="*/ 2836333 h 3242733"/>
            <a:gd name="connsiteX61" fmla="*/ 6265333 w 7306733"/>
            <a:gd name="connsiteY61" fmla="*/ 2802466 h 3242733"/>
            <a:gd name="connsiteX62" fmla="*/ 6206066 w 7306733"/>
            <a:gd name="connsiteY62" fmla="*/ 2836333 h 3242733"/>
            <a:gd name="connsiteX63" fmla="*/ 6197600 w 7306733"/>
            <a:gd name="connsiteY63" fmla="*/ 2921000 h 3242733"/>
            <a:gd name="connsiteX64" fmla="*/ 6189133 w 7306733"/>
            <a:gd name="connsiteY64" fmla="*/ 3056466 h 3242733"/>
            <a:gd name="connsiteX65" fmla="*/ 6206066 w 7306733"/>
            <a:gd name="connsiteY65" fmla="*/ 3124200 h 3242733"/>
            <a:gd name="connsiteX66" fmla="*/ 6231466 w 7306733"/>
            <a:gd name="connsiteY66" fmla="*/ 3158066 h 3242733"/>
            <a:gd name="connsiteX67" fmla="*/ 6290733 w 7306733"/>
            <a:gd name="connsiteY67" fmla="*/ 3124200 h 3242733"/>
            <a:gd name="connsiteX68" fmla="*/ 6307666 w 7306733"/>
            <a:gd name="connsiteY68" fmla="*/ 3090333 h 3242733"/>
            <a:gd name="connsiteX69" fmla="*/ 6316133 w 7306733"/>
            <a:gd name="connsiteY69" fmla="*/ 3064933 h 3242733"/>
            <a:gd name="connsiteX70" fmla="*/ 5054600 w 7306733"/>
            <a:gd name="connsiteY70" fmla="*/ 1159933 h 3242733"/>
            <a:gd name="connsiteX71" fmla="*/ 4741333 w 7306733"/>
            <a:gd name="connsiteY71" fmla="*/ 1117600 h 3242733"/>
            <a:gd name="connsiteX72" fmla="*/ 4741333 w 7306733"/>
            <a:gd name="connsiteY72" fmla="*/ 1117600 h 3242733"/>
            <a:gd name="connsiteX73" fmla="*/ 7306733 w 7306733"/>
            <a:gd name="connsiteY73" fmla="*/ 1176866 h 3242733"/>
            <a:gd name="connsiteX74" fmla="*/ 4715933 w 7306733"/>
            <a:gd name="connsiteY74" fmla="*/ 1354666 h 3242733"/>
          </a:gdLst>
          <a:ahLst/>
          <a:cxnLst>
            <a:cxn ang="0">
              <a:pos x="connsiteX0" y="connsiteY0"/>
            </a:cxn>
            <a:cxn ang="0">
              <a:pos x="connsiteX1" y="connsiteY1"/>
            </a:cxn>
            <a:cxn ang="0">
              <a:pos x="connsiteX2" y="connsiteY2"/>
            </a:cxn>
            <a:cxn ang="0">
              <a:pos x="connsiteX3" y="connsiteY3"/>
            </a:cxn>
            <a:cxn ang="0">
              <a:pos x="connsiteX4" y="connsiteY4"/>
            </a:cxn>
            <a:cxn ang="0">
              <a:pos x="connsiteX5" y="connsiteY5"/>
            </a:cxn>
            <a:cxn ang="0">
              <a:pos x="connsiteX6" y="connsiteY6"/>
            </a:cxn>
            <a:cxn ang="0">
              <a:pos x="connsiteX7" y="connsiteY7"/>
            </a:cxn>
            <a:cxn ang="0">
              <a:pos x="connsiteX8" y="connsiteY8"/>
            </a:cxn>
            <a:cxn ang="0">
              <a:pos x="connsiteX9" y="connsiteY9"/>
            </a:cxn>
            <a:cxn ang="0">
              <a:pos x="connsiteX10" y="connsiteY10"/>
            </a:cxn>
            <a:cxn ang="0">
              <a:pos x="connsiteX11" y="connsiteY11"/>
            </a:cxn>
            <a:cxn ang="0">
              <a:pos x="connsiteX12" y="connsiteY12"/>
            </a:cxn>
            <a:cxn ang="0">
              <a:pos x="connsiteX13" y="connsiteY13"/>
            </a:cxn>
            <a:cxn ang="0">
              <a:pos x="connsiteX14" y="connsiteY14"/>
            </a:cxn>
            <a:cxn ang="0">
              <a:pos x="connsiteX15" y="connsiteY15"/>
            </a:cxn>
            <a:cxn ang="0">
              <a:pos x="connsiteX16" y="connsiteY16"/>
            </a:cxn>
            <a:cxn ang="0">
              <a:pos x="connsiteX17" y="connsiteY17"/>
            </a:cxn>
            <a:cxn ang="0">
              <a:pos x="connsiteX18" y="connsiteY18"/>
            </a:cxn>
            <a:cxn ang="0">
              <a:pos x="connsiteX19" y="connsiteY19"/>
            </a:cxn>
            <a:cxn ang="0">
              <a:pos x="connsiteX20" y="connsiteY20"/>
            </a:cxn>
            <a:cxn ang="0">
              <a:pos x="connsiteX21" y="connsiteY21"/>
            </a:cxn>
            <a:cxn ang="0">
              <a:pos x="connsiteX22" y="connsiteY22"/>
            </a:cxn>
            <a:cxn ang="0">
              <a:pos x="connsiteX23" y="connsiteY23"/>
            </a:cxn>
            <a:cxn ang="0">
              <a:pos x="connsiteX24" y="connsiteY24"/>
            </a:cxn>
            <a:cxn ang="0">
              <a:pos x="connsiteX25" y="connsiteY25"/>
            </a:cxn>
            <a:cxn ang="0">
              <a:pos x="connsiteX26" y="connsiteY26"/>
            </a:cxn>
            <a:cxn ang="0">
              <a:pos x="connsiteX27" y="connsiteY27"/>
            </a:cxn>
            <a:cxn ang="0">
              <a:pos x="connsiteX28" y="connsiteY28"/>
            </a:cxn>
            <a:cxn ang="0">
              <a:pos x="connsiteX29" y="connsiteY29"/>
            </a:cxn>
            <a:cxn ang="0">
              <a:pos x="connsiteX30" y="connsiteY30"/>
            </a:cxn>
            <a:cxn ang="0">
              <a:pos x="connsiteX31" y="connsiteY31"/>
            </a:cxn>
            <a:cxn ang="0">
              <a:pos x="connsiteX32" y="connsiteY32"/>
            </a:cxn>
            <a:cxn ang="0">
              <a:pos x="connsiteX33" y="connsiteY33"/>
            </a:cxn>
            <a:cxn ang="0">
              <a:pos x="connsiteX34" y="connsiteY34"/>
            </a:cxn>
            <a:cxn ang="0">
              <a:pos x="connsiteX35" y="connsiteY35"/>
            </a:cxn>
            <a:cxn ang="0">
              <a:pos x="connsiteX36" y="connsiteY36"/>
            </a:cxn>
            <a:cxn ang="0">
              <a:pos x="connsiteX37" y="connsiteY37"/>
            </a:cxn>
            <a:cxn ang="0">
              <a:pos x="connsiteX38" y="connsiteY38"/>
            </a:cxn>
            <a:cxn ang="0">
              <a:pos x="connsiteX39" y="connsiteY39"/>
            </a:cxn>
            <a:cxn ang="0">
              <a:pos x="connsiteX40" y="connsiteY40"/>
            </a:cxn>
            <a:cxn ang="0">
              <a:pos x="connsiteX41" y="connsiteY41"/>
            </a:cxn>
            <a:cxn ang="0">
              <a:pos x="connsiteX42" y="connsiteY42"/>
            </a:cxn>
            <a:cxn ang="0">
              <a:pos x="connsiteX43" y="connsiteY43"/>
            </a:cxn>
            <a:cxn ang="0">
              <a:pos x="connsiteX44" y="connsiteY44"/>
            </a:cxn>
            <a:cxn ang="0">
              <a:pos x="connsiteX45" y="connsiteY45"/>
            </a:cxn>
            <a:cxn ang="0">
              <a:pos x="connsiteX46" y="connsiteY46"/>
            </a:cxn>
            <a:cxn ang="0">
              <a:pos x="connsiteX47" y="connsiteY47"/>
            </a:cxn>
            <a:cxn ang="0">
              <a:pos x="connsiteX48" y="connsiteY48"/>
            </a:cxn>
            <a:cxn ang="0">
              <a:pos x="connsiteX49" y="connsiteY49"/>
            </a:cxn>
            <a:cxn ang="0">
              <a:pos x="connsiteX50" y="connsiteY50"/>
            </a:cxn>
            <a:cxn ang="0">
              <a:pos x="connsiteX51" y="connsiteY51"/>
            </a:cxn>
            <a:cxn ang="0">
              <a:pos x="connsiteX52" y="connsiteY52"/>
            </a:cxn>
            <a:cxn ang="0">
              <a:pos x="connsiteX53" y="connsiteY53"/>
            </a:cxn>
            <a:cxn ang="0">
              <a:pos x="connsiteX54" y="connsiteY54"/>
            </a:cxn>
            <a:cxn ang="0">
              <a:pos x="connsiteX55" y="connsiteY55"/>
            </a:cxn>
            <a:cxn ang="0">
              <a:pos x="connsiteX56" y="connsiteY56"/>
            </a:cxn>
            <a:cxn ang="0">
              <a:pos x="connsiteX57" y="connsiteY57"/>
            </a:cxn>
            <a:cxn ang="0">
              <a:pos x="connsiteX58" y="connsiteY58"/>
            </a:cxn>
            <a:cxn ang="0">
              <a:pos x="connsiteX59" y="connsiteY59"/>
            </a:cxn>
            <a:cxn ang="0">
              <a:pos x="connsiteX60" y="connsiteY60"/>
            </a:cxn>
            <a:cxn ang="0">
              <a:pos x="connsiteX61" y="connsiteY61"/>
            </a:cxn>
            <a:cxn ang="0">
              <a:pos x="connsiteX62" y="connsiteY62"/>
            </a:cxn>
            <a:cxn ang="0">
              <a:pos x="connsiteX63" y="connsiteY63"/>
            </a:cxn>
            <a:cxn ang="0">
              <a:pos x="connsiteX64" y="connsiteY64"/>
            </a:cxn>
            <a:cxn ang="0">
              <a:pos x="connsiteX65" y="connsiteY65"/>
            </a:cxn>
            <a:cxn ang="0">
              <a:pos x="connsiteX66" y="connsiteY66"/>
            </a:cxn>
            <a:cxn ang="0">
              <a:pos x="connsiteX67" y="connsiteY67"/>
            </a:cxn>
            <a:cxn ang="0">
              <a:pos x="connsiteX68" y="connsiteY68"/>
            </a:cxn>
            <a:cxn ang="0">
              <a:pos x="connsiteX69" y="connsiteY69"/>
            </a:cxn>
            <a:cxn ang="0">
              <a:pos x="connsiteX70" y="connsiteY70"/>
            </a:cxn>
            <a:cxn ang="0">
              <a:pos x="connsiteX71" y="connsiteY71"/>
            </a:cxn>
            <a:cxn ang="0">
              <a:pos x="connsiteX72" y="connsiteY72"/>
            </a:cxn>
            <a:cxn ang="0">
              <a:pos x="connsiteX73" y="connsiteY73"/>
            </a:cxn>
            <a:cxn ang="0">
              <a:pos x="connsiteX74" y="connsiteY74"/>
            </a:cxn>
          </a:cxnLst>
          <a:rect l="l" t="t" r="r" b="b"/>
          <a:pathLst>
            <a:path w="7306733" h="3242733">
              <a:moveTo>
                <a:pt x="0" y="2057400"/>
              </a:moveTo>
              <a:lnTo>
                <a:pt x="0" y="2057400"/>
              </a:lnTo>
              <a:cubicBezTo>
                <a:pt x="19755" y="2034822"/>
                <a:pt x="37221" y="2010015"/>
                <a:pt x="59266" y="1989666"/>
              </a:cubicBezTo>
              <a:cubicBezTo>
                <a:pt x="100669" y="1951448"/>
                <a:pt x="101232" y="1959534"/>
                <a:pt x="143933" y="1947333"/>
              </a:cubicBezTo>
              <a:cubicBezTo>
                <a:pt x="203041" y="1930444"/>
                <a:pt x="127457" y="1944848"/>
                <a:pt x="228600" y="1930400"/>
              </a:cubicBezTo>
              <a:cubicBezTo>
                <a:pt x="301978" y="1933222"/>
                <a:pt x="375475" y="1933814"/>
                <a:pt x="448733" y="1938866"/>
              </a:cubicBezTo>
              <a:cubicBezTo>
                <a:pt x="457637" y="1939480"/>
                <a:pt x="465930" y="1943817"/>
                <a:pt x="474133" y="1947333"/>
              </a:cubicBezTo>
              <a:cubicBezTo>
                <a:pt x="485734" y="1952305"/>
                <a:pt x="497297" y="1957577"/>
                <a:pt x="508000" y="1964266"/>
              </a:cubicBezTo>
              <a:cubicBezTo>
                <a:pt x="519966" y="1971745"/>
                <a:pt x="530384" y="1981464"/>
                <a:pt x="541866" y="1989666"/>
              </a:cubicBezTo>
              <a:cubicBezTo>
                <a:pt x="550146" y="1995581"/>
                <a:pt x="558799" y="2000955"/>
                <a:pt x="567266" y="2006600"/>
              </a:cubicBezTo>
              <a:cubicBezTo>
                <a:pt x="572911" y="2015067"/>
                <a:pt x="579151" y="2023165"/>
                <a:pt x="584200" y="2032000"/>
              </a:cubicBezTo>
              <a:cubicBezTo>
                <a:pt x="590462" y="2042958"/>
                <a:pt x="594444" y="2055163"/>
                <a:pt x="601133" y="2065866"/>
              </a:cubicBezTo>
              <a:cubicBezTo>
                <a:pt x="608612" y="2077832"/>
                <a:pt x="618066" y="2088444"/>
                <a:pt x="626533" y="2099733"/>
              </a:cubicBezTo>
              <a:cubicBezTo>
                <a:pt x="645662" y="2157118"/>
                <a:pt x="624009" y="2087112"/>
                <a:pt x="643466" y="2184400"/>
              </a:cubicBezTo>
              <a:cubicBezTo>
                <a:pt x="645216" y="2193151"/>
                <a:pt x="649768" y="2201142"/>
                <a:pt x="651933" y="2209800"/>
              </a:cubicBezTo>
              <a:cubicBezTo>
                <a:pt x="674603" y="2300478"/>
                <a:pt x="643203" y="2203453"/>
                <a:pt x="677333" y="2294466"/>
              </a:cubicBezTo>
              <a:cubicBezTo>
                <a:pt x="690522" y="2329637"/>
                <a:pt x="677524" y="2311589"/>
                <a:pt x="702733" y="2336800"/>
              </a:cubicBezTo>
              <a:cubicBezTo>
                <a:pt x="705555" y="2345267"/>
                <a:pt x="706866" y="2354398"/>
                <a:pt x="711200" y="2362200"/>
              </a:cubicBezTo>
              <a:cubicBezTo>
                <a:pt x="729526" y="2395188"/>
                <a:pt x="756768" y="2432359"/>
                <a:pt x="787400" y="2455333"/>
              </a:cubicBezTo>
              <a:cubicBezTo>
                <a:pt x="798689" y="2463800"/>
                <a:pt x="809300" y="2473254"/>
                <a:pt x="821266" y="2480733"/>
              </a:cubicBezTo>
              <a:cubicBezTo>
                <a:pt x="831969" y="2487422"/>
                <a:pt x="844175" y="2491404"/>
                <a:pt x="855133" y="2497666"/>
              </a:cubicBezTo>
              <a:cubicBezTo>
                <a:pt x="863968" y="2502715"/>
                <a:pt x="871431" y="2510049"/>
                <a:pt x="880533" y="2514600"/>
              </a:cubicBezTo>
              <a:cubicBezTo>
                <a:pt x="888515" y="2518591"/>
                <a:pt x="897730" y="2519550"/>
                <a:pt x="905933" y="2523066"/>
              </a:cubicBezTo>
              <a:cubicBezTo>
                <a:pt x="917534" y="2528038"/>
                <a:pt x="928511" y="2534355"/>
                <a:pt x="939800" y="2540000"/>
              </a:cubicBezTo>
              <a:cubicBezTo>
                <a:pt x="956733" y="2537178"/>
                <a:pt x="975245" y="2539210"/>
                <a:pt x="990600" y="2531533"/>
              </a:cubicBezTo>
              <a:cubicBezTo>
                <a:pt x="1011073" y="2521296"/>
                <a:pt x="1011820" y="2477733"/>
                <a:pt x="1016000" y="2463800"/>
              </a:cubicBezTo>
              <a:cubicBezTo>
                <a:pt x="1020367" y="2449243"/>
                <a:pt x="1028127" y="2435884"/>
                <a:pt x="1032933" y="2421466"/>
              </a:cubicBezTo>
              <a:cubicBezTo>
                <a:pt x="1052546" y="2362625"/>
                <a:pt x="1049682" y="2363489"/>
                <a:pt x="1058333" y="2302933"/>
              </a:cubicBezTo>
              <a:cubicBezTo>
                <a:pt x="1052689" y="2238022"/>
                <a:pt x="1049482" y="2172853"/>
                <a:pt x="1041400" y="2108200"/>
              </a:cubicBezTo>
              <a:cubicBezTo>
                <a:pt x="1038173" y="2082381"/>
                <a:pt x="1029261" y="2057574"/>
                <a:pt x="1024466" y="2032000"/>
              </a:cubicBezTo>
              <a:cubicBezTo>
                <a:pt x="1021177" y="2014457"/>
                <a:pt x="1014714" y="1951942"/>
                <a:pt x="1007533" y="1930400"/>
              </a:cubicBezTo>
              <a:cubicBezTo>
                <a:pt x="1003542" y="1918426"/>
                <a:pt x="995287" y="1908252"/>
                <a:pt x="990600" y="1896533"/>
              </a:cubicBezTo>
              <a:cubicBezTo>
                <a:pt x="983971" y="1879960"/>
                <a:pt x="980295" y="1862306"/>
                <a:pt x="973666" y="1845733"/>
              </a:cubicBezTo>
              <a:cubicBezTo>
                <a:pt x="968022" y="1831622"/>
                <a:pt x="962905" y="1817288"/>
                <a:pt x="956733" y="1803400"/>
              </a:cubicBezTo>
              <a:cubicBezTo>
                <a:pt x="951607" y="1791866"/>
                <a:pt x="944772" y="1781134"/>
                <a:pt x="939800" y="1769533"/>
              </a:cubicBezTo>
              <a:cubicBezTo>
                <a:pt x="927427" y="1740663"/>
                <a:pt x="933531" y="1729398"/>
                <a:pt x="905933" y="1701800"/>
              </a:cubicBezTo>
              <a:cubicBezTo>
                <a:pt x="897008" y="1692875"/>
                <a:pt x="883355" y="1690511"/>
                <a:pt x="872066" y="1684866"/>
              </a:cubicBezTo>
              <a:cubicBezTo>
                <a:pt x="866422" y="1676399"/>
                <a:pt x="862950" y="1665980"/>
                <a:pt x="855133" y="1659466"/>
              </a:cubicBezTo>
              <a:cubicBezTo>
                <a:pt x="845437" y="1651386"/>
                <a:pt x="832089" y="1649027"/>
                <a:pt x="821266" y="1642533"/>
              </a:cubicBezTo>
              <a:cubicBezTo>
                <a:pt x="817844" y="1640480"/>
                <a:pt x="815622" y="1636888"/>
                <a:pt x="812800" y="1634066"/>
              </a:cubicBezTo>
              <a:lnTo>
                <a:pt x="5672666" y="0"/>
              </a:lnTo>
              <a:lnTo>
                <a:pt x="6045200" y="3090333"/>
              </a:lnTo>
              <a:cubicBezTo>
                <a:pt x="6096416" y="3086675"/>
                <a:pt x="6180666" y="3116384"/>
                <a:pt x="6180666" y="3039533"/>
              </a:cubicBezTo>
              <a:cubicBezTo>
                <a:pt x="6180666" y="3026912"/>
                <a:pt x="6169377" y="3016955"/>
                <a:pt x="6163733" y="3005666"/>
              </a:cubicBezTo>
              <a:cubicBezTo>
                <a:pt x="6135511" y="3014133"/>
                <a:pt x="6104160" y="3015623"/>
                <a:pt x="6079066" y="3031066"/>
              </a:cubicBezTo>
              <a:cubicBezTo>
                <a:pt x="6064377" y="3040105"/>
                <a:pt x="6042664" y="3100905"/>
                <a:pt x="6036733" y="3115733"/>
              </a:cubicBezTo>
              <a:cubicBezTo>
                <a:pt x="6032532" y="3145137"/>
                <a:pt x="6018355" y="3204862"/>
                <a:pt x="6036733" y="3234266"/>
              </a:cubicBezTo>
              <a:cubicBezTo>
                <a:pt x="6042900" y="3244134"/>
                <a:pt x="6059311" y="3239911"/>
                <a:pt x="6070600" y="3242733"/>
              </a:cubicBezTo>
              <a:cubicBezTo>
                <a:pt x="6087533" y="3231444"/>
                <a:pt x="6109365" y="3225277"/>
                <a:pt x="6121400" y="3208866"/>
              </a:cubicBezTo>
              <a:cubicBezTo>
                <a:pt x="6149317" y="3170797"/>
                <a:pt x="6183505" y="3056419"/>
                <a:pt x="6197600" y="3014133"/>
              </a:cubicBezTo>
              <a:cubicBezTo>
                <a:pt x="6203244" y="2980266"/>
                <a:pt x="6212391" y="2946800"/>
                <a:pt x="6214533" y="2912533"/>
              </a:cubicBezTo>
              <a:cubicBezTo>
                <a:pt x="6215259" y="2900919"/>
                <a:pt x="6214294" y="2886894"/>
                <a:pt x="6206066" y="2878666"/>
              </a:cubicBezTo>
              <a:cubicBezTo>
                <a:pt x="6197838" y="2870438"/>
                <a:pt x="6183489" y="2873022"/>
                <a:pt x="6172200" y="2870200"/>
              </a:cubicBezTo>
              <a:cubicBezTo>
                <a:pt x="6120586" y="2904608"/>
                <a:pt x="6153334" y="2875849"/>
                <a:pt x="6112933" y="2971800"/>
              </a:cubicBezTo>
              <a:cubicBezTo>
                <a:pt x="6102147" y="2997417"/>
                <a:pt x="6090355" y="3022600"/>
                <a:pt x="6079066" y="3048000"/>
              </a:cubicBezTo>
              <a:cubicBezTo>
                <a:pt x="6073457" y="3092877"/>
                <a:pt x="6059469" y="3132903"/>
                <a:pt x="6087533" y="3175000"/>
              </a:cubicBezTo>
              <a:cubicBezTo>
                <a:pt x="6094534" y="3185502"/>
                <a:pt x="6110111" y="3186289"/>
                <a:pt x="6121400" y="3191933"/>
              </a:cubicBezTo>
              <a:cubicBezTo>
                <a:pt x="6160911" y="3189111"/>
                <a:pt x="6203923" y="3199970"/>
                <a:pt x="6239933" y="3183466"/>
              </a:cubicBezTo>
              <a:cubicBezTo>
                <a:pt x="6305907" y="3153228"/>
                <a:pt x="6370368" y="3022521"/>
                <a:pt x="6400800" y="2971800"/>
              </a:cubicBezTo>
              <a:cubicBezTo>
                <a:pt x="6406444" y="2940755"/>
                <a:pt x="6419701" y="2910158"/>
                <a:pt x="6417733" y="2878666"/>
              </a:cubicBezTo>
              <a:cubicBezTo>
                <a:pt x="6416706" y="2862242"/>
                <a:pt x="6405183" y="2846613"/>
                <a:pt x="6392333" y="2836333"/>
              </a:cubicBezTo>
              <a:cubicBezTo>
                <a:pt x="6356273" y="2807485"/>
                <a:pt x="6307686" y="2807760"/>
                <a:pt x="6265333" y="2802466"/>
              </a:cubicBezTo>
              <a:cubicBezTo>
                <a:pt x="6245577" y="2813755"/>
                <a:pt x="6217355" y="2816577"/>
                <a:pt x="6206066" y="2836333"/>
              </a:cubicBezTo>
              <a:cubicBezTo>
                <a:pt x="6191994" y="2860959"/>
                <a:pt x="6199775" y="2892720"/>
                <a:pt x="6197600" y="2921000"/>
              </a:cubicBezTo>
              <a:cubicBezTo>
                <a:pt x="6194130" y="2966110"/>
                <a:pt x="6191955" y="3011311"/>
                <a:pt x="6189133" y="3056466"/>
              </a:cubicBezTo>
              <a:cubicBezTo>
                <a:pt x="6194777" y="3079044"/>
                <a:pt x="6197115" y="3102717"/>
                <a:pt x="6206066" y="3124200"/>
              </a:cubicBezTo>
              <a:cubicBezTo>
                <a:pt x="6211493" y="3137225"/>
                <a:pt x="6217355" y="3158066"/>
                <a:pt x="6231466" y="3158066"/>
              </a:cubicBezTo>
              <a:cubicBezTo>
                <a:pt x="6254219" y="3158066"/>
                <a:pt x="6270977" y="3135489"/>
                <a:pt x="6290733" y="3124200"/>
              </a:cubicBezTo>
              <a:cubicBezTo>
                <a:pt x="6296377" y="3112911"/>
                <a:pt x="6302694" y="3101934"/>
                <a:pt x="6307666" y="3090333"/>
              </a:cubicBezTo>
              <a:cubicBezTo>
                <a:pt x="6311182" y="3082130"/>
                <a:pt x="6316133" y="3064933"/>
                <a:pt x="6316133" y="3064933"/>
              </a:cubicBezTo>
              <a:lnTo>
                <a:pt x="5054600" y="1159933"/>
              </a:lnTo>
              <a:lnTo>
                <a:pt x="4741333" y="1117600"/>
              </a:lnTo>
              <a:lnTo>
                <a:pt x="4741333" y="1117600"/>
              </a:lnTo>
              <a:lnTo>
                <a:pt x="7306733" y="1176866"/>
              </a:lnTo>
              <a:lnTo>
                <a:pt x="4715933" y="1354666"/>
              </a:lnTo>
            </a:path>
          </a:pathLst>
        </a:custGeom>
      </cdr:spPr>
      <cdr:txBody>
        <a:bodyPr xmlns:a="http://schemas.openxmlformats.org/drawingml/2006/main" vertOverflow="clip" vert="horz" wrap="square" lIns="91440" tIns="45720" rIns="91440" bIns="45720" numCol="1" anchor="t" anchorCtr="0" compatLnSpc="1">
          <a:prstTxWarp prst="textNoShape">
            <a:avLst/>
          </a:prstTxWarp>
        </a:bodyPr>
        <a:lstStyle xmlns:a="http://schemas.openxmlformats.org/drawingml/2006/main"/>
        <a:p xmlns:a="http://schemas.openxmlformats.org/drawingml/2006/main">
          <a:endParaRPr lang="en-US" dirty="0"/>
        </a:p>
      </cdr:txBody>
    </cdr:sp>
  </cdr:relSizeAnchor>
</c:userShapes>
</file>

<file path=ppt/drawings/drawing9.xml><?xml version="1.0" encoding="utf-8"?>
<c:userShapes xmlns:c="http://schemas.openxmlformats.org/drawingml/2006/chart">
  <cdr:relSizeAnchor xmlns:cdr="http://schemas.openxmlformats.org/drawingml/2006/chartDrawing">
    <cdr:from>
      <cdr:x>0.15887</cdr:x>
      <cdr:y>0.03561</cdr:y>
    </cdr:from>
    <cdr:to>
      <cdr:x>1</cdr:x>
      <cdr:y>0.61591</cdr:y>
    </cdr:to>
    <cdr:sp macro="" textlink="">
      <cdr:nvSpPr>
        <cdr:cNvPr id="10" name="Freeform 9"/>
        <cdr:cNvSpPr/>
      </cdr:nvSpPr>
      <cdr:spPr>
        <a:xfrm xmlns:a="http://schemas.openxmlformats.org/drawingml/2006/main">
          <a:off x="1583267" y="198967"/>
          <a:ext cx="7306733" cy="3242733"/>
        </a:xfrm>
        <a:custGeom xmlns:a="http://schemas.openxmlformats.org/drawingml/2006/main">
          <a:avLst/>
          <a:gdLst>
            <a:gd name="connsiteX0" fmla="*/ 0 w 7306733"/>
            <a:gd name="connsiteY0" fmla="*/ 2057400 h 3242733"/>
            <a:gd name="connsiteX1" fmla="*/ 0 w 7306733"/>
            <a:gd name="connsiteY1" fmla="*/ 2057400 h 3242733"/>
            <a:gd name="connsiteX2" fmla="*/ 59266 w 7306733"/>
            <a:gd name="connsiteY2" fmla="*/ 1989666 h 3242733"/>
            <a:gd name="connsiteX3" fmla="*/ 143933 w 7306733"/>
            <a:gd name="connsiteY3" fmla="*/ 1947333 h 3242733"/>
            <a:gd name="connsiteX4" fmla="*/ 228600 w 7306733"/>
            <a:gd name="connsiteY4" fmla="*/ 1930400 h 3242733"/>
            <a:gd name="connsiteX5" fmla="*/ 448733 w 7306733"/>
            <a:gd name="connsiteY5" fmla="*/ 1938866 h 3242733"/>
            <a:gd name="connsiteX6" fmla="*/ 474133 w 7306733"/>
            <a:gd name="connsiteY6" fmla="*/ 1947333 h 3242733"/>
            <a:gd name="connsiteX7" fmla="*/ 508000 w 7306733"/>
            <a:gd name="connsiteY7" fmla="*/ 1964266 h 3242733"/>
            <a:gd name="connsiteX8" fmla="*/ 541866 w 7306733"/>
            <a:gd name="connsiteY8" fmla="*/ 1989666 h 3242733"/>
            <a:gd name="connsiteX9" fmla="*/ 567266 w 7306733"/>
            <a:gd name="connsiteY9" fmla="*/ 2006600 h 3242733"/>
            <a:gd name="connsiteX10" fmla="*/ 584200 w 7306733"/>
            <a:gd name="connsiteY10" fmla="*/ 2032000 h 3242733"/>
            <a:gd name="connsiteX11" fmla="*/ 601133 w 7306733"/>
            <a:gd name="connsiteY11" fmla="*/ 2065866 h 3242733"/>
            <a:gd name="connsiteX12" fmla="*/ 626533 w 7306733"/>
            <a:gd name="connsiteY12" fmla="*/ 2099733 h 3242733"/>
            <a:gd name="connsiteX13" fmla="*/ 643466 w 7306733"/>
            <a:gd name="connsiteY13" fmla="*/ 2184400 h 3242733"/>
            <a:gd name="connsiteX14" fmla="*/ 651933 w 7306733"/>
            <a:gd name="connsiteY14" fmla="*/ 2209800 h 3242733"/>
            <a:gd name="connsiteX15" fmla="*/ 677333 w 7306733"/>
            <a:gd name="connsiteY15" fmla="*/ 2294466 h 3242733"/>
            <a:gd name="connsiteX16" fmla="*/ 702733 w 7306733"/>
            <a:gd name="connsiteY16" fmla="*/ 2336800 h 3242733"/>
            <a:gd name="connsiteX17" fmla="*/ 711200 w 7306733"/>
            <a:gd name="connsiteY17" fmla="*/ 2362200 h 3242733"/>
            <a:gd name="connsiteX18" fmla="*/ 787400 w 7306733"/>
            <a:gd name="connsiteY18" fmla="*/ 2455333 h 3242733"/>
            <a:gd name="connsiteX19" fmla="*/ 821266 w 7306733"/>
            <a:gd name="connsiteY19" fmla="*/ 2480733 h 3242733"/>
            <a:gd name="connsiteX20" fmla="*/ 855133 w 7306733"/>
            <a:gd name="connsiteY20" fmla="*/ 2497666 h 3242733"/>
            <a:gd name="connsiteX21" fmla="*/ 880533 w 7306733"/>
            <a:gd name="connsiteY21" fmla="*/ 2514600 h 3242733"/>
            <a:gd name="connsiteX22" fmla="*/ 905933 w 7306733"/>
            <a:gd name="connsiteY22" fmla="*/ 2523066 h 3242733"/>
            <a:gd name="connsiteX23" fmla="*/ 939800 w 7306733"/>
            <a:gd name="connsiteY23" fmla="*/ 2540000 h 3242733"/>
            <a:gd name="connsiteX24" fmla="*/ 990600 w 7306733"/>
            <a:gd name="connsiteY24" fmla="*/ 2531533 h 3242733"/>
            <a:gd name="connsiteX25" fmla="*/ 1016000 w 7306733"/>
            <a:gd name="connsiteY25" fmla="*/ 2463800 h 3242733"/>
            <a:gd name="connsiteX26" fmla="*/ 1032933 w 7306733"/>
            <a:gd name="connsiteY26" fmla="*/ 2421466 h 3242733"/>
            <a:gd name="connsiteX27" fmla="*/ 1058333 w 7306733"/>
            <a:gd name="connsiteY27" fmla="*/ 2302933 h 3242733"/>
            <a:gd name="connsiteX28" fmla="*/ 1041400 w 7306733"/>
            <a:gd name="connsiteY28" fmla="*/ 2108200 h 3242733"/>
            <a:gd name="connsiteX29" fmla="*/ 1024466 w 7306733"/>
            <a:gd name="connsiteY29" fmla="*/ 2032000 h 3242733"/>
            <a:gd name="connsiteX30" fmla="*/ 1007533 w 7306733"/>
            <a:gd name="connsiteY30" fmla="*/ 1930400 h 3242733"/>
            <a:gd name="connsiteX31" fmla="*/ 990600 w 7306733"/>
            <a:gd name="connsiteY31" fmla="*/ 1896533 h 3242733"/>
            <a:gd name="connsiteX32" fmla="*/ 973666 w 7306733"/>
            <a:gd name="connsiteY32" fmla="*/ 1845733 h 3242733"/>
            <a:gd name="connsiteX33" fmla="*/ 956733 w 7306733"/>
            <a:gd name="connsiteY33" fmla="*/ 1803400 h 3242733"/>
            <a:gd name="connsiteX34" fmla="*/ 939800 w 7306733"/>
            <a:gd name="connsiteY34" fmla="*/ 1769533 h 3242733"/>
            <a:gd name="connsiteX35" fmla="*/ 905933 w 7306733"/>
            <a:gd name="connsiteY35" fmla="*/ 1701800 h 3242733"/>
            <a:gd name="connsiteX36" fmla="*/ 872066 w 7306733"/>
            <a:gd name="connsiteY36" fmla="*/ 1684866 h 3242733"/>
            <a:gd name="connsiteX37" fmla="*/ 855133 w 7306733"/>
            <a:gd name="connsiteY37" fmla="*/ 1659466 h 3242733"/>
            <a:gd name="connsiteX38" fmla="*/ 821266 w 7306733"/>
            <a:gd name="connsiteY38" fmla="*/ 1642533 h 3242733"/>
            <a:gd name="connsiteX39" fmla="*/ 812800 w 7306733"/>
            <a:gd name="connsiteY39" fmla="*/ 1634066 h 3242733"/>
            <a:gd name="connsiteX40" fmla="*/ 5672666 w 7306733"/>
            <a:gd name="connsiteY40" fmla="*/ 0 h 3242733"/>
            <a:gd name="connsiteX41" fmla="*/ 6045200 w 7306733"/>
            <a:gd name="connsiteY41" fmla="*/ 3090333 h 3242733"/>
            <a:gd name="connsiteX42" fmla="*/ 6180666 w 7306733"/>
            <a:gd name="connsiteY42" fmla="*/ 3039533 h 3242733"/>
            <a:gd name="connsiteX43" fmla="*/ 6163733 w 7306733"/>
            <a:gd name="connsiteY43" fmla="*/ 3005666 h 3242733"/>
            <a:gd name="connsiteX44" fmla="*/ 6079066 w 7306733"/>
            <a:gd name="connsiteY44" fmla="*/ 3031066 h 3242733"/>
            <a:gd name="connsiteX45" fmla="*/ 6036733 w 7306733"/>
            <a:gd name="connsiteY45" fmla="*/ 3115733 h 3242733"/>
            <a:gd name="connsiteX46" fmla="*/ 6036733 w 7306733"/>
            <a:gd name="connsiteY46" fmla="*/ 3234266 h 3242733"/>
            <a:gd name="connsiteX47" fmla="*/ 6070600 w 7306733"/>
            <a:gd name="connsiteY47" fmla="*/ 3242733 h 3242733"/>
            <a:gd name="connsiteX48" fmla="*/ 6121400 w 7306733"/>
            <a:gd name="connsiteY48" fmla="*/ 3208866 h 3242733"/>
            <a:gd name="connsiteX49" fmla="*/ 6197600 w 7306733"/>
            <a:gd name="connsiteY49" fmla="*/ 3014133 h 3242733"/>
            <a:gd name="connsiteX50" fmla="*/ 6214533 w 7306733"/>
            <a:gd name="connsiteY50" fmla="*/ 2912533 h 3242733"/>
            <a:gd name="connsiteX51" fmla="*/ 6206066 w 7306733"/>
            <a:gd name="connsiteY51" fmla="*/ 2878666 h 3242733"/>
            <a:gd name="connsiteX52" fmla="*/ 6172200 w 7306733"/>
            <a:gd name="connsiteY52" fmla="*/ 2870200 h 3242733"/>
            <a:gd name="connsiteX53" fmla="*/ 6112933 w 7306733"/>
            <a:gd name="connsiteY53" fmla="*/ 2971800 h 3242733"/>
            <a:gd name="connsiteX54" fmla="*/ 6079066 w 7306733"/>
            <a:gd name="connsiteY54" fmla="*/ 3048000 h 3242733"/>
            <a:gd name="connsiteX55" fmla="*/ 6087533 w 7306733"/>
            <a:gd name="connsiteY55" fmla="*/ 3175000 h 3242733"/>
            <a:gd name="connsiteX56" fmla="*/ 6121400 w 7306733"/>
            <a:gd name="connsiteY56" fmla="*/ 3191933 h 3242733"/>
            <a:gd name="connsiteX57" fmla="*/ 6239933 w 7306733"/>
            <a:gd name="connsiteY57" fmla="*/ 3183466 h 3242733"/>
            <a:gd name="connsiteX58" fmla="*/ 6400800 w 7306733"/>
            <a:gd name="connsiteY58" fmla="*/ 2971800 h 3242733"/>
            <a:gd name="connsiteX59" fmla="*/ 6417733 w 7306733"/>
            <a:gd name="connsiteY59" fmla="*/ 2878666 h 3242733"/>
            <a:gd name="connsiteX60" fmla="*/ 6392333 w 7306733"/>
            <a:gd name="connsiteY60" fmla="*/ 2836333 h 3242733"/>
            <a:gd name="connsiteX61" fmla="*/ 6265333 w 7306733"/>
            <a:gd name="connsiteY61" fmla="*/ 2802466 h 3242733"/>
            <a:gd name="connsiteX62" fmla="*/ 6206066 w 7306733"/>
            <a:gd name="connsiteY62" fmla="*/ 2836333 h 3242733"/>
            <a:gd name="connsiteX63" fmla="*/ 6197600 w 7306733"/>
            <a:gd name="connsiteY63" fmla="*/ 2921000 h 3242733"/>
            <a:gd name="connsiteX64" fmla="*/ 6189133 w 7306733"/>
            <a:gd name="connsiteY64" fmla="*/ 3056466 h 3242733"/>
            <a:gd name="connsiteX65" fmla="*/ 6206066 w 7306733"/>
            <a:gd name="connsiteY65" fmla="*/ 3124200 h 3242733"/>
            <a:gd name="connsiteX66" fmla="*/ 6231466 w 7306733"/>
            <a:gd name="connsiteY66" fmla="*/ 3158066 h 3242733"/>
            <a:gd name="connsiteX67" fmla="*/ 6290733 w 7306733"/>
            <a:gd name="connsiteY67" fmla="*/ 3124200 h 3242733"/>
            <a:gd name="connsiteX68" fmla="*/ 6307666 w 7306733"/>
            <a:gd name="connsiteY68" fmla="*/ 3090333 h 3242733"/>
            <a:gd name="connsiteX69" fmla="*/ 6316133 w 7306733"/>
            <a:gd name="connsiteY69" fmla="*/ 3064933 h 3242733"/>
            <a:gd name="connsiteX70" fmla="*/ 5054600 w 7306733"/>
            <a:gd name="connsiteY70" fmla="*/ 1159933 h 3242733"/>
            <a:gd name="connsiteX71" fmla="*/ 4741333 w 7306733"/>
            <a:gd name="connsiteY71" fmla="*/ 1117600 h 3242733"/>
            <a:gd name="connsiteX72" fmla="*/ 4741333 w 7306733"/>
            <a:gd name="connsiteY72" fmla="*/ 1117600 h 3242733"/>
            <a:gd name="connsiteX73" fmla="*/ 7306733 w 7306733"/>
            <a:gd name="connsiteY73" fmla="*/ 1176866 h 3242733"/>
            <a:gd name="connsiteX74" fmla="*/ 4715933 w 7306733"/>
            <a:gd name="connsiteY74" fmla="*/ 1354666 h 3242733"/>
          </a:gdLst>
          <a:ahLst/>
          <a:cxnLst>
            <a:cxn ang="0">
              <a:pos x="connsiteX0" y="connsiteY0"/>
            </a:cxn>
            <a:cxn ang="0">
              <a:pos x="connsiteX1" y="connsiteY1"/>
            </a:cxn>
            <a:cxn ang="0">
              <a:pos x="connsiteX2" y="connsiteY2"/>
            </a:cxn>
            <a:cxn ang="0">
              <a:pos x="connsiteX3" y="connsiteY3"/>
            </a:cxn>
            <a:cxn ang="0">
              <a:pos x="connsiteX4" y="connsiteY4"/>
            </a:cxn>
            <a:cxn ang="0">
              <a:pos x="connsiteX5" y="connsiteY5"/>
            </a:cxn>
            <a:cxn ang="0">
              <a:pos x="connsiteX6" y="connsiteY6"/>
            </a:cxn>
            <a:cxn ang="0">
              <a:pos x="connsiteX7" y="connsiteY7"/>
            </a:cxn>
            <a:cxn ang="0">
              <a:pos x="connsiteX8" y="connsiteY8"/>
            </a:cxn>
            <a:cxn ang="0">
              <a:pos x="connsiteX9" y="connsiteY9"/>
            </a:cxn>
            <a:cxn ang="0">
              <a:pos x="connsiteX10" y="connsiteY10"/>
            </a:cxn>
            <a:cxn ang="0">
              <a:pos x="connsiteX11" y="connsiteY11"/>
            </a:cxn>
            <a:cxn ang="0">
              <a:pos x="connsiteX12" y="connsiteY12"/>
            </a:cxn>
            <a:cxn ang="0">
              <a:pos x="connsiteX13" y="connsiteY13"/>
            </a:cxn>
            <a:cxn ang="0">
              <a:pos x="connsiteX14" y="connsiteY14"/>
            </a:cxn>
            <a:cxn ang="0">
              <a:pos x="connsiteX15" y="connsiteY15"/>
            </a:cxn>
            <a:cxn ang="0">
              <a:pos x="connsiteX16" y="connsiteY16"/>
            </a:cxn>
            <a:cxn ang="0">
              <a:pos x="connsiteX17" y="connsiteY17"/>
            </a:cxn>
            <a:cxn ang="0">
              <a:pos x="connsiteX18" y="connsiteY18"/>
            </a:cxn>
            <a:cxn ang="0">
              <a:pos x="connsiteX19" y="connsiteY19"/>
            </a:cxn>
            <a:cxn ang="0">
              <a:pos x="connsiteX20" y="connsiteY20"/>
            </a:cxn>
            <a:cxn ang="0">
              <a:pos x="connsiteX21" y="connsiteY21"/>
            </a:cxn>
            <a:cxn ang="0">
              <a:pos x="connsiteX22" y="connsiteY22"/>
            </a:cxn>
            <a:cxn ang="0">
              <a:pos x="connsiteX23" y="connsiteY23"/>
            </a:cxn>
            <a:cxn ang="0">
              <a:pos x="connsiteX24" y="connsiteY24"/>
            </a:cxn>
            <a:cxn ang="0">
              <a:pos x="connsiteX25" y="connsiteY25"/>
            </a:cxn>
            <a:cxn ang="0">
              <a:pos x="connsiteX26" y="connsiteY26"/>
            </a:cxn>
            <a:cxn ang="0">
              <a:pos x="connsiteX27" y="connsiteY27"/>
            </a:cxn>
            <a:cxn ang="0">
              <a:pos x="connsiteX28" y="connsiteY28"/>
            </a:cxn>
            <a:cxn ang="0">
              <a:pos x="connsiteX29" y="connsiteY29"/>
            </a:cxn>
            <a:cxn ang="0">
              <a:pos x="connsiteX30" y="connsiteY30"/>
            </a:cxn>
            <a:cxn ang="0">
              <a:pos x="connsiteX31" y="connsiteY31"/>
            </a:cxn>
            <a:cxn ang="0">
              <a:pos x="connsiteX32" y="connsiteY32"/>
            </a:cxn>
            <a:cxn ang="0">
              <a:pos x="connsiteX33" y="connsiteY33"/>
            </a:cxn>
            <a:cxn ang="0">
              <a:pos x="connsiteX34" y="connsiteY34"/>
            </a:cxn>
            <a:cxn ang="0">
              <a:pos x="connsiteX35" y="connsiteY35"/>
            </a:cxn>
            <a:cxn ang="0">
              <a:pos x="connsiteX36" y="connsiteY36"/>
            </a:cxn>
            <a:cxn ang="0">
              <a:pos x="connsiteX37" y="connsiteY37"/>
            </a:cxn>
            <a:cxn ang="0">
              <a:pos x="connsiteX38" y="connsiteY38"/>
            </a:cxn>
            <a:cxn ang="0">
              <a:pos x="connsiteX39" y="connsiteY39"/>
            </a:cxn>
            <a:cxn ang="0">
              <a:pos x="connsiteX40" y="connsiteY40"/>
            </a:cxn>
            <a:cxn ang="0">
              <a:pos x="connsiteX41" y="connsiteY41"/>
            </a:cxn>
            <a:cxn ang="0">
              <a:pos x="connsiteX42" y="connsiteY42"/>
            </a:cxn>
            <a:cxn ang="0">
              <a:pos x="connsiteX43" y="connsiteY43"/>
            </a:cxn>
            <a:cxn ang="0">
              <a:pos x="connsiteX44" y="connsiteY44"/>
            </a:cxn>
            <a:cxn ang="0">
              <a:pos x="connsiteX45" y="connsiteY45"/>
            </a:cxn>
            <a:cxn ang="0">
              <a:pos x="connsiteX46" y="connsiteY46"/>
            </a:cxn>
            <a:cxn ang="0">
              <a:pos x="connsiteX47" y="connsiteY47"/>
            </a:cxn>
            <a:cxn ang="0">
              <a:pos x="connsiteX48" y="connsiteY48"/>
            </a:cxn>
            <a:cxn ang="0">
              <a:pos x="connsiteX49" y="connsiteY49"/>
            </a:cxn>
            <a:cxn ang="0">
              <a:pos x="connsiteX50" y="connsiteY50"/>
            </a:cxn>
            <a:cxn ang="0">
              <a:pos x="connsiteX51" y="connsiteY51"/>
            </a:cxn>
            <a:cxn ang="0">
              <a:pos x="connsiteX52" y="connsiteY52"/>
            </a:cxn>
            <a:cxn ang="0">
              <a:pos x="connsiteX53" y="connsiteY53"/>
            </a:cxn>
            <a:cxn ang="0">
              <a:pos x="connsiteX54" y="connsiteY54"/>
            </a:cxn>
            <a:cxn ang="0">
              <a:pos x="connsiteX55" y="connsiteY55"/>
            </a:cxn>
            <a:cxn ang="0">
              <a:pos x="connsiteX56" y="connsiteY56"/>
            </a:cxn>
            <a:cxn ang="0">
              <a:pos x="connsiteX57" y="connsiteY57"/>
            </a:cxn>
            <a:cxn ang="0">
              <a:pos x="connsiteX58" y="connsiteY58"/>
            </a:cxn>
            <a:cxn ang="0">
              <a:pos x="connsiteX59" y="connsiteY59"/>
            </a:cxn>
            <a:cxn ang="0">
              <a:pos x="connsiteX60" y="connsiteY60"/>
            </a:cxn>
            <a:cxn ang="0">
              <a:pos x="connsiteX61" y="connsiteY61"/>
            </a:cxn>
            <a:cxn ang="0">
              <a:pos x="connsiteX62" y="connsiteY62"/>
            </a:cxn>
            <a:cxn ang="0">
              <a:pos x="connsiteX63" y="connsiteY63"/>
            </a:cxn>
            <a:cxn ang="0">
              <a:pos x="connsiteX64" y="connsiteY64"/>
            </a:cxn>
            <a:cxn ang="0">
              <a:pos x="connsiteX65" y="connsiteY65"/>
            </a:cxn>
            <a:cxn ang="0">
              <a:pos x="connsiteX66" y="connsiteY66"/>
            </a:cxn>
            <a:cxn ang="0">
              <a:pos x="connsiteX67" y="connsiteY67"/>
            </a:cxn>
            <a:cxn ang="0">
              <a:pos x="connsiteX68" y="connsiteY68"/>
            </a:cxn>
            <a:cxn ang="0">
              <a:pos x="connsiteX69" y="connsiteY69"/>
            </a:cxn>
            <a:cxn ang="0">
              <a:pos x="connsiteX70" y="connsiteY70"/>
            </a:cxn>
            <a:cxn ang="0">
              <a:pos x="connsiteX71" y="connsiteY71"/>
            </a:cxn>
            <a:cxn ang="0">
              <a:pos x="connsiteX72" y="connsiteY72"/>
            </a:cxn>
            <a:cxn ang="0">
              <a:pos x="connsiteX73" y="connsiteY73"/>
            </a:cxn>
            <a:cxn ang="0">
              <a:pos x="connsiteX74" y="connsiteY74"/>
            </a:cxn>
          </a:cxnLst>
          <a:rect l="l" t="t" r="r" b="b"/>
          <a:pathLst>
            <a:path w="7306733" h="3242733">
              <a:moveTo>
                <a:pt x="0" y="2057400"/>
              </a:moveTo>
              <a:lnTo>
                <a:pt x="0" y="2057400"/>
              </a:lnTo>
              <a:cubicBezTo>
                <a:pt x="19755" y="2034822"/>
                <a:pt x="37221" y="2010015"/>
                <a:pt x="59266" y="1989666"/>
              </a:cubicBezTo>
              <a:cubicBezTo>
                <a:pt x="100669" y="1951448"/>
                <a:pt x="101232" y="1959534"/>
                <a:pt x="143933" y="1947333"/>
              </a:cubicBezTo>
              <a:cubicBezTo>
                <a:pt x="203041" y="1930444"/>
                <a:pt x="127457" y="1944848"/>
                <a:pt x="228600" y="1930400"/>
              </a:cubicBezTo>
              <a:cubicBezTo>
                <a:pt x="301978" y="1933222"/>
                <a:pt x="375475" y="1933814"/>
                <a:pt x="448733" y="1938866"/>
              </a:cubicBezTo>
              <a:cubicBezTo>
                <a:pt x="457637" y="1939480"/>
                <a:pt x="465930" y="1943817"/>
                <a:pt x="474133" y="1947333"/>
              </a:cubicBezTo>
              <a:cubicBezTo>
                <a:pt x="485734" y="1952305"/>
                <a:pt x="497297" y="1957577"/>
                <a:pt x="508000" y="1964266"/>
              </a:cubicBezTo>
              <a:cubicBezTo>
                <a:pt x="519966" y="1971745"/>
                <a:pt x="530384" y="1981464"/>
                <a:pt x="541866" y="1989666"/>
              </a:cubicBezTo>
              <a:cubicBezTo>
                <a:pt x="550146" y="1995581"/>
                <a:pt x="558799" y="2000955"/>
                <a:pt x="567266" y="2006600"/>
              </a:cubicBezTo>
              <a:cubicBezTo>
                <a:pt x="572911" y="2015067"/>
                <a:pt x="579151" y="2023165"/>
                <a:pt x="584200" y="2032000"/>
              </a:cubicBezTo>
              <a:cubicBezTo>
                <a:pt x="590462" y="2042958"/>
                <a:pt x="594444" y="2055163"/>
                <a:pt x="601133" y="2065866"/>
              </a:cubicBezTo>
              <a:cubicBezTo>
                <a:pt x="608612" y="2077832"/>
                <a:pt x="618066" y="2088444"/>
                <a:pt x="626533" y="2099733"/>
              </a:cubicBezTo>
              <a:cubicBezTo>
                <a:pt x="645662" y="2157118"/>
                <a:pt x="624009" y="2087112"/>
                <a:pt x="643466" y="2184400"/>
              </a:cubicBezTo>
              <a:cubicBezTo>
                <a:pt x="645216" y="2193151"/>
                <a:pt x="649768" y="2201142"/>
                <a:pt x="651933" y="2209800"/>
              </a:cubicBezTo>
              <a:cubicBezTo>
                <a:pt x="674603" y="2300478"/>
                <a:pt x="643203" y="2203453"/>
                <a:pt x="677333" y="2294466"/>
              </a:cubicBezTo>
              <a:cubicBezTo>
                <a:pt x="690522" y="2329637"/>
                <a:pt x="677524" y="2311589"/>
                <a:pt x="702733" y="2336800"/>
              </a:cubicBezTo>
              <a:cubicBezTo>
                <a:pt x="705555" y="2345267"/>
                <a:pt x="706866" y="2354398"/>
                <a:pt x="711200" y="2362200"/>
              </a:cubicBezTo>
              <a:cubicBezTo>
                <a:pt x="729526" y="2395188"/>
                <a:pt x="756768" y="2432359"/>
                <a:pt x="787400" y="2455333"/>
              </a:cubicBezTo>
              <a:cubicBezTo>
                <a:pt x="798689" y="2463800"/>
                <a:pt x="809300" y="2473254"/>
                <a:pt x="821266" y="2480733"/>
              </a:cubicBezTo>
              <a:cubicBezTo>
                <a:pt x="831969" y="2487422"/>
                <a:pt x="844175" y="2491404"/>
                <a:pt x="855133" y="2497666"/>
              </a:cubicBezTo>
              <a:cubicBezTo>
                <a:pt x="863968" y="2502715"/>
                <a:pt x="871431" y="2510049"/>
                <a:pt x="880533" y="2514600"/>
              </a:cubicBezTo>
              <a:cubicBezTo>
                <a:pt x="888515" y="2518591"/>
                <a:pt x="897730" y="2519550"/>
                <a:pt x="905933" y="2523066"/>
              </a:cubicBezTo>
              <a:cubicBezTo>
                <a:pt x="917534" y="2528038"/>
                <a:pt x="928511" y="2534355"/>
                <a:pt x="939800" y="2540000"/>
              </a:cubicBezTo>
              <a:cubicBezTo>
                <a:pt x="956733" y="2537178"/>
                <a:pt x="975245" y="2539210"/>
                <a:pt x="990600" y="2531533"/>
              </a:cubicBezTo>
              <a:cubicBezTo>
                <a:pt x="1011073" y="2521296"/>
                <a:pt x="1011820" y="2477733"/>
                <a:pt x="1016000" y="2463800"/>
              </a:cubicBezTo>
              <a:cubicBezTo>
                <a:pt x="1020367" y="2449243"/>
                <a:pt x="1028127" y="2435884"/>
                <a:pt x="1032933" y="2421466"/>
              </a:cubicBezTo>
              <a:cubicBezTo>
                <a:pt x="1052546" y="2362625"/>
                <a:pt x="1049682" y="2363489"/>
                <a:pt x="1058333" y="2302933"/>
              </a:cubicBezTo>
              <a:cubicBezTo>
                <a:pt x="1052689" y="2238022"/>
                <a:pt x="1049482" y="2172853"/>
                <a:pt x="1041400" y="2108200"/>
              </a:cubicBezTo>
              <a:cubicBezTo>
                <a:pt x="1038173" y="2082381"/>
                <a:pt x="1029261" y="2057574"/>
                <a:pt x="1024466" y="2032000"/>
              </a:cubicBezTo>
              <a:cubicBezTo>
                <a:pt x="1021177" y="2014457"/>
                <a:pt x="1014714" y="1951942"/>
                <a:pt x="1007533" y="1930400"/>
              </a:cubicBezTo>
              <a:cubicBezTo>
                <a:pt x="1003542" y="1918426"/>
                <a:pt x="995287" y="1908252"/>
                <a:pt x="990600" y="1896533"/>
              </a:cubicBezTo>
              <a:cubicBezTo>
                <a:pt x="983971" y="1879960"/>
                <a:pt x="980295" y="1862306"/>
                <a:pt x="973666" y="1845733"/>
              </a:cubicBezTo>
              <a:cubicBezTo>
                <a:pt x="968022" y="1831622"/>
                <a:pt x="962905" y="1817288"/>
                <a:pt x="956733" y="1803400"/>
              </a:cubicBezTo>
              <a:cubicBezTo>
                <a:pt x="951607" y="1791866"/>
                <a:pt x="944772" y="1781134"/>
                <a:pt x="939800" y="1769533"/>
              </a:cubicBezTo>
              <a:cubicBezTo>
                <a:pt x="927427" y="1740663"/>
                <a:pt x="933531" y="1729398"/>
                <a:pt x="905933" y="1701800"/>
              </a:cubicBezTo>
              <a:cubicBezTo>
                <a:pt x="897008" y="1692875"/>
                <a:pt x="883355" y="1690511"/>
                <a:pt x="872066" y="1684866"/>
              </a:cubicBezTo>
              <a:cubicBezTo>
                <a:pt x="866422" y="1676399"/>
                <a:pt x="862950" y="1665980"/>
                <a:pt x="855133" y="1659466"/>
              </a:cubicBezTo>
              <a:cubicBezTo>
                <a:pt x="845437" y="1651386"/>
                <a:pt x="832089" y="1649027"/>
                <a:pt x="821266" y="1642533"/>
              </a:cubicBezTo>
              <a:cubicBezTo>
                <a:pt x="817844" y="1640480"/>
                <a:pt x="815622" y="1636888"/>
                <a:pt x="812800" y="1634066"/>
              </a:cubicBezTo>
              <a:lnTo>
                <a:pt x="5672666" y="0"/>
              </a:lnTo>
              <a:lnTo>
                <a:pt x="6045200" y="3090333"/>
              </a:lnTo>
              <a:cubicBezTo>
                <a:pt x="6096416" y="3086675"/>
                <a:pt x="6180666" y="3116384"/>
                <a:pt x="6180666" y="3039533"/>
              </a:cubicBezTo>
              <a:cubicBezTo>
                <a:pt x="6180666" y="3026912"/>
                <a:pt x="6169377" y="3016955"/>
                <a:pt x="6163733" y="3005666"/>
              </a:cubicBezTo>
              <a:cubicBezTo>
                <a:pt x="6135511" y="3014133"/>
                <a:pt x="6104160" y="3015623"/>
                <a:pt x="6079066" y="3031066"/>
              </a:cubicBezTo>
              <a:cubicBezTo>
                <a:pt x="6064377" y="3040105"/>
                <a:pt x="6042664" y="3100905"/>
                <a:pt x="6036733" y="3115733"/>
              </a:cubicBezTo>
              <a:cubicBezTo>
                <a:pt x="6032532" y="3145137"/>
                <a:pt x="6018355" y="3204862"/>
                <a:pt x="6036733" y="3234266"/>
              </a:cubicBezTo>
              <a:cubicBezTo>
                <a:pt x="6042900" y="3244134"/>
                <a:pt x="6059311" y="3239911"/>
                <a:pt x="6070600" y="3242733"/>
              </a:cubicBezTo>
              <a:cubicBezTo>
                <a:pt x="6087533" y="3231444"/>
                <a:pt x="6109365" y="3225277"/>
                <a:pt x="6121400" y="3208866"/>
              </a:cubicBezTo>
              <a:cubicBezTo>
                <a:pt x="6149317" y="3170797"/>
                <a:pt x="6183505" y="3056419"/>
                <a:pt x="6197600" y="3014133"/>
              </a:cubicBezTo>
              <a:cubicBezTo>
                <a:pt x="6203244" y="2980266"/>
                <a:pt x="6212391" y="2946800"/>
                <a:pt x="6214533" y="2912533"/>
              </a:cubicBezTo>
              <a:cubicBezTo>
                <a:pt x="6215259" y="2900919"/>
                <a:pt x="6214294" y="2886894"/>
                <a:pt x="6206066" y="2878666"/>
              </a:cubicBezTo>
              <a:cubicBezTo>
                <a:pt x="6197838" y="2870438"/>
                <a:pt x="6183489" y="2873022"/>
                <a:pt x="6172200" y="2870200"/>
              </a:cubicBezTo>
              <a:cubicBezTo>
                <a:pt x="6120586" y="2904608"/>
                <a:pt x="6153334" y="2875849"/>
                <a:pt x="6112933" y="2971800"/>
              </a:cubicBezTo>
              <a:cubicBezTo>
                <a:pt x="6102147" y="2997417"/>
                <a:pt x="6090355" y="3022600"/>
                <a:pt x="6079066" y="3048000"/>
              </a:cubicBezTo>
              <a:cubicBezTo>
                <a:pt x="6073457" y="3092877"/>
                <a:pt x="6059469" y="3132903"/>
                <a:pt x="6087533" y="3175000"/>
              </a:cubicBezTo>
              <a:cubicBezTo>
                <a:pt x="6094534" y="3185502"/>
                <a:pt x="6110111" y="3186289"/>
                <a:pt x="6121400" y="3191933"/>
              </a:cubicBezTo>
              <a:cubicBezTo>
                <a:pt x="6160911" y="3189111"/>
                <a:pt x="6203923" y="3199970"/>
                <a:pt x="6239933" y="3183466"/>
              </a:cubicBezTo>
              <a:cubicBezTo>
                <a:pt x="6305907" y="3153228"/>
                <a:pt x="6370368" y="3022521"/>
                <a:pt x="6400800" y="2971800"/>
              </a:cubicBezTo>
              <a:cubicBezTo>
                <a:pt x="6406444" y="2940755"/>
                <a:pt x="6419701" y="2910158"/>
                <a:pt x="6417733" y="2878666"/>
              </a:cubicBezTo>
              <a:cubicBezTo>
                <a:pt x="6416706" y="2862242"/>
                <a:pt x="6405183" y="2846613"/>
                <a:pt x="6392333" y="2836333"/>
              </a:cubicBezTo>
              <a:cubicBezTo>
                <a:pt x="6356273" y="2807485"/>
                <a:pt x="6307686" y="2807760"/>
                <a:pt x="6265333" y="2802466"/>
              </a:cubicBezTo>
              <a:cubicBezTo>
                <a:pt x="6245577" y="2813755"/>
                <a:pt x="6217355" y="2816577"/>
                <a:pt x="6206066" y="2836333"/>
              </a:cubicBezTo>
              <a:cubicBezTo>
                <a:pt x="6191994" y="2860959"/>
                <a:pt x="6199775" y="2892720"/>
                <a:pt x="6197600" y="2921000"/>
              </a:cubicBezTo>
              <a:cubicBezTo>
                <a:pt x="6194130" y="2966110"/>
                <a:pt x="6191955" y="3011311"/>
                <a:pt x="6189133" y="3056466"/>
              </a:cubicBezTo>
              <a:cubicBezTo>
                <a:pt x="6194777" y="3079044"/>
                <a:pt x="6197115" y="3102717"/>
                <a:pt x="6206066" y="3124200"/>
              </a:cubicBezTo>
              <a:cubicBezTo>
                <a:pt x="6211493" y="3137225"/>
                <a:pt x="6217355" y="3158066"/>
                <a:pt x="6231466" y="3158066"/>
              </a:cubicBezTo>
              <a:cubicBezTo>
                <a:pt x="6254219" y="3158066"/>
                <a:pt x="6270977" y="3135489"/>
                <a:pt x="6290733" y="3124200"/>
              </a:cubicBezTo>
              <a:cubicBezTo>
                <a:pt x="6296377" y="3112911"/>
                <a:pt x="6302694" y="3101934"/>
                <a:pt x="6307666" y="3090333"/>
              </a:cubicBezTo>
              <a:cubicBezTo>
                <a:pt x="6311182" y="3082130"/>
                <a:pt x="6316133" y="3064933"/>
                <a:pt x="6316133" y="3064933"/>
              </a:cubicBezTo>
              <a:lnTo>
                <a:pt x="5054600" y="1159933"/>
              </a:lnTo>
              <a:lnTo>
                <a:pt x="4741333" y="1117600"/>
              </a:lnTo>
              <a:lnTo>
                <a:pt x="4741333" y="1117600"/>
              </a:lnTo>
              <a:lnTo>
                <a:pt x="7306733" y="1176866"/>
              </a:lnTo>
              <a:lnTo>
                <a:pt x="4715933" y="1354666"/>
              </a:lnTo>
            </a:path>
          </a:pathLst>
        </a:custGeom>
      </cdr:spPr>
      <cdr:txBody>
        <a:bodyPr xmlns:a="http://schemas.openxmlformats.org/drawingml/2006/main" vertOverflow="clip" vert="horz" wrap="square" lIns="91440" tIns="45720" rIns="91440" bIns="45720" numCol="1" anchor="t" anchorCtr="0" compatLnSpc="1">
          <a:prstTxWarp prst="textNoShape">
            <a:avLst/>
          </a:prstTxWarp>
        </a:bodyPr>
        <a:lstStyle xmlns:a="http://schemas.openxmlformats.org/drawingml/2006/main"/>
        <a:p xmlns:a="http://schemas.openxmlformats.org/drawingml/2006/main">
          <a:endParaRPr lang="en-US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92286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6" y="4381501"/>
            <a:ext cx="5086350" cy="3886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148" tIns="44284" rIns="90148" bIns="4428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59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319213" y="804863"/>
            <a:ext cx="4297362" cy="322421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</p:spTree>
    <p:extLst>
      <p:ext uri="{BB962C8B-B14F-4D97-AF65-F5344CB8AC3E}">
        <p14:creationId xmlns:p14="http://schemas.microsoft.com/office/powerpoint/2010/main" val="324553055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 dirty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06391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969741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34798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731455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866021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959010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88982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990499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026799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50694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172890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681790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685067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791893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828021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131979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093363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048382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734210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142030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13796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988329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704819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614966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22899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742004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7013612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9039280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0583195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9354560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4555547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79053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1950485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5382675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4093229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4229363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2296627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8556426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1930325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0136749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1523548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2054706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02359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6091833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5921380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2119217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9471058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6524491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2392817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1140769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5923041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7042490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3910493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93053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5418801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5217929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7391294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6511697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349274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5266767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4000816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6874098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4284825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4027578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46774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62928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69067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399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4"/>
          <p:cNvSpPr>
            <a:spLocks noChangeShapeType="1"/>
          </p:cNvSpPr>
          <p:nvPr/>
        </p:nvSpPr>
        <p:spPr bwMode="auto">
          <a:xfrm>
            <a:off x="1320800" y="942975"/>
            <a:ext cx="7264400" cy="0"/>
          </a:xfrm>
          <a:prstGeom prst="line">
            <a:avLst/>
          </a:prstGeom>
          <a:noFill/>
          <a:ln w="508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8883650" y="6627813"/>
            <a:ext cx="123825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/>
            <a:fld id="{E2A98EEE-67D8-1047-951E-A23A7A5246EA}" type="slidenum">
              <a:rPr lang="en-GB" sz="800"/>
              <a:pPr algn="r"/>
              <a:t>‹#›</a:t>
            </a:fld>
            <a:endParaRPr lang="en-GB" sz="800" dirty="0"/>
          </a:p>
        </p:txBody>
      </p:sp>
      <p:sp>
        <p:nvSpPr>
          <p:cNvPr id="3338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3382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274638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5253496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583703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34150" y="447675"/>
            <a:ext cx="2000250" cy="21463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1813" y="447675"/>
            <a:ext cx="5849937" cy="21463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394068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531813" y="447675"/>
            <a:ext cx="8002587" cy="2146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17116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831243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350862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1813" y="1220788"/>
            <a:ext cx="3924300" cy="13731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08513" y="1220788"/>
            <a:ext cx="3925887" cy="13731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997576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55870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305433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702286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733471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127639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52450" y="447675"/>
            <a:ext cx="6553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1813" y="1220788"/>
            <a:ext cx="8002587" cy="1373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028" name="Text Box 7"/>
          <p:cNvSpPr txBox="1">
            <a:spLocks noChangeArrowheads="1"/>
          </p:cNvSpPr>
          <p:nvPr/>
        </p:nvSpPr>
        <p:spPr bwMode="auto">
          <a:xfrm>
            <a:off x="8872538" y="6670675"/>
            <a:ext cx="123825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/>
            <a:fld id="{99E68DAA-00E2-C046-8937-EDB2866C0774}" type="slidenum">
              <a:rPr lang="en-GB" sz="800"/>
              <a:pPr algn="r"/>
              <a:t>‹#›</a:t>
            </a:fld>
            <a:endParaRPr lang="en-GB" sz="800" dirty="0"/>
          </a:p>
        </p:txBody>
      </p:sp>
      <p:sp>
        <p:nvSpPr>
          <p:cNvPr id="1029" name="Line 12"/>
          <p:cNvSpPr>
            <a:spLocks noChangeShapeType="1"/>
          </p:cNvSpPr>
          <p:nvPr/>
        </p:nvSpPr>
        <p:spPr bwMode="auto">
          <a:xfrm>
            <a:off x="485775" y="895350"/>
            <a:ext cx="8180388" cy="0"/>
          </a:xfrm>
          <a:prstGeom prst="line">
            <a:avLst/>
          </a:prstGeom>
          <a:noFill/>
          <a:ln w="50800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b="1">
          <a:solidFill>
            <a:schemeClr val="tx2"/>
          </a:solidFill>
          <a:latin typeface="+mj-lt"/>
          <a:ea typeface="ＭＳ Ｐゴシック" charset="0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b="1">
          <a:solidFill>
            <a:schemeClr val="tx2"/>
          </a:solidFill>
          <a:latin typeface="Arial" charset="0"/>
          <a:ea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b="1">
          <a:solidFill>
            <a:schemeClr val="tx2"/>
          </a:solidFill>
          <a:latin typeface="Arial" charset="0"/>
          <a:ea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b="1">
          <a:solidFill>
            <a:schemeClr val="tx2"/>
          </a:solidFill>
          <a:latin typeface="Arial" charset="0"/>
          <a:ea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b="1">
          <a:solidFill>
            <a:schemeClr val="tx2"/>
          </a:solidFill>
          <a:latin typeface="Arial" charset="0"/>
          <a:ea typeface="ＭＳ Ｐゴシック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b="1">
          <a:solidFill>
            <a:schemeClr val="tx2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b="1">
          <a:solidFill>
            <a:schemeClr val="tx2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b="1">
          <a:solidFill>
            <a:schemeClr val="tx2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ct val="0"/>
        </a:spcAft>
        <a:buClr>
          <a:srgbClr val="008000"/>
        </a:buClr>
        <a:buSzPct val="100000"/>
        <a:buChar char="•"/>
        <a:defRPr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0"/>
        </a:spcBef>
        <a:spcAft>
          <a:spcPct val="0"/>
        </a:spcAft>
        <a:buClr>
          <a:srgbClr val="008000"/>
        </a:buClr>
        <a:buSzPct val="100000"/>
        <a:buFont typeface="Times New Roman" charset="0"/>
        <a:buChar char="-"/>
        <a:defRPr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0"/>
        </a:spcBef>
        <a:spcAft>
          <a:spcPct val="0"/>
        </a:spcAft>
        <a:buClr>
          <a:schemeClr val="hlink"/>
        </a:buClr>
        <a:buSzPct val="100000"/>
        <a:buChar char="-"/>
        <a:defRPr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0"/>
        </a:spcBef>
        <a:spcAft>
          <a:spcPct val="0"/>
        </a:spcAft>
        <a:buClr>
          <a:schemeClr val="hlink"/>
        </a:buClr>
        <a:buSzPct val="100000"/>
        <a:buChar char="-"/>
        <a:defRPr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0"/>
        </a:spcBef>
        <a:spcAft>
          <a:spcPct val="0"/>
        </a:spcAft>
        <a:buClr>
          <a:schemeClr val="hlink"/>
        </a:buClr>
        <a:buSzPct val="100000"/>
        <a:buChar char="-"/>
        <a:defRPr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eaLnBrk="0" fontAlgn="base" hangingPunct="0">
        <a:spcBef>
          <a:spcPct val="0"/>
        </a:spcBef>
        <a:spcAft>
          <a:spcPct val="0"/>
        </a:spcAft>
        <a:buClr>
          <a:schemeClr val="hlink"/>
        </a:buClr>
        <a:buSzPct val="100000"/>
        <a:buChar char="-"/>
        <a:defRPr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0"/>
        </a:spcBef>
        <a:spcAft>
          <a:spcPct val="0"/>
        </a:spcAft>
        <a:buClr>
          <a:schemeClr val="hlink"/>
        </a:buClr>
        <a:buSzPct val="100000"/>
        <a:buChar char="-"/>
        <a:defRPr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0"/>
        </a:spcBef>
        <a:spcAft>
          <a:spcPct val="0"/>
        </a:spcAft>
        <a:buClr>
          <a:schemeClr val="hlink"/>
        </a:buClr>
        <a:buSzPct val="100000"/>
        <a:buChar char="-"/>
        <a:defRPr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0"/>
        </a:spcBef>
        <a:spcAft>
          <a:spcPct val="0"/>
        </a:spcAft>
        <a:buClr>
          <a:schemeClr val="hlink"/>
        </a:buClr>
        <a:buSzPct val="100000"/>
        <a:buChar char="-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.xml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7.xml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8.xml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9.xml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0.xml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1.xml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2.xml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3.xml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4.xml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5.xml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6.xml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7.xml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8.xml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9.xml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0.xml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1.xml"/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2.xml"/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 Box 4"/>
          <p:cNvSpPr txBox="1">
            <a:spLocks noChangeArrowheads="1"/>
          </p:cNvSpPr>
          <p:nvPr/>
        </p:nvSpPr>
        <p:spPr bwMode="auto">
          <a:xfrm>
            <a:off x="1246188" y="2559050"/>
            <a:ext cx="6667500" cy="1556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95000"/>
              </a:lnSpc>
            </a:pPr>
            <a:r>
              <a:rPr lang="en-GB" sz="2000" b="1" dirty="0"/>
              <a:t>2019 GRADUATE STUDENT EXPERIENCE STUDY</a:t>
            </a:r>
          </a:p>
          <a:p>
            <a:pPr eaLnBrk="1" hangingPunct="1">
              <a:lnSpc>
                <a:spcPct val="95000"/>
              </a:lnSpc>
            </a:pPr>
            <a:r>
              <a:rPr lang="en-GB" sz="2000" b="1" dirty="0"/>
              <a:t>Key Metrics and PIA Charts – by College</a:t>
            </a:r>
          </a:p>
          <a:p>
            <a:pPr eaLnBrk="1" hangingPunct="1">
              <a:lnSpc>
                <a:spcPct val="95000"/>
              </a:lnSpc>
            </a:pPr>
            <a:endParaRPr lang="en-GB" sz="2000" b="1" dirty="0"/>
          </a:p>
          <a:p>
            <a:pPr eaLnBrk="1" hangingPunct="1">
              <a:lnSpc>
                <a:spcPct val="95000"/>
              </a:lnSpc>
            </a:pPr>
            <a:r>
              <a:rPr lang="en-GB" sz="2000" b="1" dirty="0"/>
              <a:t>October 2019</a:t>
            </a:r>
          </a:p>
          <a:p>
            <a:pPr eaLnBrk="1" hangingPunct="1">
              <a:lnSpc>
                <a:spcPct val="95000"/>
              </a:lnSpc>
            </a:pPr>
            <a:endParaRPr lang="en-GB" sz="2000" b="1" dirty="0"/>
          </a:p>
        </p:txBody>
      </p:sp>
      <p:sp>
        <p:nvSpPr>
          <p:cNvPr id="3076" name="Text Box 6"/>
          <p:cNvSpPr txBox="1">
            <a:spLocks noChangeArrowheads="1"/>
          </p:cNvSpPr>
          <p:nvPr/>
        </p:nvSpPr>
        <p:spPr bwMode="auto">
          <a:xfrm>
            <a:off x="3378100" y="5148263"/>
            <a:ext cx="2375094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b="1" dirty="0"/>
              <a:t>MILLS CONSULTING GROUP</a:t>
            </a:r>
          </a:p>
          <a:p>
            <a:r>
              <a:rPr lang="en-US" dirty="0"/>
              <a:t>1038 Ashbury Drive</a:t>
            </a:r>
          </a:p>
          <a:p>
            <a:r>
              <a:rPr lang="en-US" dirty="0"/>
              <a:t>Decatur, Georgia  30030</a:t>
            </a:r>
          </a:p>
          <a:p>
            <a:r>
              <a:rPr lang="en-US" dirty="0"/>
              <a:t>404-281-8739</a:t>
            </a:r>
          </a:p>
          <a:p>
            <a:r>
              <a:rPr lang="en-US" dirty="0"/>
              <a:t>dbmills@millsinc.com</a:t>
            </a:r>
            <a:endParaRPr lang="en-US" sz="1800" dirty="0"/>
          </a:p>
        </p:txBody>
      </p:sp>
      <p:pic>
        <p:nvPicPr>
          <p:cNvPr id="3077" name="Picture 26" descr="G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6200" y="533400"/>
            <a:ext cx="3910013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B2CBDEB-47DE-A0CC-D86D-2C1540ED108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52450" y="-457200"/>
            <a:ext cx="6553200" cy="457200"/>
          </a:xfrm>
        </p:spPr>
        <p:txBody>
          <a:bodyPr vert="horz" wrap="square" lIns="90488" tIns="44450" rIns="90488" bIns="44450" numCol="1" anchor="b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5000"/>
              </a:lnSpc>
            </a:pPr>
            <a:r>
              <a:rPr lang="en-GB" dirty="0"/>
              <a:t>2019 GRADUATE STUDENT EXPERIENCE STUDY</a:t>
            </a:r>
            <a:br>
              <a:rPr lang="en-GB" dirty="0"/>
            </a:br>
            <a:r>
              <a:rPr lang="en-GB" dirty="0"/>
              <a:t>Key Metrics and PIA Charts – by College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434975"/>
            <a:ext cx="7870324" cy="457200"/>
          </a:xfrm>
        </p:spPr>
        <p:txBody>
          <a:bodyPr/>
          <a:lstStyle/>
          <a:p>
            <a:r>
              <a:rPr lang="en-US" dirty="0">
                <a:latin typeface="Arial" charset="0"/>
              </a:rPr>
              <a:t>ALL COLLEGES – MASTER’S CAMPUS</a:t>
            </a:r>
          </a:p>
        </p:txBody>
      </p:sp>
    </p:spTree>
    <p:extLst>
      <p:ext uri="{BB962C8B-B14F-4D97-AF65-F5344CB8AC3E}">
        <p14:creationId xmlns:p14="http://schemas.microsoft.com/office/powerpoint/2010/main" val="38607483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 descr="Graph on perception improvement analysis for master's campus students. X-axis is perception rating (8-10), and y-axis is impact on quality of overall experience."/>
          <p:cNvGraphicFramePr/>
          <p:nvPr>
            <p:extLst>
              <p:ext uri="{D42A27DB-BD31-4B8C-83A1-F6EECF244321}">
                <p14:modId xmlns:p14="http://schemas.microsoft.com/office/powerpoint/2010/main" val="2327488317"/>
              </p:ext>
            </p:extLst>
          </p:nvPr>
        </p:nvGraphicFramePr>
        <p:xfrm>
          <a:off x="256032" y="1051560"/>
          <a:ext cx="8686800" cy="558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4" name="Straight Connector 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 bwMode="auto">
          <a:xfrm>
            <a:off x="1031876" y="3473443"/>
            <a:ext cx="7642225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 bwMode="auto">
          <a:xfrm flipV="1">
            <a:off x="5632423" y="1543050"/>
            <a:ext cx="0" cy="45339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3" name="Text Box 4"/>
          <p:cNvSpPr txBox="1">
            <a:spLocks noChangeArrowheads="1"/>
          </p:cNvSpPr>
          <p:nvPr/>
        </p:nvSpPr>
        <p:spPr bwMode="auto">
          <a:xfrm>
            <a:off x="1041400" y="1562100"/>
            <a:ext cx="14224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sz="1000" b="1" dirty="0">
                <a:solidFill>
                  <a:srgbClr val="FE0000"/>
                </a:solidFill>
              </a:rPr>
              <a:t>Key Opportunities</a:t>
            </a:r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6832600" y="1562100"/>
            <a:ext cx="18288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000" b="1" dirty="0">
                <a:solidFill>
                  <a:schemeClr val="accent2"/>
                </a:solidFill>
              </a:rPr>
              <a:t>Primary Strengths</a:t>
            </a:r>
          </a:p>
        </p:txBody>
      </p:sp>
      <p:sp>
        <p:nvSpPr>
          <p:cNvPr id="25" name="Text Box 6"/>
          <p:cNvSpPr txBox="1">
            <a:spLocks noChangeArrowheads="1"/>
          </p:cNvSpPr>
          <p:nvPr/>
        </p:nvSpPr>
        <p:spPr bwMode="auto">
          <a:xfrm>
            <a:off x="1041400" y="5791200"/>
            <a:ext cx="17780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sz="1000" b="1" dirty="0">
                <a:solidFill>
                  <a:schemeClr val="hlink"/>
                </a:solidFill>
              </a:rPr>
              <a:t>Secondary Opportunities</a:t>
            </a:r>
          </a:p>
        </p:txBody>
      </p:sp>
      <p:sp>
        <p:nvSpPr>
          <p:cNvPr id="26" name="Text Box 7"/>
          <p:cNvSpPr txBox="1">
            <a:spLocks noChangeArrowheads="1"/>
          </p:cNvSpPr>
          <p:nvPr/>
        </p:nvSpPr>
        <p:spPr bwMode="auto">
          <a:xfrm>
            <a:off x="6832600" y="5789454"/>
            <a:ext cx="18288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000" b="1" dirty="0">
                <a:solidFill>
                  <a:schemeClr val="accent2"/>
                </a:solidFill>
              </a:rPr>
              <a:t>Secondary Strengths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455613" y="484188"/>
          <a:ext cx="17795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69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Program Support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2387042" y="484188"/>
          <a:ext cx="2160478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145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Mentorship &amp; Advising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4697413" y="484188"/>
          <a:ext cx="27066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034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032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Coursework &amp; Degree</a:t>
                      </a:r>
                      <a:r>
                        <a:rPr lang="en-US" sz="1000" b="1" baseline="0" dirty="0"/>
                        <a:t> Progress</a:t>
                      </a:r>
                      <a:endParaRPr lang="en-US" sz="1000" b="1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7554913" y="484188"/>
          <a:ext cx="12588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62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Finances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4A29AD0B-15D4-E1DD-3A77-5FE5F5430C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450" y="-457200"/>
            <a:ext cx="6553200" cy="457200"/>
          </a:xfrm>
        </p:spPr>
        <p:txBody>
          <a:bodyPr vert="horz" wrap="square" lIns="90488" tIns="44450" rIns="90488" bIns="44450" numCol="1" anchor="b" anchorCtr="0" compatLnSpc="1">
            <a:prstTxWarp prst="textNoShape">
              <a:avLst/>
            </a:prstTxWarp>
          </a:bodyPr>
          <a:lstStyle/>
          <a:p>
            <a:r>
              <a:rPr lang="en-US" dirty="0"/>
              <a:t>Perception Improvement Analysis – Master’s CAMPUS</a:t>
            </a:r>
          </a:p>
        </p:txBody>
      </p:sp>
    </p:spTree>
    <p:extLst>
      <p:ext uri="{BB962C8B-B14F-4D97-AF65-F5344CB8AC3E}">
        <p14:creationId xmlns:p14="http://schemas.microsoft.com/office/powerpoint/2010/main" val="8275143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 descr="Graph on comparison of attribute evaluations for 2019  vs 2016 for master's campus. X-axis is 2016 attribute ranking (% 8-10), and y-axis is 2019 attribute ranking (% 8-10).">
            <a:extLst>
              <a:ext uri="{FF2B5EF4-FFF2-40B4-BE49-F238E27FC236}">
                <a16:creationId xmlns:a16="http://schemas.microsoft.com/office/drawing/2014/main" id="{FE034E96-DDF3-1742-A6A6-6C172A2347F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94561574"/>
              </p:ext>
            </p:extLst>
          </p:nvPr>
        </p:nvGraphicFramePr>
        <p:xfrm>
          <a:off x="461660" y="1172978"/>
          <a:ext cx="8229600" cy="5257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A063026C-99D8-B945-998C-E6246B2E017C}"/>
              </a:ext>
            </a:extLst>
          </p:cNvPr>
          <p:cNvGraphicFramePr>
            <a:graphicFrameLocks noGrp="1"/>
          </p:cNvGraphicFramePr>
          <p:nvPr/>
        </p:nvGraphicFramePr>
        <p:xfrm>
          <a:off x="455613" y="484188"/>
          <a:ext cx="17795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69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Program Support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159C28A6-2F17-734D-B1A2-B378E675FCEE}"/>
              </a:ext>
            </a:extLst>
          </p:cNvPr>
          <p:cNvGraphicFramePr>
            <a:graphicFrameLocks noGrp="1"/>
          </p:cNvGraphicFramePr>
          <p:nvPr/>
        </p:nvGraphicFramePr>
        <p:xfrm>
          <a:off x="2387042" y="484188"/>
          <a:ext cx="2160478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145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Mentorship &amp; Advising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434EFCE0-11E0-5F42-AA5F-B42C7B729A9B}"/>
              </a:ext>
            </a:extLst>
          </p:cNvPr>
          <p:cNvGraphicFramePr>
            <a:graphicFrameLocks noGrp="1"/>
          </p:cNvGraphicFramePr>
          <p:nvPr/>
        </p:nvGraphicFramePr>
        <p:xfrm>
          <a:off x="4697413" y="484188"/>
          <a:ext cx="27066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034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032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Coursework &amp; Degree</a:t>
                      </a:r>
                      <a:r>
                        <a:rPr lang="en-US" sz="1000" b="1" baseline="0" dirty="0"/>
                        <a:t> Progress</a:t>
                      </a:r>
                      <a:endParaRPr lang="en-US" sz="1000" b="1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A17C2AC3-6D10-E746-8D53-9EFB6AA2E504}"/>
              </a:ext>
            </a:extLst>
          </p:cNvPr>
          <p:cNvGraphicFramePr>
            <a:graphicFrameLocks noGrp="1"/>
          </p:cNvGraphicFramePr>
          <p:nvPr/>
        </p:nvGraphicFramePr>
        <p:xfrm>
          <a:off x="7554913" y="484188"/>
          <a:ext cx="12588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62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Finances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48B295B3-D14D-5740-98F3-52C811F75904}"/>
              </a:ext>
            </a:extLst>
          </p:cNvPr>
          <p:cNvSpPr txBox="1"/>
          <p:nvPr/>
        </p:nvSpPr>
        <p:spPr>
          <a:xfrm>
            <a:off x="4932532" y="5450316"/>
            <a:ext cx="33933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Note: Area between dotted lines represents approximate parity zone (no statistically significant differences at 90% level of confidence).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46D0321-9B82-BB27-A1B8-346CC439AC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450" y="-457200"/>
            <a:ext cx="6553200" cy="457200"/>
          </a:xfrm>
        </p:spPr>
        <p:txBody>
          <a:bodyPr vert="horz" wrap="square" lIns="90488" tIns="44450" rIns="90488" bIns="44450" numCol="1" anchor="b" anchorCtr="0" compatLnSpc="1">
            <a:prstTxWarp prst="textNoShape">
              <a:avLst/>
            </a:prstTxWarp>
          </a:bodyPr>
          <a:lstStyle/>
          <a:p>
            <a:pPr>
              <a:defRPr sz="1200" b="1" i="0" u="none" strike="noStrike" kern="1200" spc="0" baseline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pPr>
            <a:r>
              <a:rPr lang="en-US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Comparison of Attribute Evaluations</a:t>
            </a:r>
            <a:br>
              <a:rPr lang="en-US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2019 versus 2016 - Master’s CAMPUS -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40182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434975"/>
            <a:ext cx="7870324" cy="457200"/>
          </a:xfrm>
        </p:spPr>
        <p:txBody>
          <a:bodyPr/>
          <a:lstStyle/>
          <a:p>
            <a:r>
              <a:rPr lang="en-US" dirty="0">
                <a:latin typeface="Arial" charset="0"/>
              </a:rPr>
              <a:t>ALL COLLEGES – MASTER’S ONLINE</a:t>
            </a:r>
          </a:p>
        </p:txBody>
      </p:sp>
    </p:spTree>
    <p:extLst>
      <p:ext uri="{BB962C8B-B14F-4D97-AF65-F5344CB8AC3E}">
        <p14:creationId xmlns:p14="http://schemas.microsoft.com/office/powerpoint/2010/main" val="30680977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 descr="Graph on perception improvement analysis for master's online students. X-axis is perception rating (8-10), and y-axis is impact on quality of overall experience."/>
          <p:cNvGraphicFramePr/>
          <p:nvPr>
            <p:extLst>
              <p:ext uri="{D42A27DB-BD31-4B8C-83A1-F6EECF244321}">
                <p14:modId xmlns:p14="http://schemas.microsoft.com/office/powerpoint/2010/main" val="2873748176"/>
              </p:ext>
            </p:extLst>
          </p:nvPr>
        </p:nvGraphicFramePr>
        <p:xfrm>
          <a:off x="256032" y="1051560"/>
          <a:ext cx="8686800" cy="558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4" name="Straight Connector 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 bwMode="auto">
          <a:xfrm>
            <a:off x="1031876" y="3473443"/>
            <a:ext cx="7642225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 bwMode="auto">
          <a:xfrm flipV="1">
            <a:off x="5632423" y="1536700"/>
            <a:ext cx="0" cy="45339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3" name="Text Box 4"/>
          <p:cNvSpPr txBox="1">
            <a:spLocks noChangeArrowheads="1"/>
          </p:cNvSpPr>
          <p:nvPr/>
        </p:nvSpPr>
        <p:spPr bwMode="auto">
          <a:xfrm>
            <a:off x="1041400" y="1562100"/>
            <a:ext cx="14224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sz="1000" b="1" dirty="0">
                <a:solidFill>
                  <a:srgbClr val="FE0000"/>
                </a:solidFill>
              </a:rPr>
              <a:t>Key Opportunities</a:t>
            </a:r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6832600" y="1562100"/>
            <a:ext cx="18288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000" b="1" dirty="0">
                <a:solidFill>
                  <a:schemeClr val="accent2"/>
                </a:solidFill>
              </a:rPr>
              <a:t>Primary Strengths</a:t>
            </a:r>
          </a:p>
        </p:txBody>
      </p:sp>
      <p:sp>
        <p:nvSpPr>
          <p:cNvPr id="25" name="Text Box 6"/>
          <p:cNvSpPr txBox="1">
            <a:spLocks noChangeArrowheads="1"/>
          </p:cNvSpPr>
          <p:nvPr/>
        </p:nvSpPr>
        <p:spPr bwMode="auto">
          <a:xfrm>
            <a:off x="1041400" y="5791200"/>
            <a:ext cx="17780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sz="1000" b="1" dirty="0">
                <a:solidFill>
                  <a:schemeClr val="hlink"/>
                </a:solidFill>
              </a:rPr>
              <a:t>Secondary Opportunities</a:t>
            </a:r>
          </a:p>
        </p:txBody>
      </p:sp>
      <p:sp>
        <p:nvSpPr>
          <p:cNvPr id="26" name="Text Box 7"/>
          <p:cNvSpPr txBox="1">
            <a:spLocks noChangeArrowheads="1"/>
          </p:cNvSpPr>
          <p:nvPr/>
        </p:nvSpPr>
        <p:spPr bwMode="auto">
          <a:xfrm>
            <a:off x="6832600" y="5789454"/>
            <a:ext cx="18288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000" b="1" dirty="0">
                <a:solidFill>
                  <a:schemeClr val="accent2"/>
                </a:solidFill>
              </a:rPr>
              <a:t>Secondary Strengths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455613" y="484188"/>
          <a:ext cx="17795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69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Program Support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2387042" y="484188"/>
          <a:ext cx="2160478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145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Mentorship &amp; Advising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4697413" y="484188"/>
          <a:ext cx="27066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034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032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Coursework &amp; Degree</a:t>
                      </a:r>
                      <a:r>
                        <a:rPr lang="en-US" sz="1000" b="1" baseline="0" dirty="0"/>
                        <a:t> Progress</a:t>
                      </a:r>
                      <a:endParaRPr lang="en-US" sz="1000" b="1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7554913" y="484188"/>
          <a:ext cx="12588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62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Finances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02DB018E-DD88-E727-D2C8-AD85DBADDC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450" y="-457200"/>
            <a:ext cx="6553200" cy="457200"/>
          </a:xfrm>
        </p:spPr>
        <p:txBody>
          <a:bodyPr vert="horz" wrap="square" lIns="90488" tIns="44450" rIns="90488" bIns="44450" numCol="1" anchor="b" anchorCtr="0" compatLnSpc="1">
            <a:prstTxWarp prst="textNoShape">
              <a:avLst/>
            </a:prstTxWarp>
          </a:bodyPr>
          <a:lstStyle/>
          <a:p>
            <a:r>
              <a:rPr lang="en-US" dirty="0"/>
              <a:t>Perception Improvement Analysis – Master’s ONLINE</a:t>
            </a:r>
          </a:p>
        </p:txBody>
      </p:sp>
    </p:spTree>
    <p:extLst>
      <p:ext uri="{BB962C8B-B14F-4D97-AF65-F5344CB8AC3E}">
        <p14:creationId xmlns:p14="http://schemas.microsoft.com/office/powerpoint/2010/main" val="4014713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434975"/>
            <a:ext cx="6553200" cy="457200"/>
          </a:xfrm>
        </p:spPr>
        <p:txBody>
          <a:bodyPr/>
          <a:lstStyle/>
          <a:p>
            <a:r>
              <a:rPr lang="en-US" dirty="0">
                <a:latin typeface="Arial" charset="0"/>
              </a:rPr>
              <a:t>ALL COLLEGES – Ph.D</a:t>
            </a:r>
          </a:p>
        </p:txBody>
      </p:sp>
    </p:spTree>
    <p:extLst>
      <p:ext uri="{BB962C8B-B14F-4D97-AF65-F5344CB8AC3E}">
        <p14:creationId xmlns:p14="http://schemas.microsoft.com/office/powerpoint/2010/main" val="6458233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 descr="Graph on perception improvement analysis for Ph.D. students. X-axis is perception rating (8-10), and y-axis is impact on quality of overall experience."/>
          <p:cNvGraphicFramePr/>
          <p:nvPr>
            <p:extLst>
              <p:ext uri="{D42A27DB-BD31-4B8C-83A1-F6EECF244321}">
                <p14:modId xmlns:p14="http://schemas.microsoft.com/office/powerpoint/2010/main" val="2409107346"/>
              </p:ext>
            </p:extLst>
          </p:nvPr>
        </p:nvGraphicFramePr>
        <p:xfrm>
          <a:off x="256032" y="1051560"/>
          <a:ext cx="8686800" cy="558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4" name="Straight Connector 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 bwMode="auto">
          <a:xfrm>
            <a:off x="1031876" y="3473443"/>
            <a:ext cx="7642225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 bwMode="auto">
          <a:xfrm flipV="1">
            <a:off x="5632423" y="1543050"/>
            <a:ext cx="0" cy="45339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3" name="Text Box 4"/>
          <p:cNvSpPr txBox="1">
            <a:spLocks noChangeArrowheads="1"/>
          </p:cNvSpPr>
          <p:nvPr/>
        </p:nvSpPr>
        <p:spPr bwMode="auto">
          <a:xfrm>
            <a:off x="1041400" y="1562100"/>
            <a:ext cx="14224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sz="1000" b="1" dirty="0">
                <a:solidFill>
                  <a:srgbClr val="FE0000"/>
                </a:solidFill>
              </a:rPr>
              <a:t>Key Opportunities</a:t>
            </a:r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6832600" y="1562100"/>
            <a:ext cx="18288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000" b="1" dirty="0">
                <a:solidFill>
                  <a:schemeClr val="accent2"/>
                </a:solidFill>
              </a:rPr>
              <a:t>Primary Strengths</a:t>
            </a:r>
          </a:p>
        </p:txBody>
      </p:sp>
      <p:sp>
        <p:nvSpPr>
          <p:cNvPr id="25" name="Text Box 6"/>
          <p:cNvSpPr txBox="1">
            <a:spLocks noChangeArrowheads="1"/>
          </p:cNvSpPr>
          <p:nvPr/>
        </p:nvSpPr>
        <p:spPr bwMode="auto">
          <a:xfrm>
            <a:off x="1041400" y="5791200"/>
            <a:ext cx="17780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sz="1000" b="1" dirty="0">
                <a:solidFill>
                  <a:schemeClr val="hlink"/>
                </a:solidFill>
              </a:rPr>
              <a:t>Secondary Opportunities</a:t>
            </a:r>
          </a:p>
        </p:txBody>
      </p:sp>
      <p:sp>
        <p:nvSpPr>
          <p:cNvPr id="26" name="Text Box 7"/>
          <p:cNvSpPr txBox="1">
            <a:spLocks noChangeArrowheads="1"/>
          </p:cNvSpPr>
          <p:nvPr/>
        </p:nvSpPr>
        <p:spPr bwMode="auto">
          <a:xfrm>
            <a:off x="6832600" y="5789454"/>
            <a:ext cx="18288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000" b="1" dirty="0">
                <a:solidFill>
                  <a:schemeClr val="accent2"/>
                </a:solidFill>
              </a:rPr>
              <a:t>Secondary Strengths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455613" y="484188"/>
          <a:ext cx="17795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69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Program Support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2387042" y="484188"/>
          <a:ext cx="2160478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145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Mentorship &amp; Advising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4697413" y="484188"/>
          <a:ext cx="27066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034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032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Coursework &amp; Degree</a:t>
                      </a:r>
                      <a:r>
                        <a:rPr lang="en-US" sz="1000" b="1" baseline="0" dirty="0"/>
                        <a:t> Progress</a:t>
                      </a:r>
                      <a:endParaRPr lang="en-US" sz="1000" b="1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7554913" y="484188"/>
          <a:ext cx="12588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62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Finances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ECFDA2C6-5F74-F537-ACCF-85261C0425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450" y="-457200"/>
            <a:ext cx="6553200" cy="457200"/>
          </a:xfrm>
        </p:spPr>
        <p:txBody>
          <a:bodyPr vert="horz" wrap="square" lIns="90488" tIns="44450" rIns="90488" bIns="44450" numCol="1" anchor="b" anchorCtr="0" compatLnSpc="1">
            <a:prstTxWarp prst="textNoShape">
              <a:avLst/>
            </a:prstTxWarp>
          </a:bodyPr>
          <a:lstStyle/>
          <a:p>
            <a:r>
              <a:rPr lang="en-US" dirty="0"/>
              <a:t>Perception Improvement Analysis – </a:t>
            </a:r>
            <a:r>
              <a:rPr lang="en-US" dirty="0" err="1"/>
              <a:t>Ph.D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94173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 descr="Graph on comparison of attribute evaluations for 2019  vs 2016 for Ph.D.. X-axis is 2016 attribute ranking (% 8-10), and y-axis is 2019 attribute ranking (% 8-10).">
            <a:extLst>
              <a:ext uri="{FF2B5EF4-FFF2-40B4-BE49-F238E27FC236}">
                <a16:creationId xmlns:a16="http://schemas.microsoft.com/office/drawing/2014/main" id="{FE034E96-DDF3-1742-A6A6-6C172A2347F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70992164"/>
              </p:ext>
            </p:extLst>
          </p:nvPr>
        </p:nvGraphicFramePr>
        <p:xfrm>
          <a:off x="461660" y="1172978"/>
          <a:ext cx="8229600" cy="5257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A063026C-99D8-B945-998C-E6246B2E017C}"/>
              </a:ext>
            </a:extLst>
          </p:cNvPr>
          <p:cNvGraphicFramePr>
            <a:graphicFrameLocks noGrp="1"/>
          </p:cNvGraphicFramePr>
          <p:nvPr/>
        </p:nvGraphicFramePr>
        <p:xfrm>
          <a:off x="455613" y="484188"/>
          <a:ext cx="17795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69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Program Support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159C28A6-2F17-734D-B1A2-B378E675FCEE}"/>
              </a:ext>
            </a:extLst>
          </p:cNvPr>
          <p:cNvGraphicFramePr>
            <a:graphicFrameLocks noGrp="1"/>
          </p:cNvGraphicFramePr>
          <p:nvPr/>
        </p:nvGraphicFramePr>
        <p:xfrm>
          <a:off x="2387042" y="484188"/>
          <a:ext cx="2160478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145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Mentorship &amp; Advising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434EFCE0-11E0-5F42-AA5F-B42C7B729A9B}"/>
              </a:ext>
            </a:extLst>
          </p:cNvPr>
          <p:cNvGraphicFramePr>
            <a:graphicFrameLocks noGrp="1"/>
          </p:cNvGraphicFramePr>
          <p:nvPr/>
        </p:nvGraphicFramePr>
        <p:xfrm>
          <a:off x="4697413" y="484188"/>
          <a:ext cx="27066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034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032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Coursework &amp; Degree</a:t>
                      </a:r>
                      <a:r>
                        <a:rPr lang="en-US" sz="1000" b="1" baseline="0" dirty="0"/>
                        <a:t> Progress</a:t>
                      </a:r>
                      <a:endParaRPr lang="en-US" sz="1000" b="1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A17C2AC3-6D10-E746-8D53-9EFB6AA2E504}"/>
              </a:ext>
            </a:extLst>
          </p:cNvPr>
          <p:cNvGraphicFramePr>
            <a:graphicFrameLocks noGrp="1"/>
          </p:cNvGraphicFramePr>
          <p:nvPr/>
        </p:nvGraphicFramePr>
        <p:xfrm>
          <a:off x="7554913" y="484188"/>
          <a:ext cx="12588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62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Finances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46681ECF-0D4A-4B49-82EB-C6E80DA053C5}"/>
              </a:ext>
            </a:extLst>
          </p:cNvPr>
          <p:cNvSpPr txBox="1"/>
          <p:nvPr/>
        </p:nvSpPr>
        <p:spPr>
          <a:xfrm>
            <a:off x="4932532" y="5450316"/>
            <a:ext cx="33933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Note: Area between dotted lines represents approximate parity zone (no statistically significant differences at 90% level of confidence).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024184C-C251-4793-821C-AE47799627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450" y="-457200"/>
            <a:ext cx="6553200" cy="457200"/>
          </a:xfrm>
        </p:spPr>
        <p:txBody>
          <a:bodyPr vert="horz" wrap="square" lIns="90488" tIns="44450" rIns="90488" bIns="44450" numCol="1" anchor="b" anchorCtr="0" compatLnSpc="1">
            <a:prstTxWarp prst="textNoShape">
              <a:avLst/>
            </a:prstTxWarp>
          </a:bodyPr>
          <a:lstStyle/>
          <a:p>
            <a:pPr>
              <a:defRPr sz="1200" b="1" i="0" u="none" strike="noStrike" kern="1200" spc="0" baseline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pPr>
            <a:r>
              <a:rPr lang="en-US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Comparison of Attribute Evaluations</a:t>
            </a:r>
            <a:br>
              <a:rPr lang="en-US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2019 versus 2016 - </a:t>
            </a:r>
            <a:r>
              <a:rPr lang="en-US" dirty="0" err="1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Ph.D</a:t>
            </a:r>
            <a:r>
              <a:rPr lang="en-US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 -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46401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434975"/>
            <a:ext cx="7870324" cy="457200"/>
          </a:xfrm>
        </p:spPr>
        <p:txBody>
          <a:bodyPr/>
          <a:lstStyle/>
          <a:p>
            <a:r>
              <a:rPr lang="en-US" dirty="0">
                <a:latin typeface="Arial" charset="0"/>
              </a:rPr>
              <a:t>COLLEGE OF ARCHITECTURE</a:t>
            </a:r>
          </a:p>
        </p:txBody>
      </p:sp>
    </p:spTree>
    <p:extLst>
      <p:ext uri="{BB962C8B-B14F-4D97-AF65-F5344CB8AC3E}">
        <p14:creationId xmlns:p14="http://schemas.microsoft.com/office/powerpoint/2010/main" val="10006604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434975"/>
            <a:ext cx="6553200" cy="457200"/>
          </a:xfrm>
        </p:spPr>
        <p:txBody>
          <a:bodyPr/>
          <a:lstStyle/>
          <a:p>
            <a:r>
              <a:rPr lang="en-US" dirty="0">
                <a:latin typeface="Arial" charset="0"/>
              </a:rPr>
              <a:t>Key Metrics – College of Architecture, Master’s CAMPUS</a:t>
            </a:r>
          </a:p>
        </p:txBody>
      </p:sp>
      <p:sp>
        <p:nvSpPr>
          <p:cNvPr id="14341" name="Text Box 7"/>
          <p:cNvSpPr txBox="1">
            <a:spLocks noChangeArrowheads="1"/>
          </p:cNvSpPr>
          <p:nvPr/>
        </p:nvSpPr>
        <p:spPr bwMode="auto">
          <a:xfrm>
            <a:off x="19050" y="5384761"/>
            <a:ext cx="8645525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>
              <a:spcBef>
                <a:spcPct val="50000"/>
              </a:spcBef>
              <a:buFontTx/>
              <a:buAutoNum type="alphaUcPeriod" startAt="17"/>
            </a:pPr>
            <a:r>
              <a:rPr lang="en-US" sz="800" dirty="0"/>
              <a:t> 	Please rate the quality of your overall graduate student experience at Georgia Tech, considering both academic and non-academic aspects. 1=Poor, 10=Excellent</a:t>
            </a:r>
            <a:br>
              <a:rPr lang="en-US" sz="800" dirty="0"/>
            </a:br>
            <a:r>
              <a:rPr lang="en-US" sz="800" dirty="0"/>
              <a:t>Q.	Please rate the quality of your graduate student experience within your program of study, considering both academic and non-academic aspects. 1=Poor, 10=Excellent </a:t>
            </a:r>
            <a:br>
              <a:rPr lang="en-US" sz="800" dirty="0"/>
            </a:br>
            <a:r>
              <a:rPr lang="en-US" sz="800" dirty="0"/>
              <a:t>Q.	How likely are you to recommend Georgia Tech to a qualified prospective graduate student as a place to attend graduate school? 1=Extremely Unlikely, 10=Extremely Likely  </a:t>
            </a:r>
            <a:br>
              <a:rPr lang="en-US" sz="800" dirty="0"/>
            </a:br>
            <a:r>
              <a:rPr lang="en-US" sz="800" dirty="0"/>
              <a:t>Q.	How likely are you to recommend your program of study at Georgia Tech to a qualified prospective graduate student? 1=Extremely Unlikely, 10=Extremely Likely.</a:t>
            </a:r>
            <a:br>
              <a:rPr lang="en-US" sz="800" dirty="0"/>
            </a:br>
            <a:r>
              <a:rPr lang="en-US" sz="800" dirty="0"/>
              <a:t>Q.	Prior to this survey, how easy has it been for you to offer your own opinions and feedback to Georgia Tech about issues that affect you as a student?</a:t>
            </a:r>
            <a:br>
              <a:rPr lang="en-US" sz="800" dirty="0"/>
            </a:br>
            <a:r>
              <a:rPr lang="en-US" sz="800" dirty="0"/>
              <a:t>	1=Extremely Difficult, 10=Extremely Easy</a:t>
            </a:r>
            <a:br>
              <a:rPr lang="en-US" sz="800" dirty="0"/>
            </a:br>
            <a:r>
              <a:rPr lang="en-US" sz="800" dirty="0"/>
              <a:t>Q.	How responsive has Georgia Tech been to input or feedback that you have offered? 1=Not Responsive At All, 10=Extremely Responsive</a:t>
            </a:r>
            <a:br>
              <a:rPr lang="en-US" sz="800" dirty="0"/>
            </a:br>
            <a:r>
              <a:rPr lang="en-US" sz="800" dirty="0"/>
              <a:t>Q.	Prior to this survey, how easy has it been for you to offer your own opinions and feedback to your program of study about issues that affect you as a student?</a:t>
            </a:r>
            <a:br>
              <a:rPr lang="en-US" sz="800" dirty="0"/>
            </a:br>
            <a:r>
              <a:rPr lang="en-US" sz="800" dirty="0"/>
              <a:t>	1=Extremely Difficult, 10=Extremely Easy</a:t>
            </a:r>
            <a:br>
              <a:rPr lang="en-US" sz="800" dirty="0"/>
            </a:br>
            <a:r>
              <a:rPr lang="en-US" sz="800" dirty="0"/>
              <a:t>Q.	How responsive has your program been to input or feedback that you have offered? 1=Not Responsive At All, 10=Extremely Responsive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3408793"/>
              </p:ext>
            </p:extLst>
          </p:nvPr>
        </p:nvGraphicFramePr>
        <p:xfrm>
          <a:off x="256894" y="1097280"/>
          <a:ext cx="8686800" cy="413512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28712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1503789934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2388851708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3591228766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18569553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2177893484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6045158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1645761906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3389871007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3306511610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138939911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ctr"/>
                      <a:endParaRPr lang="en-US" sz="10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College of Architecture – Master’s Campus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1184756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endParaRPr lang="en-US" sz="10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000" b="1" dirty="0">
                          <a:solidFill>
                            <a:schemeClr val="tx1"/>
                          </a:solidFill>
                          <a:latin typeface="+mn-lt"/>
                        </a:rPr>
                        <a:t>Total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0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ARCH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BC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CP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MUSI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29298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8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5479246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8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Quality of overall graduate student experience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Quality of graduate student experience within program of study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Ease of offering opinions/feedback to GT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Responsiveness from GT to input/feedback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Ease of offering opinions/feedback to program of study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Responsiveness from program of study to input/feedback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Likely to recommend GT to attend graduate school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Likely to recommend program of study at GT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11555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</a:rPr>
              <a:t>TABLE OF CONTENTS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483080"/>
              </p:ext>
            </p:extLst>
          </p:nvPr>
        </p:nvGraphicFramePr>
        <p:xfrm>
          <a:off x="230604" y="1397000"/>
          <a:ext cx="8691880" cy="29667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8404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86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479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4864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/>
                        <a:t>Page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Page</a:t>
                      </a:r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/>
                        <a:t>Key Metrics – Comparison of 2016 versus 2019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College of Architecture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18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Key Metrics – Master’s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College of Computing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27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/>
                        <a:t>Key Metrics – </a:t>
                      </a:r>
                      <a:r>
                        <a:rPr lang="en-US" sz="1200" dirty="0" err="1"/>
                        <a:t>Ph.D</a:t>
                      </a:r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College of Engineering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36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/>
                        <a:t>Legend for Tables/Graphs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Ivan Allen College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47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/>
                        <a:t>All Colleges – Master’s Campus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err="1"/>
                        <a:t>Scheller</a:t>
                      </a:r>
                      <a:r>
                        <a:rPr lang="en-US" sz="1200" dirty="0"/>
                        <a:t> College of Business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54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/>
                        <a:t>All Colleges – Master’s Online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13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College of Sciences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61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/>
                        <a:t>All Colleges – </a:t>
                      </a:r>
                      <a:r>
                        <a:rPr lang="en-US" sz="1200" dirty="0" err="1"/>
                        <a:t>Ph.D</a:t>
                      </a:r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15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8554644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 descr="Graph on perception improvement analysis for master's campus students for College of Architecture. X-axis is perception rating (8-10), and y-axis is impact on quality of overall experience."/>
          <p:cNvGraphicFramePr/>
          <p:nvPr>
            <p:extLst>
              <p:ext uri="{D42A27DB-BD31-4B8C-83A1-F6EECF244321}">
                <p14:modId xmlns:p14="http://schemas.microsoft.com/office/powerpoint/2010/main" val="2369719365"/>
              </p:ext>
            </p:extLst>
          </p:nvPr>
        </p:nvGraphicFramePr>
        <p:xfrm>
          <a:off x="256032" y="1051560"/>
          <a:ext cx="8686800" cy="558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4" name="Straight Connector 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 bwMode="auto">
          <a:xfrm>
            <a:off x="1031876" y="3473443"/>
            <a:ext cx="7642225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 bwMode="auto">
          <a:xfrm flipV="1">
            <a:off x="5632423" y="1543050"/>
            <a:ext cx="0" cy="45339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3" name="Text Box 4"/>
          <p:cNvSpPr txBox="1">
            <a:spLocks noChangeArrowheads="1"/>
          </p:cNvSpPr>
          <p:nvPr/>
        </p:nvSpPr>
        <p:spPr bwMode="auto">
          <a:xfrm>
            <a:off x="1041400" y="1562100"/>
            <a:ext cx="14224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sz="1000" b="1" dirty="0">
                <a:solidFill>
                  <a:srgbClr val="FE0000"/>
                </a:solidFill>
              </a:rPr>
              <a:t>Key Opportunities</a:t>
            </a:r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6832600" y="1562100"/>
            <a:ext cx="18288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000" b="1" dirty="0">
                <a:solidFill>
                  <a:schemeClr val="accent2"/>
                </a:solidFill>
              </a:rPr>
              <a:t>Primary Strengths</a:t>
            </a:r>
          </a:p>
        </p:txBody>
      </p:sp>
      <p:sp>
        <p:nvSpPr>
          <p:cNvPr id="25" name="Text Box 6"/>
          <p:cNvSpPr txBox="1">
            <a:spLocks noChangeArrowheads="1"/>
          </p:cNvSpPr>
          <p:nvPr/>
        </p:nvSpPr>
        <p:spPr bwMode="auto">
          <a:xfrm>
            <a:off x="1041400" y="5791200"/>
            <a:ext cx="17780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sz="1000" b="1" dirty="0">
                <a:solidFill>
                  <a:schemeClr val="hlink"/>
                </a:solidFill>
              </a:rPr>
              <a:t>Secondary Opportunities</a:t>
            </a:r>
          </a:p>
        </p:txBody>
      </p:sp>
      <p:sp>
        <p:nvSpPr>
          <p:cNvPr id="26" name="Text Box 7"/>
          <p:cNvSpPr txBox="1">
            <a:spLocks noChangeArrowheads="1"/>
          </p:cNvSpPr>
          <p:nvPr/>
        </p:nvSpPr>
        <p:spPr bwMode="auto">
          <a:xfrm>
            <a:off x="6832600" y="5789454"/>
            <a:ext cx="18288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000" b="1" dirty="0">
                <a:solidFill>
                  <a:schemeClr val="accent2"/>
                </a:solidFill>
              </a:rPr>
              <a:t>Secondary Strengths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455613" y="484188"/>
          <a:ext cx="17795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69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Program Support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2387042" y="484188"/>
          <a:ext cx="2160478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145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Mentorship &amp; Advising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4697413" y="484188"/>
          <a:ext cx="27066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034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032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Coursework &amp; Degree</a:t>
                      </a:r>
                      <a:r>
                        <a:rPr lang="en-US" sz="1000" b="1" baseline="0" dirty="0"/>
                        <a:t> Progress</a:t>
                      </a:r>
                      <a:endParaRPr lang="en-US" sz="1000" b="1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7554913" y="484188"/>
          <a:ext cx="12588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62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Finances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100E7A4A-B7F3-E384-A2AE-3E488E432F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450" y="-457200"/>
            <a:ext cx="6553200" cy="457200"/>
          </a:xfrm>
        </p:spPr>
        <p:txBody>
          <a:bodyPr vert="horz" wrap="square" lIns="90488" tIns="44450" rIns="90488" bIns="44450" numCol="1" anchor="b" anchorCtr="0" compatLnSpc="1">
            <a:prstTxWarp prst="textNoShape">
              <a:avLst/>
            </a:prstTxWarp>
          </a:bodyPr>
          <a:lstStyle/>
          <a:p>
            <a:pPr>
              <a:defRPr sz="120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kern="1200" dirty="0">
                <a:solidFill>
                  <a:srgbClr val="000000"/>
                </a:solidFill>
              </a:rPr>
              <a:t>Perception Improvement Analysis – Master’s CAMPUS</a:t>
            </a:r>
            <a:br>
              <a:rPr lang="en-US" kern="1200" dirty="0">
                <a:solidFill>
                  <a:srgbClr val="000000"/>
                </a:solidFill>
              </a:rPr>
            </a:br>
            <a:r>
              <a:rPr lang="en-US" kern="1200" dirty="0">
                <a:solidFill>
                  <a:srgbClr val="000000"/>
                </a:solidFill>
              </a:rPr>
              <a:t>College of Architecture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046739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 descr="Graph on comparison of attribute evaluations for 2019  vs 2016 for master's campus students in College of Architecture. X-axis is 2016 attribute ranking (% 8-10), and y-axis is 2019 attribute ranking (% 8-10).">
            <a:extLst>
              <a:ext uri="{FF2B5EF4-FFF2-40B4-BE49-F238E27FC236}">
                <a16:creationId xmlns:a16="http://schemas.microsoft.com/office/drawing/2014/main" id="{FE034E96-DDF3-1742-A6A6-6C172A2347F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12366734"/>
              </p:ext>
            </p:extLst>
          </p:nvPr>
        </p:nvGraphicFramePr>
        <p:xfrm>
          <a:off x="461660" y="1172978"/>
          <a:ext cx="8229600" cy="5257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A063026C-99D8-B945-998C-E6246B2E017C}"/>
              </a:ext>
            </a:extLst>
          </p:cNvPr>
          <p:cNvGraphicFramePr>
            <a:graphicFrameLocks noGrp="1"/>
          </p:cNvGraphicFramePr>
          <p:nvPr/>
        </p:nvGraphicFramePr>
        <p:xfrm>
          <a:off x="455613" y="484188"/>
          <a:ext cx="17795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69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Program Support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159C28A6-2F17-734D-B1A2-B378E675FCEE}"/>
              </a:ext>
            </a:extLst>
          </p:cNvPr>
          <p:cNvGraphicFramePr>
            <a:graphicFrameLocks noGrp="1"/>
          </p:cNvGraphicFramePr>
          <p:nvPr/>
        </p:nvGraphicFramePr>
        <p:xfrm>
          <a:off x="2387042" y="484188"/>
          <a:ext cx="2160478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145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Mentorship &amp; Advising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434EFCE0-11E0-5F42-AA5F-B42C7B729A9B}"/>
              </a:ext>
            </a:extLst>
          </p:cNvPr>
          <p:cNvGraphicFramePr>
            <a:graphicFrameLocks noGrp="1"/>
          </p:cNvGraphicFramePr>
          <p:nvPr/>
        </p:nvGraphicFramePr>
        <p:xfrm>
          <a:off x="4697413" y="484188"/>
          <a:ext cx="27066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034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032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Coursework &amp; Degree</a:t>
                      </a:r>
                      <a:r>
                        <a:rPr lang="en-US" sz="1000" b="1" baseline="0" dirty="0"/>
                        <a:t> Progress</a:t>
                      </a:r>
                      <a:endParaRPr lang="en-US" sz="1000" b="1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A17C2AC3-6D10-E746-8D53-9EFB6AA2E504}"/>
              </a:ext>
            </a:extLst>
          </p:cNvPr>
          <p:cNvGraphicFramePr>
            <a:graphicFrameLocks noGrp="1"/>
          </p:cNvGraphicFramePr>
          <p:nvPr/>
        </p:nvGraphicFramePr>
        <p:xfrm>
          <a:off x="7554913" y="484188"/>
          <a:ext cx="12588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62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Finances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48B295B3-D14D-5740-98F3-52C811F75904}"/>
              </a:ext>
            </a:extLst>
          </p:cNvPr>
          <p:cNvSpPr txBox="1"/>
          <p:nvPr/>
        </p:nvSpPr>
        <p:spPr>
          <a:xfrm>
            <a:off x="4932532" y="5450316"/>
            <a:ext cx="33933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Note: Area between dotted lines represents approximate parity zone (no statistically significant differences at 90% level of confidence).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0BE5D8-DEEB-4F02-2A95-9FE9297DB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450" y="-457200"/>
            <a:ext cx="6553200" cy="457200"/>
          </a:xfrm>
        </p:spPr>
        <p:txBody>
          <a:bodyPr vert="horz" wrap="square" lIns="90488" tIns="44450" rIns="90488" bIns="44450" numCol="1" anchor="b" anchorCtr="0" compatLnSpc="1">
            <a:prstTxWarp prst="textNoShape">
              <a:avLst/>
            </a:prstTxWarp>
          </a:bodyPr>
          <a:lstStyle/>
          <a:p>
            <a:pPr>
              <a:defRPr sz="1200" b="1" i="0" u="none" strike="noStrike" kern="1200" spc="0" baseline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pPr>
            <a:r>
              <a:rPr lang="en-US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Comparison of Attribute Evaluations</a:t>
            </a:r>
            <a:br>
              <a:rPr lang="en-US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2019 versus 2016</a:t>
            </a:r>
            <a:br>
              <a:rPr lang="en-US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- College of Architecture, Master’s CAMPUS -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48166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434975"/>
            <a:ext cx="6553200" cy="457200"/>
          </a:xfrm>
        </p:spPr>
        <p:txBody>
          <a:bodyPr/>
          <a:lstStyle/>
          <a:p>
            <a:r>
              <a:rPr lang="en-US" dirty="0">
                <a:latin typeface="Arial" charset="0"/>
              </a:rPr>
              <a:t>Key Metrics – College of Architecture, Master’s ONLINE</a:t>
            </a:r>
          </a:p>
        </p:txBody>
      </p:sp>
      <p:sp>
        <p:nvSpPr>
          <p:cNvPr id="14341" name="Text Box 7"/>
          <p:cNvSpPr txBox="1">
            <a:spLocks noChangeArrowheads="1"/>
          </p:cNvSpPr>
          <p:nvPr/>
        </p:nvSpPr>
        <p:spPr bwMode="auto">
          <a:xfrm>
            <a:off x="19050" y="5384761"/>
            <a:ext cx="8645525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>
              <a:spcBef>
                <a:spcPct val="50000"/>
              </a:spcBef>
              <a:buFontTx/>
              <a:buAutoNum type="alphaUcPeriod" startAt="17"/>
            </a:pPr>
            <a:r>
              <a:rPr lang="en-US" sz="800" dirty="0"/>
              <a:t> 	Please rate the quality of your overall graduate student experience at Georgia Tech, considering both academic and non-academic aspects. 1=Poor, 10=Excellent</a:t>
            </a:r>
            <a:br>
              <a:rPr lang="en-US" sz="800" dirty="0"/>
            </a:br>
            <a:r>
              <a:rPr lang="en-US" sz="800" dirty="0"/>
              <a:t>Q.	Please rate the quality of your graduate student experience within your program of study, considering both academic and non-academic aspects. 1=Poor, 10=Excellent </a:t>
            </a:r>
            <a:br>
              <a:rPr lang="en-US" sz="800" dirty="0"/>
            </a:br>
            <a:r>
              <a:rPr lang="en-US" sz="800" dirty="0"/>
              <a:t>Q.	How likely are you to recommend Georgia Tech to a qualified prospective graduate student as a place to attend graduate school? 1=Extremely Unlikely, 10=Extremely Likely  </a:t>
            </a:r>
            <a:br>
              <a:rPr lang="en-US" sz="800" dirty="0"/>
            </a:br>
            <a:r>
              <a:rPr lang="en-US" sz="800" dirty="0"/>
              <a:t>Q.	How likely are you to recommend your program of study at Georgia Tech to a qualified prospective graduate student? 1=Extremely Unlikely, 10=Extremely Likely.</a:t>
            </a:r>
            <a:br>
              <a:rPr lang="en-US" sz="800" dirty="0"/>
            </a:br>
            <a:r>
              <a:rPr lang="en-US" sz="800" dirty="0"/>
              <a:t>Q.	Prior to this survey, how easy has it been for you to offer your own opinions and feedback to Georgia Tech about issues that affect you as a student?</a:t>
            </a:r>
            <a:br>
              <a:rPr lang="en-US" sz="800" dirty="0"/>
            </a:br>
            <a:r>
              <a:rPr lang="en-US" sz="800" dirty="0"/>
              <a:t>	1=Extremely Difficult, 10=Extremely Easy</a:t>
            </a:r>
            <a:br>
              <a:rPr lang="en-US" sz="800" dirty="0"/>
            </a:br>
            <a:r>
              <a:rPr lang="en-US" sz="800" dirty="0"/>
              <a:t>Q.	How responsive has Georgia Tech been to input or feedback that you have offered? 1=Not Responsive At All, 10=Extremely Responsive</a:t>
            </a:r>
            <a:br>
              <a:rPr lang="en-US" sz="800" dirty="0"/>
            </a:br>
            <a:r>
              <a:rPr lang="en-US" sz="800" dirty="0"/>
              <a:t>Q.	Prior to this survey, how easy has it been for you to offer your own opinions and feedback to your program of study about issues that affect you as a student?</a:t>
            </a:r>
            <a:br>
              <a:rPr lang="en-US" sz="800" dirty="0"/>
            </a:br>
            <a:r>
              <a:rPr lang="en-US" sz="800" dirty="0"/>
              <a:t>	1=Extremely Difficult, 10=Extremely Easy</a:t>
            </a:r>
            <a:br>
              <a:rPr lang="en-US" sz="800" dirty="0"/>
            </a:br>
            <a:r>
              <a:rPr lang="en-US" sz="800" dirty="0"/>
              <a:t>Q.	How responsive has your program been to input or feedback that you have offered? 1=Not Responsive At All, 10=Extremely Responsive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0147296"/>
              </p:ext>
            </p:extLst>
          </p:nvPr>
        </p:nvGraphicFramePr>
        <p:xfrm>
          <a:off x="1328288" y="1097280"/>
          <a:ext cx="6492240" cy="382016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37490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503789934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ctr"/>
                      <a:endParaRPr lang="en-US" sz="10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College of Architecture – Master’s Online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1184756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endParaRPr lang="en-US" sz="10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>
                          <a:solidFill>
                            <a:schemeClr val="tx1"/>
                          </a:solidFill>
                          <a:latin typeface="+mn-lt"/>
                        </a:rPr>
                        <a:t>Total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BC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29298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8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Quality of overall graduate student experience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Quality of graduate student experience within program of study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Ease of offering opinions/feedback to GT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Responsiveness from GT to input/feedback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Ease of offering opinions/feedback to program of study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Responsiveness from program of study to input/feedback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Likely to recommend GT to attend graduate school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Likely to recommend program of study at GT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569955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 descr="Graph on perception improvement analysis for master's online students for College of Architecture. X-axis is perception rating (8-10), and y-axis is impact on quality of overall experience."/>
          <p:cNvGraphicFramePr/>
          <p:nvPr>
            <p:extLst>
              <p:ext uri="{D42A27DB-BD31-4B8C-83A1-F6EECF244321}">
                <p14:modId xmlns:p14="http://schemas.microsoft.com/office/powerpoint/2010/main" val="4244571136"/>
              </p:ext>
            </p:extLst>
          </p:nvPr>
        </p:nvGraphicFramePr>
        <p:xfrm>
          <a:off x="256032" y="1051560"/>
          <a:ext cx="8686800" cy="558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4" name="Straight Connector 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 bwMode="auto">
          <a:xfrm>
            <a:off x="1031876" y="3473443"/>
            <a:ext cx="7642225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 bwMode="auto">
          <a:xfrm flipV="1">
            <a:off x="5632423" y="1536700"/>
            <a:ext cx="0" cy="45339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3" name="Text Box 4"/>
          <p:cNvSpPr txBox="1">
            <a:spLocks noChangeArrowheads="1"/>
          </p:cNvSpPr>
          <p:nvPr/>
        </p:nvSpPr>
        <p:spPr bwMode="auto">
          <a:xfrm>
            <a:off x="1041400" y="1562100"/>
            <a:ext cx="14224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sz="1000" b="1" dirty="0">
                <a:solidFill>
                  <a:srgbClr val="FE0000"/>
                </a:solidFill>
              </a:rPr>
              <a:t>Key Opportunities</a:t>
            </a:r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6832600" y="1562100"/>
            <a:ext cx="18288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000" b="1" dirty="0">
                <a:solidFill>
                  <a:schemeClr val="accent2"/>
                </a:solidFill>
              </a:rPr>
              <a:t>Primary Strengths</a:t>
            </a:r>
          </a:p>
        </p:txBody>
      </p:sp>
      <p:sp>
        <p:nvSpPr>
          <p:cNvPr id="25" name="Text Box 6"/>
          <p:cNvSpPr txBox="1">
            <a:spLocks noChangeArrowheads="1"/>
          </p:cNvSpPr>
          <p:nvPr/>
        </p:nvSpPr>
        <p:spPr bwMode="auto">
          <a:xfrm>
            <a:off x="1041400" y="5791200"/>
            <a:ext cx="17780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sz="1000" b="1" dirty="0">
                <a:solidFill>
                  <a:schemeClr val="hlink"/>
                </a:solidFill>
              </a:rPr>
              <a:t>Secondary Opportunities</a:t>
            </a:r>
          </a:p>
        </p:txBody>
      </p:sp>
      <p:sp>
        <p:nvSpPr>
          <p:cNvPr id="26" name="Text Box 7"/>
          <p:cNvSpPr txBox="1">
            <a:spLocks noChangeArrowheads="1"/>
          </p:cNvSpPr>
          <p:nvPr/>
        </p:nvSpPr>
        <p:spPr bwMode="auto">
          <a:xfrm>
            <a:off x="6832600" y="5789454"/>
            <a:ext cx="18288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000" b="1" dirty="0">
                <a:solidFill>
                  <a:schemeClr val="accent2"/>
                </a:solidFill>
              </a:rPr>
              <a:t>Secondary Strengths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455613" y="484188"/>
          <a:ext cx="17795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69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Program Support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2387042" y="484188"/>
          <a:ext cx="2160478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145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Mentorship &amp; Advising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4697413" y="484188"/>
          <a:ext cx="27066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034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032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Coursework &amp; Degree</a:t>
                      </a:r>
                      <a:r>
                        <a:rPr lang="en-US" sz="1000" b="1" baseline="0" dirty="0"/>
                        <a:t> Progress</a:t>
                      </a:r>
                      <a:endParaRPr lang="en-US" sz="1000" b="1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7554913" y="484188"/>
          <a:ext cx="12588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62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Finances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63A3ADE2-57AC-E31E-FAB7-7A553DFE59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450" y="-457200"/>
            <a:ext cx="6553200" cy="457200"/>
          </a:xfrm>
        </p:spPr>
        <p:txBody>
          <a:bodyPr vert="horz" wrap="square" lIns="90488" tIns="44450" rIns="90488" bIns="44450" numCol="1" anchor="b" anchorCtr="0" compatLnSpc="1">
            <a:prstTxWarp prst="textNoShape">
              <a:avLst/>
            </a:prstTxWarp>
          </a:bodyPr>
          <a:lstStyle/>
          <a:p>
            <a:pPr>
              <a:defRPr sz="120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kern="1200" dirty="0">
                <a:solidFill>
                  <a:srgbClr val="000000"/>
                </a:solidFill>
              </a:rPr>
              <a:t>Perception Improvement Analysis – Master’s ONLINE</a:t>
            </a:r>
            <a:br>
              <a:rPr lang="en-US" kern="1200" dirty="0">
                <a:solidFill>
                  <a:srgbClr val="000000"/>
                </a:solidFill>
              </a:rPr>
            </a:br>
            <a:r>
              <a:rPr lang="en-US" kern="1200" dirty="0">
                <a:solidFill>
                  <a:srgbClr val="000000"/>
                </a:solidFill>
              </a:rPr>
              <a:t>College of Architecture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00913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434975"/>
            <a:ext cx="6553200" cy="457200"/>
          </a:xfrm>
        </p:spPr>
        <p:txBody>
          <a:bodyPr/>
          <a:lstStyle/>
          <a:p>
            <a:r>
              <a:rPr lang="en-US" dirty="0">
                <a:latin typeface="Arial" charset="0"/>
              </a:rPr>
              <a:t>Key Metrics – College of Architecture, </a:t>
            </a:r>
            <a:r>
              <a:rPr lang="en-US" dirty="0" err="1">
                <a:latin typeface="Arial" charset="0"/>
              </a:rPr>
              <a:t>Ph.D</a:t>
            </a:r>
            <a:endParaRPr lang="en-US" dirty="0">
              <a:latin typeface="Arial" charset="0"/>
            </a:endParaRPr>
          </a:p>
        </p:txBody>
      </p:sp>
      <p:sp>
        <p:nvSpPr>
          <p:cNvPr id="14341" name="Text Box 7"/>
          <p:cNvSpPr txBox="1">
            <a:spLocks noChangeArrowheads="1"/>
          </p:cNvSpPr>
          <p:nvPr/>
        </p:nvSpPr>
        <p:spPr bwMode="auto">
          <a:xfrm>
            <a:off x="19050" y="5384761"/>
            <a:ext cx="8645525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>
              <a:spcBef>
                <a:spcPct val="50000"/>
              </a:spcBef>
              <a:buFontTx/>
              <a:buAutoNum type="alphaUcPeriod" startAt="17"/>
            </a:pPr>
            <a:r>
              <a:rPr lang="en-US" sz="800" dirty="0"/>
              <a:t> 	Please rate the quality of your overall graduate student experience at Georgia Tech, considering both academic and non-academic aspects. 1=Poor, 10=Excellent</a:t>
            </a:r>
            <a:br>
              <a:rPr lang="en-US" sz="800" dirty="0"/>
            </a:br>
            <a:r>
              <a:rPr lang="en-US" sz="800" dirty="0"/>
              <a:t>Q.	Please rate the quality of your graduate student experience within your program of study, considering both academic and non-academic aspects. 1=Poor, 10=Excellent </a:t>
            </a:r>
            <a:br>
              <a:rPr lang="en-US" sz="800" dirty="0"/>
            </a:br>
            <a:r>
              <a:rPr lang="en-US" sz="800" dirty="0"/>
              <a:t>Q.	How likely are you to recommend Georgia Tech to a qualified prospective graduate student as a place to attend graduate school? 1=Extremely Unlikely, 10=Extremely Likely  </a:t>
            </a:r>
            <a:br>
              <a:rPr lang="en-US" sz="800" dirty="0"/>
            </a:br>
            <a:r>
              <a:rPr lang="en-US" sz="800" dirty="0"/>
              <a:t>Q.	How likely are you to recommend your program of study at Georgia Tech to a qualified prospective graduate student? 1=Extremely Unlikely, 10=Extremely Likely.</a:t>
            </a:r>
            <a:br>
              <a:rPr lang="en-US" sz="800" dirty="0"/>
            </a:br>
            <a:r>
              <a:rPr lang="en-US" sz="800" dirty="0"/>
              <a:t>Q.	Prior to this survey, how easy has it been for you to offer your own opinions and feedback to Georgia Tech about issues that affect you as a student?</a:t>
            </a:r>
            <a:br>
              <a:rPr lang="en-US" sz="800" dirty="0"/>
            </a:br>
            <a:r>
              <a:rPr lang="en-US" sz="800" dirty="0"/>
              <a:t>	1=Extremely Difficult, 10=Extremely Easy</a:t>
            </a:r>
            <a:br>
              <a:rPr lang="en-US" sz="800" dirty="0"/>
            </a:br>
            <a:r>
              <a:rPr lang="en-US" sz="800" dirty="0"/>
              <a:t>Q.	How responsive has Georgia Tech been to input or feedback that you have offered? 1=Not Responsive At All, 10=Extremely Responsive</a:t>
            </a:r>
            <a:br>
              <a:rPr lang="en-US" sz="800" dirty="0"/>
            </a:br>
            <a:r>
              <a:rPr lang="en-US" sz="800" dirty="0"/>
              <a:t>Q.	Prior to this survey, how easy has it been for you to offer your own opinions and feedback to your program of study about issues that affect you as a student?</a:t>
            </a:r>
            <a:br>
              <a:rPr lang="en-US" sz="800" dirty="0"/>
            </a:br>
            <a:r>
              <a:rPr lang="en-US" sz="800" dirty="0"/>
              <a:t>	1=Extremely Difficult, 10=Extremely Easy</a:t>
            </a:r>
            <a:br>
              <a:rPr lang="en-US" sz="800" dirty="0"/>
            </a:br>
            <a:r>
              <a:rPr lang="en-US" sz="800" dirty="0"/>
              <a:t>Q.	How responsive has your program been to input or feedback that you have offered? 1=Not Responsive At All, 10=Extremely Responsive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5041781"/>
              </p:ext>
            </p:extLst>
          </p:nvPr>
        </p:nvGraphicFramePr>
        <p:xfrm>
          <a:off x="731520" y="1097280"/>
          <a:ext cx="7717536" cy="413512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28712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1503789934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1598239281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2750366538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18569553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2255035029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756593707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1645761906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3705928927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ctr"/>
                      <a:endParaRPr lang="en-US" sz="10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0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College of Architecture – </a:t>
                      </a:r>
                      <a:r>
                        <a:rPr lang="en-US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Ph.D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1184756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endParaRPr lang="en-US" sz="10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000" b="1" dirty="0">
                          <a:solidFill>
                            <a:schemeClr val="tx1"/>
                          </a:solidFill>
                          <a:latin typeface="+mn-lt"/>
                        </a:rPr>
                        <a:t>Total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0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ARCH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BC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CP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MUSI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29298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8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7797833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8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Quality of overall graduate student experience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Quality of graduate student experience within program of study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Ease of offering opinions/feedback to GT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Responsiveness from GT to input/feedback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Ease of offering opinions/feedback to program of study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Responsiveness from program of study to input/feedback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Likely to recommend GT to attend graduate school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Likely to recommend program of study at GT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0580176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 descr="Graph on perception improvement analysis for Ph.D. students for College of Architecture. X-axis is perception rating (8-10), and y-axis is impact on quality of overall experience."/>
          <p:cNvGraphicFramePr/>
          <p:nvPr>
            <p:extLst>
              <p:ext uri="{D42A27DB-BD31-4B8C-83A1-F6EECF244321}">
                <p14:modId xmlns:p14="http://schemas.microsoft.com/office/powerpoint/2010/main" val="1381753793"/>
              </p:ext>
            </p:extLst>
          </p:nvPr>
        </p:nvGraphicFramePr>
        <p:xfrm>
          <a:off x="256032" y="1051560"/>
          <a:ext cx="8686800" cy="558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4" name="Straight Connector 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 bwMode="auto">
          <a:xfrm>
            <a:off x="1031876" y="3473443"/>
            <a:ext cx="7642225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 bwMode="auto">
          <a:xfrm flipV="1">
            <a:off x="5632423" y="1543050"/>
            <a:ext cx="0" cy="45339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3" name="Text Box 4"/>
          <p:cNvSpPr txBox="1">
            <a:spLocks noChangeArrowheads="1"/>
          </p:cNvSpPr>
          <p:nvPr/>
        </p:nvSpPr>
        <p:spPr bwMode="auto">
          <a:xfrm>
            <a:off x="1041400" y="1562100"/>
            <a:ext cx="14224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sz="1000" b="1" dirty="0">
                <a:solidFill>
                  <a:srgbClr val="FE0000"/>
                </a:solidFill>
              </a:rPr>
              <a:t>Key Opportunities</a:t>
            </a:r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6832600" y="1562100"/>
            <a:ext cx="18288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000" b="1" dirty="0">
                <a:solidFill>
                  <a:schemeClr val="accent2"/>
                </a:solidFill>
              </a:rPr>
              <a:t>Primary Strengths</a:t>
            </a:r>
          </a:p>
        </p:txBody>
      </p:sp>
      <p:sp>
        <p:nvSpPr>
          <p:cNvPr id="25" name="Text Box 6"/>
          <p:cNvSpPr txBox="1">
            <a:spLocks noChangeArrowheads="1"/>
          </p:cNvSpPr>
          <p:nvPr/>
        </p:nvSpPr>
        <p:spPr bwMode="auto">
          <a:xfrm>
            <a:off x="1041400" y="5791200"/>
            <a:ext cx="17780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sz="1000" b="1" dirty="0">
                <a:solidFill>
                  <a:schemeClr val="hlink"/>
                </a:solidFill>
              </a:rPr>
              <a:t>Secondary Opportunities</a:t>
            </a:r>
          </a:p>
        </p:txBody>
      </p:sp>
      <p:sp>
        <p:nvSpPr>
          <p:cNvPr id="26" name="Text Box 7"/>
          <p:cNvSpPr txBox="1">
            <a:spLocks noChangeArrowheads="1"/>
          </p:cNvSpPr>
          <p:nvPr/>
        </p:nvSpPr>
        <p:spPr bwMode="auto">
          <a:xfrm>
            <a:off x="6832600" y="5789454"/>
            <a:ext cx="18288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000" b="1" dirty="0">
                <a:solidFill>
                  <a:schemeClr val="accent2"/>
                </a:solidFill>
              </a:rPr>
              <a:t>Secondary Strengths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455613" y="484188"/>
          <a:ext cx="17795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69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Program Support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2387042" y="484188"/>
          <a:ext cx="2160478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145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Mentorship &amp; Advising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4697413" y="484188"/>
          <a:ext cx="27066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034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032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Coursework &amp; Degree</a:t>
                      </a:r>
                      <a:r>
                        <a:rPr lang="en-US" sz="1000" b="1" baseline="0" dirty="0"/>
                        <a:t> Progress</a:t>
                      </a:r>
                      <a:endParaRPr lang="en-US" sz="1000" b="1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7554913" y="484188"/>
          <a:ext cx="12588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62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Finances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A456FDF2-FDD8-E156-39EB-B8E10A3C8C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450" y="-457200"/>
            <a:ext cx="6553200" cy="457200"/>
          </a:xfrm>
        </p:spPr>
        <p:txBody>
          <a:bodyPr vert="horz" wrap="square" lIns="90488" tIns="44450" rIns="90488" bIns="44450" numCol="1" anchor="b" anchorCtr="0" compatLnSpc="1">
            <a:prstTxWarp prst="textNoShape">
              <a:avLst/>
            </a:prstTxWarp>
          </a:bodyPr>
          <a:lstStyle/>
          <a:p>
            <a:pPr>
              <a:defRPr sz="120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kern="1200" dirty="0">
                <a:solidFill>
                  <a:srgbClr val="000000"/>
                </a:solidFill>
              </a:rPr>
              <a:t>Perception Improvement Analysis – </a:t>
            </a:r>
            <a:r>
              <a:rPr lang="en-US" kern="1200" dirty="0" err="1">
                <a:solidFill>
                  <a:srgbClr val="000000"/>
                </a:solidFill>
              </a:rPr>
              <a:t>Ph.D</a:t>
            </a:r>
            <a:br>
              <a:rPr lang="en-US" kern="1200" dirty="0">
                <a:solidFill>
                  <a:srgbClr val="000000"/>
                </a:solidFill>
              </a:rPr>
            </a:br>
            <a:r>
              <a:rPr lang="en-US" kern="1200" dirty="0">
                <a:solidFill>
                  <a:srgbClr val="000000"/>
                </a:solidFill>
              </a:rPr>
              <a:t>College of Architecture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483092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 descr="Graph on comparison of attribute evaluations for 2019  vs 2016 for PhD students in College of Architecture. X-axis is 2016 attribute ranking (% 8-10), and y-axis is 2019 attribute ranking (% 8-10).">
            <a:extLst>
              <a:ext uri="{FF2B5EF4-FFF2-40B4-BE49-F238E27FC236}">
                <a16:creationId xmlns:a16="http://schemas.microsoft.com/office/drawing/2014/main" id="{FE034E96-DDF3-1742-A6A6-6C172A2347F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79840909"/>
              </p:ext>
            </p:extLst>
          </p:nvPr>
        </p:nvGraphicFramePr>
        <p:xfrm>
          <a:off x="461660" y="1172978"/>
          <a:ext cx="8229600" cy="5257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A063026C-99D8-B945-998C-E6246B2E017C}"/>
              </a:ext>
            </a:extLst>
          </p:cNvPr>
          <p:cNvGraphicFramePr>
            <a:graphicFrameLocks noGrp="1"/>
          </p:cNvGraphicFramePr>
          <p:nvPr/>
        </p:nvGraphicFramePr>
        <p:xfrm>
          <a:off x="455613" y="484188"/>
          <a:ext cx="17795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69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Program Support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159C28A6-2F17-734D-B1A2-B378E675FCEE}"/>
              </a:ext>
            </a:extLst>
          </p:cNvPr>
          <p:cNvGraphicFramePr>
            <a:graphicFrameLocks noGrp="1"/>
          </p:cNvGraphicFramePr>
          <p:nvPr/>
        </p:nvGraphicFramePr>
        <p:xfrm>
          <a:off x="2387042" y="484188"/>
          <a:ext cx="2160478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145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Mentorship &amp; Advising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434EFCE0-11E0-5F42-AA5F-B42C7B729A9B}"/>
              </a:ext>
            </a:extLst>
          </p:cNvPr>
          <p:cNvGraphicFramePr>
            <a:graphicFrameLocks noGrp="1"/>
          </p:cNvGraphicFramePr>
          <p:nvPr/>
        </p:nvGraphicFramePr>
        <p:xfrm>
          <a:off x="4697413" y="484188"/>
          <a:ext cx="27066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034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032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Coursework &amp; Degree</a:t>
                      </a:r>
                      <a:r>
                        <a:rPr lang="en-US" sz="1000" b="1" baseline="0" dirty="0"/>
                        <a:t> Progress</a:t>
                      </a:r>
                      <a:endParaRPr lang="en-US" sz="1000" b="1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A17C2AC3-6D10-E746-8D53-9EFB6AA2E504}"/>
              </a:ext>
            </a:extLst>
          </p:cNvPr>
          <p:cNvGraphicFramePr>
            <a:graphicFrameLocks noGrp="1"/>
          </p:cNvGraphicFramePr>
          <p:nvPr/>
        </p:nvGraphicFramePr>
        <p:xfrm>
          <a:off x="7554913" y="484188"/>
          <a:ext cx="12588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62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Finances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48B295B3-D14D-5740-98F3-52C811F75904}"/>
              </a:ext>
            </a:extLst>
          </p:cNvPr>
          <p:cNvSpPr txBox="1"/>
          <p:nvPr/>
        </p:nvSpPr>
        <p:spPr>
          <a:xfrm>
            <a:off x="4932532" y="5450316"/>
            <a:ext cx="33933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Note: Area between dotted lines represents approximate parity zone (no statistically significant differences at 90% level of confidence).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E1EE6F0-D448-E95F-EB2F-68E3AE2143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450" y="-457200"/>
            <a:ext cx="6553200" cy="457200"/>
          </a:xfrm>
        </p:spPr>
        <p:txBody>
          <a:bodyPr vert="horz" wrap="square" lIns="90488" tIns="44450" rIns="90488" bIns="44450" numCol="1" anchor="b" anchorCtr="0" compatLnSpc="1">
            <a:prstTxWarp prst="textNoShape">
              <a:avLst/>
            </a:prstTxWarp>
          </a:bodyPr>
          <a:lstStyle/>
          <a:p>
            <a:pPr>
              <a:defRPr sz="1200" b="1" i="0" u="none" strike="noStrike" kern="1200" spc="0" baseline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pPr>
            <a:r>
              <a:rPr lang="en-US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Comparison of Attribute Evaluations</a:t>
            </a:r>
            <a:br>
              <a:rPr lang="en-US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2019 versus 2016</a:t>
            </a:r>
            <a:br>
              <a:rPr lang="en-US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- College of Architecture, </a:t>
            </a:r>
            <a:r>
              <a:rPr lang="en-US" dirty="0" err="1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Ph.D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004613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434975"/>
            <a:ext cx="7870324" cy="457200"/>
          </a:xfrm>
        </p:spPr>
        <p:txBody>
          <a:bodyPr/>
          <a:lstStyle/>
          <a:p>
            <a:r>
              <a:rPr lang="en-US" dirty="0">
                <a:latin typeface="Arial" charset="0"/>
              </a:rPr>
              <a:t>COLLEGE OF COMPUTING</a:t>
            </a:r>
          </a:p>
        </p:txBody>
      </p:sp>
    </p:spTree>
    <p:extLst>
      <p:ext uri="{BB962C8B-B14F-4D97-AF65-F5344CB8AC3E}">
        <p14:creationId xmlns:p14="http://schemas.microsoft.com/office/powerpoint/2010/main" val="106438148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434975"/>
            <a:ext cx="6553200" cy="457200"/>
          </a:xfrm>
        </p:spPr>
        <p:txBody>
          <a:bodyPr/>
          <a:lstStyle/>
          <a:p>
            <a:r>
              <a:rPr lang="en-US" dirty="0">
                <a:latin typeface="Arial" charset="0"/>
              </a:rPr>
              <a:t>Key Metrics – College of Computing, Master’s CAMPUS</a:t>
            </a:r>
          </a:p>
        </p:txBody>
      </p:sp>
      <p:sp>
        <p:nvSpPr>
          <p:cNvPr id="14341" name="Text Box 7"/>
          <p:cNvSpPr txBox="1">
            <a:spLocks noChangeArrowheads="1"/>
          </p:cNvSpPr>
          <p:nvPr/>
        </p:nvSpPr>
        <p:spPr bwMode="auto">
          <a:xfrm>
            <a:off x="19050" y="5384761"/>
            <a:ext cx="8645525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>
              <a:spcBef>
                <a:spcPct val="50000"/>
              </a:spcBef>
              <a:buFontTx/>
              <a:buAutoNum type="alphaUcPeriod" startAt="17"/>
            </a:pPr>
            <a:r>
              <a:rPr lang="en-US" sz="800" dirty="0"/>
              <a:t> 	Please rate the quality of your overall graduate student experience at Georgia Tech, considering both academic and non-academic aspects. 1=Poor, 10=Excellent</a:t>
            </a:r>
            <a:br>
              <a:rPr lang="en-US" sz="800" dirty="0"/>
            </a:br>
            <a:r>
              <a:rPr lang="en-US" sz="800" dirty="0"/>
              <a:t>Q.	Please rate the quality of your graduate student experience within your program of study, considering both academic and non-academic aspects. 1=Poor, 10=Excellent </a:t>
            </a:r>
            <a:br>
              <a:rPr lang="en-US" sz="800" dirty="0"/>
            </a:br>
            <a:r>
              <a:rPr lang="en-US" sz="800" dirty="0"/>
              <a:t>Q.	How likely are you to recommend Georgia Tech to a qualified prospective graduate student as a place to attend graduate school? 1=Extremely Unlikely, 10=Extremely Likely  </a:t>
            </a:r>
            <a:br>
              <a:rPr lang="en-US" sz="800" dirty="0"/>
            </a:br>
            <a:r>
              <a:rPr lang="en-US" sz="800" dirty="0"/>
              <a:t>Q.	How likely are you to recommend your program of study at Georgia Tech to a qualified prospective graduate student? 1=Extremely Unlikely, 10=Extremely Likely.</a:t>
            </a:r>
            <a:br>
              <a:rPr lang="en-US" sz="800" dirty="0"/>
            </a:br>
            <a:r>
              <a:rPr lang="en-US" sz="800" dirty="0"/>
              <a:t>Q.	Prior to this survey, how easy has it been for you to offer your own opinions and feedback to Georgia Tech about issues that affect you as a student?</a:t>
            </a:r>
            <a:br>
              <a:rPr lang="en-US" sz="800" dirty="0"/>
            </a:br>
            <a:r>
              <a:rPr lang="en-US" sz="800" dirty="0"/>
              <a:t>	1=Extremely Difficult, 10=Extremely Easy</a:t>
            </a:r>
            <a:br>
              <a:rPr lang="en-US" sz="800" dirty="0"/>
            </a:br>
            <a:r>
              <a:rPr lang="en-US" sz="800" dirty="0"/>
              <a:t>Q.	How responsive has Georgia Tech been to input or feedback that you have offered? 1=Not Responsive At All, 10=Extremely Responsive</a:t>
            </a:r>
            <a:br>
              <a:rPr lang="en-US" sz="800" dirty="0"/>
            </a:br>
            <a:r>
              <a:rPr lang="en-US" sz="800" dirty="0"/>
              <a:t>Q.	Prior to this survey, how easy has it been for you to offer your own opinions and feedback to your program of study about issues that affect you as a student?</a:t>
            </a:r>
            <a:br>
              <a:rPr lang="en-US" sz="800" dirty="0"/>
            </a:br>
            <a:r>
              <a:rPr lang="en-US" sz="800" dirty="0"/>
              <a:t>	1=Extremely Difficult, 10=Extremely Easy</a:t>
            </a:r>
            <a:br>
              <a:rPr lang="en-US" sz="800" dirty="0"/>
            </a:br>
            <a:r>
              <a:rPr lang="en-US" sz="800" dirty="0"/>
              <a:t>Q.	How responsive has your program been to input or feedback that you have offered? 1=Not Responsive At All, 10=Extremely Responsive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5676047"/>
              </p:ext>
            </p:extLst>
          </p:nvPr>
        </p:nvGraphicFramePr>
        <p:xfrm>
          <a:off x="1689232" y="1097280"/>
          <a:ext cx="5779008" cy="413512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28712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1503789934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2671595461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1547360476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18569553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3546911516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ctr"/>
                      <a:endParaRPr lang="en-US" sz="10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College of Computing – Master’s Campus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1184756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endParaRPr lang="en-US" sz="10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000" b="1" dirty="0">
                          <a:solidFill>
                            <a:schemeClr val="tx1"/>
                          </a:solidFill>
                          <a:latin typeface="+mn-lt"/>
                        </a:rPr>
                        <a:t>Total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0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CSE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29298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8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10095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8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Quality of overall graduate student experience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Quality of graduate student experience within program of study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Ease of offering opinions/feedback to GT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Responsiveness from GT to input/feedback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Ease of offering opinions/feedback to program of study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Responsiveness from program of study to input/feedback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Likely to recommend GT to attend graduate school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Likely to recommend program of study at GT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181232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 descr="Graph on perception improvement analysis for master's campus students for College of Architecture. X-axis is perception rating (8-10), and y-axis is impact on quality of overall experience."/>
          <p:cNvGraphicFramePr/>
          <p:nvPr>
            <p:extLst>
              <p:ext uri="{D42A27DB-BD31-4B8C-83A1-F6EECF244321}">
                <p14:modId xmlns:p14="http://schemas.microsoft.com/office/powerpoint/2010/main" val="1643357188"/>
              </p:ext>
            </p:extLst>
          </p:nvPr>
        </p:nvGraphicFramePr>
        <p:xfrm>
          <a:off x="256032" y="1051560"/>
          <a:ext cx="8686800" cy="558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4" name="Straight Connector 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 bwMode="auto">
          <a:xfrm>
            <a:off x="1031876" y="3473443"/>
            <a:ext cx="7642225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 bwMode="auto">
          <a:xfrm flipV="1">
            <a:off x="5632423" y="1543050"/>
            <a:ext cx="0" cy="45339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3" name="Text Box 4"/>
          <p:cNvSpPr txBox="1">
            <a:spLocks noChangeArrowheads="1"/>
          </p:cNvSpPr>
          <p:nvPr/>
        </p:nvSpPr>
        <p:spPr bwMode="auto">
          <a:xfrm>
            <a:off x="1041400" y="1562100"/>
            <a:ext cx="14224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sz="1000" b="1" dirty="0">
                <a:solidFill>
                  <a:srgbClr val="FE0000"/>
                </a:solidFill>
              </a:rPr>
              <a:t>Key Opportunities</a:t>
            </a:r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6832600" y="1562100"/>
            <a:ext cx="18288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000" b="1" dirty="0">
                <a:solidFill>
                  <a:schemeClr val="accent2"/>
                </a:solidFill>
              </a:rPr>
              <a:t>Primary Strengths</a:t>
            </a:r>
          </a:p>
        </p:txBody>
      </p:sp>
      <p:sp>
        <p:nvSpPr>
          <p:cNvPr id="25" name="Text Box 6"/>
          <p:cNvSpPr txBox="1">
            <a:spLocks noChangeArrowheads="1"/>
          </p:cNvSpPr>
          <p:nvPr/>
        </p:nvSpPr>
        <p:spPr bwMode="auto">
          <a:xfrm>
            <a:off x="1041400" y="5791200"/>
            <a:ext cx="17780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sz="1000" b="1" dirty="0">
                <a:solidFill>
                  <a:schemeClr val="hlink"/>
                </a:solidFill>
              </a:rPr>
              <a:t>Secondary Opportunities</a:t>
            </a:r>
          </a:p>
        </p:txBody>
      </p:sp>
      <p:sp>
        <p:nvSpPr>
          <p:cNvPr id="26" name="Text Box 7"/>
          <p:cNvSpPr txBox="1">
            <a:spLocks noChangeArrowheads="1"/>
          </p:cNvSpPr>
          <p:nvPr/>
        </p:nvSpPr>
        <p:spPr bwMode="auto">
          <a:xfrm>
            <a:off x="6832600" y="5789454"/>
            <a:ext cx="18288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000" b="1" dirty="0">
                <a:solidFill>
                  <a:schemeClr val="accent2"/>
                </a:solidFill>
              </a:rPr>
              <a:t>Secondary Strengths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455613" y="484188"/>
          <a:ext cx="17795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69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Program Support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2387042" y="484188"/>
          <a:ext cx="2160478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145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Mentorship &amp; Advising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4697413" y="484188"/>
          <a:ext cx="27066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034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032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Coursework &amp; Degree</a:t>
                      </a:r>
                      <a:r>
                        <a:rPr lang="en-US" sz="1000" b="1" baseline="0" dirty="0"/>
                        <a:t> Progress</a:t>
                      </a:r>
                      <a:endParaRPr lang="en-US" sz="1000" b="1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7554913" y="484188"/>
          <a:ext cx="12588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62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Finances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72A58E79-BE02-9F11-BF63-554E6DC3FF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450" y="-457200"/>
            <a:ext cx="6553200" cy="457200"/>
          </a:xfrm>
        </p:spPr>
        <p:txBody>
          <a:bodyPr vert="horz" wrap="square" lIns="90488" tIns="44450" rIns="90488" bIns="44450" numCol="1" anchor="b" anchorCtr="0" compatLnSpc="1">
            <a:prstTxWarp prst="textNoShape">
              <a:avLst/>
            </a:prstTxWarp>
          </a:bodyPr>
          <a:lstStyle/>
          <a:p>
            <a:pPr>
              <a:defRPr sz="120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kern="1200" dirty="0">
                <a:solidFill>
                  <a:srgbClr val="000000"/>
                </a:solidFill>
              </a:rPr>
              <a:t>Perception Improvement Analysis – Master’s CAMPUS</a:t>
            </a:r>
            <a:br>
              <a:rPr lang="en-US" kern="1200" dirty="0">
                <a:solidFill>
                  <a:srgbClr val="000000"/>
                </a:solidFill>
              </a:rPr>
            </a:br>
            <a:r>
              <a:rPr lang="en-US" kern="1200" dirty="0">
                <a:solidFill>
                  <a:srgbClr val="000000"/>
                </a:solidFill>
              </a:rPr>
              <a:t>College of Computing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83546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434975"/>
            <a:ext cx="6553200" cy="457200"/>
          </a:xfrm>
        </p:spPr>
        <p:txBody>
          <a:bodyPr/>
          <a:lstStyle/>
          <a:p>
            <a:r>
              <a:rPr lang="en-US" dirty="0">
                <a:latin typeface="Arial" charset="0"/>
              </a:rPr>
              <a:t>Key Metrics – Comparison of 2016 versus 2019</a:t>
            </a:r>
          </a:p>
        </p:txBody>
      </p:sp>
      <p:sp>
        <p:nvSpPr>
          <p:cNvPr id="14341" name="Text Box 7"/>
          <p:cNvSpPr txBox="1">
            <a:spLocks noChangeArrowheads="1"/>
          </p:cNvSpPr>
          <p:nvPr/>
        </p:nvSpPr>
        <p:spPr bwMode="auto">
          <a:xfrm>
            <a:off x="19050" y="5384761"/>
            <a:ext cx="8645525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>
              <a:spcBef>
                <a:spcPct val="50000"/>
              </a:spcBef>
              <a:buFontTx/>
              <a:buAutoNum type="alphaUcPeriod" startAt="17"/>
            </a:pPr>
            <a:r>
              <a:rPr lang="en-US" sz="800" dirty="0"/>
              <a:t> 	Please rate the quality of your overall graduate student experience at Georgia Tech, considering both academic and non-academic aspects. 1=Poor, 10=Excellent</a:t>
            </a:r>
            <a:br>
              <a:rPr lang="en-US" sz="800" dirty="0"/>
            </a:br>
            <a:r>
              <a:rPr lang="en-US" sz="800" dirty="0"/>
              <a:t>Q.	Please rate the quality of your graduate student experience within your program of study, considering both academic and non-academic aspects. 1=Poor, 10=Excellent </a:t>
            </a:r>
            <a:br>
              <a:rPr lang="en-US" sz="800" dirty="0"/>
            </a:br>
            <a:r>
              <a:rPr lang="en-US" sz="800" dirty="0"/>
              <a:t>Q.	How likely are you to recommend Georgia Tech to a qualified prospective graduate student as a place to attend graduate school? 1=Extremely Unlikely, 10=Extremely Likely  </a:t>
            </a:r>
            <a:br>
              <a:rPr lang="en-US" sz="800" dirty="0"/>
            </a:br>
            <a:r>
              <a:rPr lang="en-US" sz="800" dirty="0"/>
              <a:t>Q.	How likely are you to recommend your program of study at Georgia Tech to a qualified prospective graduate student? 1=Extremely Unlikely, 10=Extremely Likely.</a:t>
            </a:r>
            <a:br>
              <a:rPr lang="en-US" sz="800" dirty="0"/>
            </a:br>
            <a:r>
              <a:rPr lang="en-US" sz="800" dirty="0"/>
              <a:t>Q.	Prior to this survey, how easy has it been for you to offer your own opinions and feedback to Georgia Tech about issues that affect you as a student?</a:t>
            </a:r>
            <a:br>
              <a:rPr lang="en-US" sz="800" dirty="0"/>
            </a:br>
            <a:r>
              <a:rPr lang="en-US" sz="800" dirty="0"/>
              <a:t>	1=Extremely Difficult, 10=Extremely Easy</a:t>
            </a:r>
            <a:br>
              <a:rPr lang="en-US" sz="800" dirty="0"/>
            </a:br>
            <a:r>
              <a:rPr lang="en-US" sz="800" dirty="0"/>
              <a:t>Q.	How responsive has Georgia Tech been to input or feedback that you have offered? 1=Not Responsive At All, 10=Extremely Responsive</a:t>
            </a:r>
            <a:br>
              <a:rPr lang="en-US" sz="800" dirty="0"/>
            </a:br>
            <a:r>
              <a:rPr lang="en-US" sz="800" dirty="0"/>
              <a:t>Q.	Prior to this survey, how easy has it been for you to offer your own opinions and feedback to your program of study about issues that affect you as a student?</a:t>
            </a:r>
            <a:br>
              <a:rPr lang="en-US" sz="800" dirty="0"/>
            </a:br>
            <a:r>
              <a:rPr lang="en-US" sz="800" dirty="0"/>
              <a:t>	1=Extremely Difficult, 10=Extremely Easy</a:t>
            </a:r>
            <a:br>
              <a:rPr lang="en-US" sz="800" dirty="0"/>
            </a:br>
            <a:r>
              <a:rPr lang="en-US" sz="800" dirty="0"/>
              <a:t>Q.	How responsive has your program been to input or feedback that you have offered? 1=Not Responsive At All, 10=Extremely Responsive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6704810"/>
              </p:ext>
            </p:extLst>
          </p:nvPr>
        </p:nvGraphicFramePr>
        <p:xfrm>
          <a:off x="509560" y="1397000"/>
          <a:ext cx="8138160" cy="378968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37490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86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48640">
                  <a:extLst>
                    <a:ext uri="{9D8B030D-6E8A-4147-A177-3AD203B41FA5}">
                      <a16:colId xmlns:a16="http://schemas.microsoft.com/office/drawing/2014/main" val="18569553"/>
                    </a:ext>
                  </a:extLst>
                </a:gridCol>
                <a:gridCol w="5486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48640">
                  <a:extLst>
                    <a:ext uri="{9D8B030D-6E8A-4147-A177-3AD203B41FA5}">
                      <a16:colId xmlns:a16="http://schemas.microsoft.com/office/drawing/2014/main" val="1645761906"/>
                    </a:ext>
                  </a:extLst>
                </a:gridCol>
                <a:gridCol w="548640">
                  <a:extLst>
                    <a:ext uri="{9D8B030D-6E8A-4147-A177-3AD203B41FA5}">
                      <a16:colId xmlns:a16="http://schemas.microsoft.com/office/drawing/2014/main" val="3306511610"/>
                    </a:ext>
                  </a:extLst>
                </a:gridCol>
                <a:gridCol w="548640">
                  <a:extLst>
                    <a:ext uri="{9D8B030D-6E8A-4147-A177-3AD203B41FA5}">
                      <a16:colId xmlns:a16="http://schemas.microsoft.com/office/drawing/2014/main" val="3619661703"/>
                    </a:ext>
                  </a:extLst>
                </a:gridCol>
                <a:gridCol w="5486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48640">
                  <a:extLst>
                    <a:ext uri="{9D8B030D-6E8A-4147-A177-3AD203B41FA5}">
                      <a16:colId xmlns:a16="http://schemas.microsoft.com/office/drawing/2014/main" val="216164348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800" dirty="0">
                          <a:solidFill>
                            <a:schemeClr val="tx1"/>
                          </a:solidFill>
                        </a:rPr>
                        <a:t>% 8-10</a:t>
                      </a:r>
                      <a:r>
                        <a:rPr lang="en-US" sz="800" baseline="0" dirty="0">
                          <a:solidFill>
                            <a:schemeClr val="tx1"/>
                          </a:solidFill>
                        </a:rPr>
                        <a:t> Rating</a:t>
                      </a:r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</a:rPr>
                        <a:t>Total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</a:rPr>
                        <a:t>Total</a:t>
                      </a:r>
                      <a:br>
                        <a:rPr lang="en-US" sz="800" baseline="0" dirty="0">
                          <a:solidFill>
                            <a:schemeClr val="tx1"/>
                          </a:solidFill>
                        </a:rPr>
                      </a:br>
                      <a:r>
                        <a:rPr lang="en-US" sz="800" baseline="0" dirty="0">
                          <a:solidFill>
                            <a:schemeClr val="tx1"/>
                          </a:solidFill>
                        </a:rPr>
                        <a:t>Master’s Campus</a:t>
                      </a:r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>
                          <a:solidFill>
                            <a:schemeClr val="tx1"/>
                          </a:solidFill>
                        </a:rPr>
                        <a:t>Total</a:t>
                      </a:r>
                      <a:br>
                        <a:rPr lang="en-US" sz="800" baseline="0" dirty="0">
                          <a:solidFill>
                            <a:schemeClr val="tx1"/>
                          </a:solidFill>
                        </a:rPr>
                      </a:br>
                      <a:r>
                        <a:rPr lang="en-US" sz="800" baseline="0" dirty="0">
                          <a:solidFill>
                            <a:schemeClr val="tx1"/>
                          </a:solidFill>
                        </a:rPr>
                        <a:t>Master’s Online</a:t>
                      </a:r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</a:rPr>
                        <a:t>Total</a:t>
                      </a:r>
                    </a:p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</a:rPr>
                        <a:t>Ph.D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2016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2019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2016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2019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2016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2019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2016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2019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29298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3028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1789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1277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350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544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1751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689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Quality of overall graduate student experience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43%</a:t>
                      </a:r>
                      <a:r>
                        <a:rPr lang="en-US" sz="10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↓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Quality of graduate student experience within program of study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fontAlgn="b">
                        <a:tabLst/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62%</a:t>
                      </a:r>
                      <a:r>
                        <a:rPr lang="en-US" sz="10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↑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50%</a:t>
                      </a:r>
                      <a:r>
                        <a:rPr lang="en-US" sz="10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↓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Ease of offering opinions/feedback to GT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36%</a:t>
                      </a:r>
                      <a:r>
                        <a:rPr lang="en-US" sz="10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↑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41%</a:t>
                      </a:r>
                      <a:r>
                        <a:rPr lang="en-US" sz="10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↑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21%</a:t>
                      </a:r>
                      <a:r>
                        <a:rPr lang="en-US" sz="10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↑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Responsiveness from GT to input/feedback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31%</a:t>
                      </a:r>
                      <a:r>
                        <a:rPr lang="en-US" sz="10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↑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17%</a:t>
                      </a:r>
                      <a:r>
                        <a:rPr lang="en-US" sz="10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↓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Ease of offering opinions/feedback to program of study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45%</a:t>
                      </a:r>
                      <a:r>
                        <a:rPr lang="en-US" sz="10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↑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39%</a:t>
                      </a:r>
                      <a:r>
                        <a:rPr lang="en-US" sz="10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↑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Responsiveness from program of study to input/feedback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Likely to recommend GT to attend graduate school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54%</a:t>
                      </a:r>
                      <a:r>
                        <a:rPr lang="en-US" sz="10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↓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Likely to recommend program of study at GT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69%</a:t>
                      </a:r>
                      <a:r>
                        <a:rPr lang="en-US" sz="10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↑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57%</a:t>
                      </a:r>
                      <a:r>
                        <a:rPr lang="en-US" sz="10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↓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2561BEDF-7EE4-0D46-BB53-3A418216938F}"/>
              </a:ext>
            </a:extLst>
          </p:cNvPr>
          <p:cNvSpPr txBox="1"/>
          <p:nvPr/>
        </p:nvSpPr>
        <p:spPr>
          <a:xfrm>
            <a:off x="584200" y="5186680"/>
            <a:ext cx="4578350" cy="24622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algn="l"/>
            <a:r>
              <a:rPr lang="en-US" sz="1000" baseline="30000" dirty="0">
                <a:solidFill>
                  <a:srgbClr val="000000"/>
                </a:solidFill>
              </a:rPr>
              <a:t> NOTE: denotes figure is statistically ↑ (higher) or ↓ (lower) than figure in 2016 column at the 90% level of confidence.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54694682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 descr="Graph on comparison of attribute evaluations for 2019  vs 2016 for master's campus students in College of Computing. X-axis is 2016 attribute ranking (% 8-10), and y-axis is 2019 attribute ranking (% 8-10).">
            <a:extLst>
              <a:ext uri="{FF2B5EF4-FFF2-40B4-BE49-F238E27FC236}">
                <a16:creationId xmlns:a16="http://schemas.microsoft.com/office/drawing/2014/main" id="{FE034E96-DDF3-1742-A6A6-6C172A2347F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30504387"/>
              </p:ext>
            </p:extLst>
          </p:nvPr>
        </p:nvGraphicFramePr>
        <p:xfrm>
          <a:off x="461660" y="1172978"/>
          <a:ext cx="8229600" cy="5257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A063026C-99D8-B945-998C-E6246B2E017C}"/>
              </a:ext>
            </a:extLst>
          </p:cNvPr>
          <p:cNvGraphicFramePr>
            <a:graphicFrameLocks noGrp="1"/>
          </p:cNvGraphicFramePr>
          <p:nvPr/>
        </p:nvGraphicFramePr>
        <p:xfrm>
          <a:off x="455613" y="484188"/>
          <a:ext cx="17795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69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Program Support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159C28A6-2F17-734D-B1A2-B378E675FCEE}"/>
              </a:ext>
            </a:extLst>
          </p:cNvPr>
          <p:cNvGraphicFramePr>
            <a:graphicFrameLocks noGrp="1"/>
          </p:cNvGraphicFramePr>
          <p:nvPr/>
        </p:nvGraphicFramePr>
        <p:xfrm>
          <a:off x="2387042" y="484188"/>
          <a:ext cx="2160478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145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Mentorship &amp; Advising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434EFCE0-11E0-5F42-AA5F-B42C7B729A9B}"/>
              </a:ext>
            </a:extLst>
          </p:cNvPr>
          <p:cNvGraphicFramePr>
            <a:graphicFrameLocks noGrp="1"/>
          </p:cNvGraphicFramePr>
          <p:nvPr/>
        </p:nvGraphicFramePr>
        <p:xfrm>
          <a:off x="4697413" y="484188"/>
          <a:ext cx="27066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034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032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Coursework &amp; Degree</a:t>
                      </a:r>
                      <a:r>
                        <a:rPr lang="en-US" sz="1000" b="1" baseline="0" dirty="0"/>
                        <a:t> Progress</a:t>
                      </a:r>
                      <a:endParaRPr lang="en-US" sz="1000" b="1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A17C2AC3-6D10-E746-8D53-9EFB6AA2E504}"/>
              </a:ext>
            </a:extLst>
          </p:cNvPr>
          <p:cNvGraphicFramePr>
            <a:graphicFrameLocks noGrp="1"/>
          </p:cNvGraphicFramePr>
          <p:nvPr/>
        </p:nvGraphicFramePr>
        <p:xfrm>
          <a:off x="7554913" y="484188"/>
          <a:ext cx="12588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62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Finances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48B295B3-D14D-5740-98F3-52C811F75904}"/>
              </a:ext>
            </a:extLst>
          </p:cNvPr>
          <p:cNvSpPr txBox="1"/>
          <p:nvPr/>
        </p:nvSpPr>
        <p:spPr>
          <a:xfrm>
            <a:off x="4932532" y="5450316"/>
            <a:ext cx="33933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Note: Area between dotted lines represents approximate parity zone (no statistically significant differences at 90% level of confidence).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6C5724E-CDAA-A29E-25C9-4B6F0584D2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450" y="-457200"/>
            <a:ext cx="6553200" cy="457200"/>
          </a:xfrm>
        </p:spPr>
        <p:txBody>
          <a:bodyPr vert="horz" wrap="square" lIns="90488" tIns="44450" rIns="90488" bIns="44450" numCol="1" anchor="b" anchorCtr="0" compatLnSpc="1">
            <a:prstTxWarp prst="textNoShape">
              <a:avLst/>
            </a:prstTxWarp>
          </a:bodyPr>
          <a:lstStyle/>
          <a:p>
            <a:pPr>
              <a:defRPr sz="1200" b="1" i="0" u="none" strike="noStrike" kern="1200" spc="0" baseline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pPr>
            <a:r>
              <a:rPr lang="en-US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Comparison of Attribute Evaluations</a:t>
            </a:r>
            <a:br>
              <a:rPr lang="en-US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2019 versus 2016</a:t>
            </a:r>
            <a:br>
              <a:rPr lang="en-US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- College of Computing, Master’s CAMPUS -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524447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434975"/>
            <a:ext cx="6553200" cy="457200"/>
          </a:xfrm>
        </p:spPr>
        <p:txBody>
          <a:bodyPr/>
          <a:lstStyle/>
          <a:p>
            <a:r>
              <a:rPr lang="en-US" dirty="0">
                <a:latin typeface="Arial" charset="0"/>
              </a:rPr>
              <a:t>Key Metrics – College of Computing, Master’s ONLINE</a:t>
            </a:r>
          </a:p>
        </p:txBody>
      </p:sp>
      <p:sp>
        <p:nvSpPr>
          <p:cNvPr id="14341" name="Text Box 7"/>
          <p:cNvSpPr txBox="1">
            <a:spLocks noChangeArrowheads="1"/>
          </p:cNvSpPr>
          <p:nvPr/>
        </p:nvSpPr>
        <p:spPr bwMode="auto">
          <a:xfrm>
            <a:off x="19050" y="5384761"/>
            <a:ext cx="8645525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>
              <a:spcBef>
                <a:spcPct val="50000"/>
              </a:spcBef>
              <a:buFontTx/>
              <a:buAutoNum type="alphaUcPeriod" startAt="17"/>
            </a:pPr>
            <a:r>
              <a:rPr lang="en-US" sz="800" dirty="0"/>
              <a:t> 	Please rate the quality of your overall graduate student experience at Georgia Tech, considering both academic and non-academic aspects. 1=Poor, 10=Excellent</a:t>
            </a:r>
            <a:br>
              <a:rPr lang="en-US" sz="800" dirty="0"/>
            </a:br>
            <a:r>
              <a:rPr lang="en-US" sz="800" dirty="0"/>
              <a:t>Q.	Please rate the quality of your graduate student experience within your program of study, considering both academic and non-academic aspects. 1=Poor, 10=Excellent </a:t>
            </a:r>
            <a:br>
              <a:rPr lang="en-US" sz="800" dirty="0"/>
            </a:br>
            <a:r>
              <a:rPr lang="en-US" sz="800" dirty="0"/>
              <a:t>Q.	How likely are you to recommend Georgia Tech to a qualified prospective graduate student as a place to attend graduate school? 1=Extremely Unlikely, 10=Extremely Likely  </a:t>
            </a:r>
            <a:br>
              <a:rPr lang="en-US" sz="800" dirty="0"/>
            </a:br>
            <a:r>
              <a:rPr lang="en-US" sz="800" dirty="0"/>
              <a:t>Q.	How likely are you to recommend your program of study at Georgia Tech to a qualified prospective graduate student? 1=Extremely Unlikely, 10=Extremely Likely.</a:t>
            </a:r>
            <a:br>
              <a:rPr lang="en-US" sz="800" dirty="0"/>
            </a:br>
            <a:r>
              <a:rPr lang="en-US" sz="800" dirty="0"/>
              <a:t>Q.	Prior to this survey, how easy has it been for you to offer your own opinions and feedback to Georgia Tech about issues that affect you as a student?</a:t>
            </a:r>
            <a:br>
              <a:rPr lang="en-US" sz="800" dirty="0"/>
            </a:br>
            <a:r>
              <a:rPr lang="en-US" sz="800" dirty="0"/>
              <a:t>	1=Extremely Difficult, 10=Extremely Easy</a:t>
            </a:r>
            <a:br>
              <a:rPr lang="en-US" sz="800" dirty="0"/>
            </a:br>
            <a:r>
              <a:rPr lang="en-US" sz="800" dirty="0"/>
              <a:t>Q.	How responsive has Georgia Tech been to input or feedback that you have offered? 1=Not Responsive At All, 10=Extremely Responsive</a:t>
            </a:r>
            <a:br>
              <a:rPr lang="en-US" sz="800" dirty="0"/>
            </a:br>
            <a:r>
              <a:rPr lang="en-US" sz="800" dirty="0"/>
              <a:t>Q.	Prior to this survey, how easy has it been for you to offer your own opinions and feedback to your program of study about issues that affect you as a student?</a:t>
            </a:r>
            <a:br>
              <a:rPr lang="en-US" sz="800" dirty="0"/>
            </a:br>
            <a:r>
              <a:rPr lang="en-US" sz="800" dirty="0"/>
              <a:t>	1=Extremely Difficult, 10=Extremely Easy</a:t>
            </a:r>
            <a:br>
              <a:rPr lang="en-US" sz="800" dirty="0"/>
            </a:br>
            <a:r>
              <a:rPr lang="en-US" sz="800" dirty="0"/>
              <a:t>Q.	How responsive has your program been to input or feedback that you have offered? 1=Not Responsive At All, 10=Extremely Responsive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8155110"/>
              </p:ext>
            </p:extLst>
          </p:nvPr>
        </p:nvGraphicFramePr>
        <p:xfrm>
          <a:off x="1347536" y="1097280"/>
          <a:ext cx="6492240" cy="382016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37490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503789934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ctr"/>
                      <a:endParaRPr lang="en-US" sz="10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College of Computing – Master’s Online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1184756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endParaRPr lang="en-US" sz="10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>
                          <a:solidFill>
                            <a:schemeClr val="tx1"/>
                          </a:solidFill>
                          <a:latin typeface="+mn-lt"/>
                        </a:rPr>
                        <a:t>Total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29298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8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413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413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Quality of overall graduate student experience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Quality of graduate student experience within program of study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Ease of offering opinions/feedback to GT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Responsiveness from GT to input/feedback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Ease of offering opinions/feedback to program of study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Responsiveness from program of study to input/feedback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Likely to recommend GT to attend graduate school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Likely to recommend program of study at GT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0870213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 descr="Graph on perception improvement analysis for master's online students for College of Computing. X-axis is perception rating (8-10), and y-axis is impact on quality of overall experience."/>
          <p:cNvGraphicFramePr/>
          <p:nvPr>
            <p:extLst>
              <p:ext uri="{D42A27DB-BD31-4B8C-83A1-F6EECF244321}">
                <p14:modId xmlns:p14="http://schemas.microsoft.com/office/powerpoint/2010/main" val="3648009185"/>
              </p:ext>
            </p:extLst>
          </p:nvPr>
        </p:nvGraphicFramePr>
        <p:xfrm>
          <a:off x="256032" y="1051560"/>
          <a:ext cx="8686800" cy="558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4" name="Straight Connector 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 bwMode="auto">
          <a:xfrm>
            <a:off x="1031876" y="3473443"/>
            <a:ext cx="7642225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 bwMode="auto">
          <a:xfrm flipV="1">
            <a:off x="5632423" y="1536700"/>
            <a:ext cx="0" cy="45339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3" name="Text Box 4"/>
          <p:cNvSpPr txBox="1">
            <a:spLocks noChangeArrowheads="1"/>
          </p:cNvSpPr>
          <p:nvPr/>
        </p:nvSpPr>
        <p:spPr bwMode="auto">
          <a:xfrm>
            <a:off x="1041400" y="1562100"/>
            <a:ext cx="14224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sz="1000" b="1" dirty="0">
                <a:solidFill>
                  <a:srgbClr val="FE0000"/>
                </a:solidFill>
              </a:rPr>
              <a:t>Key Opportunities</a:t>
            </a:r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6832600" y="1562100"/>
            <a:ext cx="18288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000" b="1" dirty="0">
                <a:solidFill>
                  <a:schemeClr val="accent2"/>
                </a:solidFill>
              </a:rPr>
              <a:t>Primary Strengths</a:t>
            </a:r>
          </a:p>
        </p:txBody>
      </p:sp>
      <p:sp>
        <p:nvSpPr>
          <p:cNvPr id="25" name="Text Box 6"/>
          <p:cNvSpPr txBox="1">
            <a:spLocks noChangeArrowheads="1"/>
          </p:cNvSpPr>
          <p:nvPr/>
        </p:nvSpPr>
        <p:spPr bwMode="auto">
          <a:xfrm>
            <a:off x="1041400" y="5791200"/>
            <a:ext cx="17780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sz="1000" b="1" dirty="0">
                <a:solidFill>
                  <a:schemeClr val="hlink"/>
                </a:solidFill>
              </a:rPr>
              <a:t>Secondary Opportunities</a:t>
            </a:r>
          </a:p>
        </p:txBody>
      </p:sp>
      <p:sp>
        <p:nvSpPr>
          <p:cNvPr id="26" name="Text Box 7"/>
          <p:cNvSpPr txBox="1">
            <a:spLocks noChangeArrowheads="1"/>
          </p:cNvSpPr>
          <p:nvPr/>
        </p:nvSpPr>
        <p:spPr bwMode="auto">
          <a:xfrm>
            <a:off x="6832600" y="5789454"/>
            <a:ext cx="18288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000" b="1" dirty="0">
                <a:solidFill>
                  <a:schemeClr val="accent2"/>
                </a:solidFill>
              </a:rPr>
              <a:t>Secondary Strengths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455613" y="484188"/>
          <a:ext cx="17795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69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Program Support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2387042" y="484188"/>
          <a:ext cx="2160478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145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Mentorship &amp; Advising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4697413" y="484188"/>
          <a:ext cx="27066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034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032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Coursework &amp; Degree</a:t>
                      </a:r>
                      <a:r>
                        <a:rPr lang="en-US" sz="1000" b="1" baseline="0" dirty="0"/>
                        <a:t> Progress</a:t>
                      </a:r>
                      <a:endParaRPr lang="en-US" sz="1000" b="1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7554913" y="484188"/>
          <a:ext cx="12588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62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Finances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49B6D367-FEAA-1D48-8DA4-EE5C25901F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450" y="-457200"/>
            <a:ext cx="6553200" cy="457200"/>
          </a:xfrm>
        </p:spPr>
        <p:txBody>
          <a:bodyPr vert="horz" wrap="square" lIns="90488" tIns="44450" rIns="90488" bIns="44450" numCol="1" anchor="b" anchorCtr="0" compatLnSpc="1">
            <a:prstTxWarp prst="textNoShape">
              <a:avLst/>
            </a:prstTxWarp>
          </a:bodyPr>
          <a:lstStyle/>
          <a:p>
            <a:pPr>
              <a:defRPr sz="120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kern="1200" dirty="0">
                <a:solidFill>
                  <a:srgbClr val="000000"/>
                </a:solidFill>
              </a:rPr>
              <a:t>Perception Improvement Analysis – Master’s ONLINE</a:t>
            </a:r>
            <a:br>
              <a:rPr lang="en-US" kern="1200" dirty="0">
                <a:solidFill>
                  <a:srgbClr val="000000"/>
                </a:solidFill>
              </a:rPr>
            </a:br>
            <a:r>
              <a:rPr lang="en-US" kern="1200" dirty="0">
                <a:solidFill>
                  <a:srgbClr val="000000"/>
                </a:solidFill>
              </a:rPr>
              <a:t>College of Computing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169801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434975"/>
            <a:ext cx="6553200" cy="457200"/>
          </a:xfrm>
        </p:spPr>
        <p:txBody>
          <a:bodyPr/>
          <a:lstStyle/>
          <a:p>
            <a:r>
              <a:rPr lang="en-US" dirty="0">
                <a:latin typeface="Arial" charset="0"/>
              </a:rPr>
              <a:t>Key Metrics – College of Computing, </a:t>
            </a:r>
            <a:r>
              <a:rPr lang="en-US" dirty="0" err="1">
                <a:latin typeface="Arial" charset="0"/>
              </a:rPr>
              <a:t>Ph.D</a:t>
            </a:r>
            <a:endParaRPr lang="en-US" dirty="0">
              <a:latin typeface="Arial" charset="0"/>
            </a:endParaRPr>
          </a:p>
        </p:txBody>
      </p:sp>
      <p:sp>
        <p:nvSpPr>
          <p:cNvPr id="14341" name="Text Box 7"/>
          <p:cNvSpPr txBox="1">
            <a:spLocks noChangeArrowheads="1"/>
          </p:cNvSpPr>
          <p:nvPr/>
        </p:nvSpPr>
        <p:spPr bwMode="auto">
          <a:xfrm>
            <a:off x="19050" y="5384761"/>
            <a:ext cx="8645525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>
              <a:spcBef>
                <a:spcPct val="50000"/>
              </a:spcBef>
              <a:buFontTx/>
              <a:buAutoNum type="alphaUcPeriod" startAt="17"/>
            </a:pPr>
            <a:r>
              <a:rPr lang="en-US" sz="800" dirty="0"/>
              <a:t> 	Please rate the quality of your overall graduate student experience at Georgia Tech, considering both academic and non-academic aspects. 1=Poor, 10=Excellent</a:t>
            </a:r>
            <a:br>
              <a:rPr lang="en-US" sz="800" dirty="0"/>
            </a:br>
            <a:r>
              <a:rPr lang="en-US" sz="800" dirty="0"/>
              <a:t>Q.	Please rate the quality of your graduate student experience within your program of study, considering both academic and non-academic aspects. 1=Poor, 10=Excellent </a:t>
            </a:r>
            <a:br>
              <a:rPr lang="en-US" sz="800" dirty="0"/>
            </a:br>
            <a:r>
              <a:rPr lang="en-US" sz="800" dirty="0"/>
              <a:t>Q.	How likely are you to recommend Georgia Tech to a qualified prospective graduate student as a place to attend graduate school? 1=Extremely Unlikely, 10=Extremely Likely  </a:t>
            </a:r>
            <a:br>
              <a:rPr lang="en-US" sz="800" dirty="0"/>
            </a:br>
            <a:r>
              <a:rPr lang="en-US" sz="800" dirty="0"/>
              <a:t>Q.	How likely are you to recommend your program of study at Georgia Tech to a qualified prospective graduate student? 1=Extremely Unlikely, 10=Extremely Likely.</a:t>
            </a:r>
            <a:br>
              <a:rPr lang="en-US" sz="800" dirty="0"/>
            </a:br>
            <a:r>
              <a:rPr lang="en-US" sz="800" dirty="0"/>
              <a:t>Q.	Prior to this survey, how easy has it been for you to offer your own opinions and feedback to Georgia Tech about issues that affect you as a student?</a:t>
            </a:r>
            <a:br>
              <a:rPr lang="en-US" sz="800" dirty="0"/>
            </a:br>
            <a:r>
              <a:rPr lang="en-US" sz="800" dirty="0"/>
              <a:t>	1=Extremely Difficult, 10=Extremely Easy</a:t>
            </a:r>
            <a:br>
              <a:rPr lang="en-US" sz="800" dirty="0"/>
            </a:br>
            <a:r>
              <a:rPr lang="en-US" sz="800" dirty="0"/>
              <a:t>Q.	How responsive has Georgia Tech been to input or feedback that you have offered? 1=Not Responsive At All, 10=Extremely Responsive</a:t>
            </a:r>
            <a:br>
              <a:rPr lang="en-US" sz="800" dirty="0"/>
            </a:br>
            <a:r>
              <a:rPr lang="en-US" sz="800" dirty="0"/>
              <a:t>Q.	Prior to this survey, how easy has it been for you to offer your own opinions and feedback to your program of study about issues that affect you as a student?</a:t>
            </a:r>
            <a:br>
              <a:rPr lang="en-US" sz="800" dirty="0"/>
            </a:br>
            <a:r>
              <a:rPr lang="en-US" sz="800" dirty="0"/>
              <a:t>	1=Extremely Difficult, 10=Extremely Easy</a:t>
            </a:r>
            <a:br>
              <a:rPr lang="en-US" sz="800" dirty="0"/>
            </a:br>
            <a:r>
              <a:rPr lang="en-US" sz="800" dirty="0"/>
              <a:t>Q.	How responsive has your program been to input or feedback that you have offered? 1=Not Responsive At All, 10=Extremely Responsive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7136769"/>
              </p:ext>
            </p:extLst>
          </p:nvPr>
        </p:nvGraphicFramePr>
        <p:xfrm>
          <a:off x="1713296" y="1097280"/>
          <a:ext cx="5779008" cy="413512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28712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1503789934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2540157332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1862818038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2421300177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2223589091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ctr"/>
                      <a:endParaRPr lang="en-US" sz="10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College of Computing – </a:t>
                      </a:r>
                      <a:r>
                        <a:rPr lang="en-US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Ph.D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1184756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endParaRPr lang="en-US" sz="10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000" b="1" dirty="0">
                          <a:solidFill>
                            <a:schemeClr val="tx1"/>
                          </a:solidFill>
                          <a:latin typeface="+mn-lt"/>
                        </a:rPr>
                        <a:t>Total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0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CSE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29298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8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42978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8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Quality of overall graduate student experience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Quality of graduate student experience within program of study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Ease of offering opinions/feedback to GT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Responsiveness from GT to input/feedback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Ease of offering opinions/feedback to program of study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Responsiveness from program of study to input/feedback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Likely to recommend GT to attend graduate school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Likely to recommend program of study at GT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7275700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 descr="Graph on perception improvement analysis for Ph.D. students for College of Computing. X-axis is perception rating (8-10), and y-axis is impact on quality of overall experience."/>
          <p:cNvGraphicFramePr/>
          <p:nvPr>
            <p:extLst>
              <p:ext uri="{D42A27DB-BD31-4B8C-83A1-F6EECF244321}">
                <p14:modId xmlns:p14="http://schemas.microsoft.com/office/powerpoint/2010/main" val="2848707572"/>
              </p:ext>
            </p:extLst>
          </p:nvPr>
        </p:nvGraphicFramePr>
        <p:xfrm>
          <a:off x="256032" y="1051560"/>
          <a:ext cx="8686800" cy="558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4" name="Straight Connector 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 bwMode="auto">
          <a:xfrm>
            <a:off x="1031876" y="3473443"/>
            <a:ext cx="7642225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 bwMode="auto">
          <a:xfrm flipV="1">
            <a:off x="5632423" y="1543050"/>
            <a:ext cx="0" cy="45339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3" name="Text Box 4"/>
          <p:cNvSpPr txBox="1">
            <a:spLocks noChangeArrowheads="1"/>
          </p:cNvSpPr>
          <p:nvPr/>
        </p:nvSpPr>
        <p:spPr bwMode="auto">
          <a:xfrm>
            <a:off x="1041400" y="1562100"/>
            <a:ext cx="14224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sz="1000" b="1" dirty="0">
                <a:solidFill>
                  <a:srgbClr val="FE0000"/>
                </a:solidFill>
              </a:rPr>
              <a:t>Key Opportunities</a:t>
            </a:r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6832600" y="1562100"/>
            <a:ext cx="18288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000" b="1" dirty="0">
                <a:solidFill>
                  <a:schemeClr val="accent2"/>
                </a:solidFill>
              </a:rPr>
              <a:t>Primary Strengths</a:t>
            </a:r>
          </a:p>
        </p:txBody>
      </p:sp>
      <p:sp>
        <p:nvSpPr>
          <p:cNvPr id="25" name="Text Box 6"/>
          <p:cNvSpPr txBox="1">
            <a:spLocks noChangeArrowheads="1"/>
          </p:cNvSpPr>
          <p:nvPr/>
        </p:nvSpPr>
        <p:spPr bwMode="auto">
          <a:xfrm>
            <a:off x="1041400" y="5791200"/>
            <a:ext cx="17780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sz="1000" b="1" dirty="0">
                <a:solidFill>
                  <a:schemeClr val="hlink"/>
                </a:solidFill>
              </a:rPr>
              <a:t>Secondary Opportunities</a:t>
            </a:r>
          </a:p>
        </p:txBody>
      </p:sp>
      <p:sp>
        <p:nvSpPr>
          <p:cNvPr id="26" name="Text Box 7"/>
          <p:cNvSpPr txBox="1">
            <a:spLocks noChangeArrowheads="1"/>
          </p:cNvSpPr>
          <p:nvPr/>
        </p:nvSpPr>
        <p:spPr bwMode="auto">
          <a:xfrm>
            <a:off x="6832600" y="5789454"/>
            <a:ext cx="18288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000" b="1" dirty="0">
                <a:solidFill>
                  <a:schemeClr val="accent2"/>
                </a:solidFill>
              </a:rPr>
              <a:t>Secondary Strengths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455613" y="484188"/>
          <a:ext cx="17795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69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Program Support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2387042" y="484188"/>
          <a:ext cx="2160478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145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Mentorship &amp; Advising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4697413" y="484188"/>
          <a:ext cx="27066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034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032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Coursework &amp; Degree</a:t>
                      </a:r>
                      <a:r>
                        <a:rPr lang="en-US" sz="1000" b="1" baseline="0" dirty="0"/>
                        <a:t> Progress</a:t>
                      </a:r>
                      <a:endParaRPr lang="en-US" sz="1000" b="1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7554913" y="484188"/>
          <a:ext cx="12588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62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Finances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230D35BD-1471-AF89-F101-73701151F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450" y="-457200"/>
            <a:ext cx="6553200" cy="457200"/>
          </a:xfrm>
        </p:spPr>
        <p:txBody>
          <a:bodyPr vert="horz" wrap="square" lIns="90488" tIns="44450" rIns="90488" bIns="44450" numCol="1" anchor="b" anchorCtr="0" compatLnSpc="1">
            <a:prstTxWarp prst="textNoShape">
              <a:avLst/>
            </a:prstTxWarp>
          </a:bodyPr>
          <a:lstStyle/>
          <a:p>
            <a:pPr>
              <a:defRPr sz="120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kern="1200" dirty="0">
                <a:solidFill>
                  <a:srgbClr val="000000"/>
                </a:solidFill>
              </a:rPr>
              <a:t>Perception Improvement Analysis – </a:t>
            </a:r>
            <a:r>
              <a:rPr lang="en-US" kern="1200" dirty="0" err="1">
                <a:solidFill>
                  <a:srgbClr val="000000"/>
                </a:solidFill>
              </a:rPr>
              <a:t>Ph.D</a:t>
            </a:r>
            <a:br>
              <a:rPr lang="en-US" kern="1200" dirty="0">
                <a:solidFill>
                  <a:srgbClr val="000000"/>
                </a:solidFill>
              </a:rPr>
            </a:br>
            <a:r>
              <a:rPr lang="en-US" kern="1200" dirty="0">
                <a:solidFill>
                  <a:srgbClr val="000000"/>
                </a:solidFill>
              </a:rPr>
              <a:t>College of Computing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655935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 descr="Graph on comparison of attribute evaluations for 2019  vs 2016 for PhD students in College of Computing. X-axis is 2016 attribute ranking (% 8-10), and y-axis is 2019 attribute ranking (% 8-10).">
            <a:extLst>
              <a:ext uri="{FF2B5EF4-FFF2-40B4-BE49-F238E27FC236}">
                <a16:creationId xmlns:a16="http://schemas.microsoft.com/office/drawing/2014/main" id="{FE034E96-DDF3-1742-A6A6-6C172A2347F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65338917"/>
              </p:ext>
            </p:extLst>
          </p:nvPr>
        </p:nvGraphicFramePr>
        <p:xfrm>
          <a:off x="461660" y="1172978"/>
          <a:ext cx="8229600" cy="5257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A063026C-99D8-B945-998C-E6246B2E017C}"/>
              </a:ext>
            </a:extLst>
          </p:cNvPr>
          <p:cNvGraphicFramePr>
            <a:graphicFrameLocks noGrp="1"/>
          </p:cNvGraphicFramePr>
          <p:nvPr/>
        </p:nvGraphicFramePr>
        <p:xfrm>
          <a:off x="455613" y="484188"/>
          <a:ext cx="17795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69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Program Support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159C28A6-2F17-734D-B1A2-B378E675FCEE}"/>
              </a:ext>
            </a:extLst>
          </p:cNvPr>
          <p:cNvGraphicFramePr>
            <a:graphicFrameLocks noGrp="1"/>
          </p:cNvGraphicFramePr>
          <p:nvPr/>
        </p:nvGraphicFramePr>
        <p:xfrm>
          <a:off x="2387042" y="484188"/>
          <a:ext cx="2160478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145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Mentorship &amp; Advising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434EFCE0-11E0-5F42-AA5F-B42C7B729A9B}"/>
              </a:ext>
            </a:extLst>
          </p:cNvPr>
          <p:cNvGraphicFramePr>
            <a:graphicFrameLocks noGrp="1"/>
          </p:cNvGraphicFramePr>
          <p:nvPr/>
        </p:nvGraphicFramePr>
        <p:xfrm>
          <a:off x="4697413" y="484188"/>
          <a:ext cx="27066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034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032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Coursework &amp; Degree</a:t>
                      </a:r>
                      <a:r>
                        <a:rPr lang="en-US" sz="1000" b="1" baseline="0" dirty="0"/>
                        <a:t> Progress</a:t>
                      </a:r>
                      <a:endParaRPr lang="en-US" sz="1000" b="1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A17C2AC3-6D10-E746-8D53-9EFB6AA2E504}"/>
              </a:ext>
            </a:extLst>
          </p:cNvPr>
          <p:cNvGraphicFramePr>
            <a:graphicFrameLocks noGrp="1"/>
          </p:cNvGraphicFramePr>
          <p:nvPr/>
        </p:nvGraphicFramePr>
        <p:xfrm>
          <a:off x="7554913" y="484188"/>
          <a:ext cx="12588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62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Finances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48B295B3-D14D-5740-98F3-52C811F75904}"/>
              </a:ext>
            </a:extLst>
          </p:cNvPr>
          <p:cNvSpPr txBox="1"/>
          <p:nvPr/>
        </p:nvSpPr>
        <p:spPr>
          <a:xfrm>
            <a:off x="4932532" y="5450316"/>
            <a:ext cx="33933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Note: Area between dotted lines represents approximate parity zone (no statistically significant differences at 90% level of confidence).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CC50CB-360A-BB39-C1B9-F0EC9378AB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450" y="-457200"/>
            <a:ext cx="6553200" cy="457200"/>
          </a:xfrm>
        </p:spPr>
        <p:txBody>
          <a:bodyPr vert="horz" wrap="square" lIns="90488" tIns="44450" rIns="90488" bIns="44450" numCol="1" anchor="b" anchorCtr="0" compatLnSpc="1">
            <a:prstTxWarp prst="textNoShape">
              <a:avLst/>
            </a:prstTxWarp>
          </a:bodyPr>
          <a:lstStyle/>
          <a:p>
            <a:pPr>
              <a:defRPr sz="1200" b="1" i="0" u="none" strike="noStrike" kern="1200" spc="0" baseline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pPr>
            <a:r>
              <a:rPr lang="en-US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Comparison of Attribute Evaluations</a:t>
            </a:r>
            <a:br>
              <a:rPr lang="en-US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2019 versus 2016</a:t>
            </a:r>
            <a:br>
              <a:rPr lang="en-US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- College of Computing, </a:t>
            </a:r>
            <a:r>
              <a:rPr lang="en-US" dirty="0" err="1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Ph.D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982926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434975"/>
            <a:ext cx="7870324" cy="457200"/>
          </a:xfrm>
        </p:spPr>
        <p:txBody>
          <a:bodyPr/>
          <a:lstStyle/>
          <a:p>
            <a:r>
              <a:rPr lang="en-US" dirty="0">
                <a:latin typeface="Arial" charset="0"/>
              </a:rPr>
              <a:t>COLLEGE OF ENGINEERING</a:t>
            </a:r>
          </a:p>
        </p:txBody>
      </p:sp>
    </p:spTree>
    <p:extLst>
      <p:ext uri="{BB962C8B-B14F-4D97-AF65-F5344CB8AC3E}">
        <p14:creationId xmlns:p14="http://schemas.microsoft.com/office/powerpoint/2010/main" val="94258988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434975"/>
            <a:ext cx="6553200" cy="457200"/>
          </a:xfrm>
        </p:spPr>
        <p:txBody>
          <a:bodyPr/>
          <a:lstStyle/>
          <a:p>
            <a:r>
              <a:rPr lang="en-US" dirty="0">
                <a:latin typeface="Arial" charset="0"/>
              </a:rPr>
              <a:t>Key Metrics – College of Engineering, Master’s CAMPUS</a:t>
            </a:r>
          </a:p>
        </p:txBody>
      </p:sp>
      <p:sp>
        <p:nvSpPr>
          <p:cNvPr id="14341" name="Text Box 7"/>
          <p:cNvSpPr txBox="1">
            <a:spLocks noChangeArrowheads="1"/>
          </p:cNvSpPr>
          <p:nvPr/>
        </p:nvSpPr>
        <p:spPr bwMode="auto">
          <a:xfrm>
            <a:off x="19050" y="5384761"/>
            <a:ext cx="8645525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>
              <a:spcBef>
                <a:spcPct val="50000"/>
              </a:spcBef>
              <a:buFontTx/>
              <a:buAutoNum type="alphaUcPeriod" startAt="17"/>
            </a:pPr>
            <a:r>
              <a:rPr lang="en-US" sz="800" dirty="0"/>
              <a:t> 	Please rate the quality of your overall graduate student experience at Georgia Tech, considering both academic and non-academic aspects. 1=Poor, 10=Excellent</a:t>
            </a:r>
            <a:br>
              <a:rPr lang="en-US" sz="800" dirty="0"/>
            </a:br>
            <a:r>
              <a:rPr lang="en-US" sz="800" dirty="0"/>
              <a:t>Q.	Please rate the quality of your graduate student experience within your program of study, considering both academic and non-academic aspects. 1=Poor, 10=Excellent </a:t>
            </a:r>
            <a:br>
              <a:rPr lang="en-US" sz="800" dirty="0"/>
            </a:br>
            <a:r>
              <a:rPr lang="en-US" sz="800" dirty="0"/>
              <a:t>Q.	How likely are you to recommend Georgia Tech to a qualified prospective graduate student as a place to attend graduate school? 1=Extremely Unlikely, 10=Extremely Likely  </a:t>
            </a:r>
            <a:br>
              <a:rPr lang="en-US" sz="800" dirty="0"/>
            </a:br>
            <a:r>
              <a:rPr lang="en-US" sz="800" dirty="0"/>
              <a:t>Q.	How likely are you to recommend your program of study at Georgia Tech to a qualified prospective graduate student? 1=Extremely Unlikely, 10=Extremely Likely.</a:t>
            </a:r>
            <a:br>
              <a:rPr lang="en-US" sz="800" dirty="0"/>
            </a:br>
            <a:r>
              <a:rPr lang="en-US" sz="800" dirty="0"/>
              <a:t>Q.	Prior to this survey, how easy has it been for you to offer your own opinions and feedback to Georgia Tech about issues that affect you as a student?</a:t>
            </a:r>
            <a:br>
              <a:rPr lang="en-US" sz="800" dirty="0"/>
            </a:br>
            <a:r>
              <a:rPr lang="en-US" sz="800" dirty="0"/>
              <a:t>	1=Extremely Difficult, 10=Extremely Easy</a:t>
            </a:r>
            <a:br>
              <a:rPr lang="en-US" sz="800" dirty="0"/>
            </a:br>
            <a:r>
              <a:rPr lang="en-US" sz="800" dirty="0"/>
              <a:t>Q.	How responsive has Georgia Tech been to input or feedback that you have offered? 1=Not Responsive At All, 10=Extremely Responsive</a:t>
            </a:r>
            <a:br>
              <a:rPr lang="en-US" sz="800" dirty="0"/>
            </a:br>
            <a:r>
              <a:rPr lang="en-US" sz="800" dirty="0"/>
              <a:t>Q.	Prior to this survey, how easy has it been for you to offer your own opinions and feedback to your program of study about issues that affect you as a student?</a:t>
            </a:r>
            <a:br>
              <a:rPr lang="en-US" sz="800" dirty="0"/>
            </a:br>
            <a:r>
              <a:rPr lang="en-US" sz="800" dirty="0"/>
              <a:t>	1=Extremely Difficult, 10=Extremely Easy</a:t>
            </a:r>
            <a:br>
              <a:rPr lang="en-US" sz="800" dirty="0"/>
            </a:br>
            <a:r>
              <a:rPr lang="en-US" sz="800" dirty="0"/>
              <a:t>Q.	How responsive has your program been to input or feedback that you have offered? 1=Not Responsive At All, 10=Extremely Responsive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0523878"/>
              </p:ext>
            </p:extLst>
          </p:nvPr>
        </p:nvGraphicFramePr>
        <p:xfrm>
          <a:off x="731520" y="1097280"/>
          <a:ext cx="7717536" cy="413512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28712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1503789934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893022645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1541493756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18569553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1684820874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3567753862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1645761906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4188368120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ctr"/>
                      <a:endParaRPr lang="en-US" sz="10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0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College of Engineering – Master’s Campus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1184756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endParaRPr lang="en-US" sz="10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000" b="1" dirty="0">
                          <a:solidFill>
                            <a:schemeClr val="tx1"/>
                          </a:solidFill>
                          <a:latin typeface="+mn-lt"/>
                        </a:rPr>
                        <a:t>Total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0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BMED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CEE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CHBE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29298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8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787634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8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540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Quality of overall graduate student experience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Quality of graduate student experience within program of study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Ease of offering opinions/feedback to GT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Responsiveness from GT to input/feedback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Ease of offering opinions/feedback to program of study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Responsiveness from program of study to input/feedback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Likely to recommend GT to attend graduate school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Likely to recommend program of study at GT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2786524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49" y="434975"/>
            <a:ext cx="7032625" cy="457200"/>
          </a:xfrm>
        </p:spPr>
        <p:txBody>
          <a:bodyPr/>
          <a:lstStyle/>
          <a:p>
            <a:r>
              <a:rPr lang="en-US" dirty="0">
                <a:latin typeface="Arial" charset="0"/>
              </a:rPr>
              <a:t>Key Metrics – College of Engineering, Master’s CAMPUS Cont.</a:t>
            </a:r>
          </a:p>
        </p:txBody>
      </p:sp>
      <p:sp>
        <p:nvSpPr>
          <p:cNvPr id="14341" name="Text Box 7"/>
          <p:cNvSpPr txBox="1">
            <a:spLocks noChangeArrowheads="1"/>
          </p:cNvSpPr>
          <p:nvPr/>
        </p:nvSpPr>
        <p:spPr bwMode="auto">
          <a:xfrm>
            <a:off x="19050" y="5384761"/>
            <a:ext cx="8645525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>
              <a:spcBef>
                <a:spcPct val="50000"/>
              </a:spcBef>
              <a:buFontTx/>
              <a:buAutoNum type="alphaUcPeriod" startAt="17"/>
            </a:pPr>
            <a:r>
              <a:rPr lang="en-US" sz="800" dirty="0"/>
              <a:t> 	Please rate the quality of your overall graduate student experience at Georgia Tech, considering both academic and non-academic aspects. 1=Poor, 10=Excellent</a:t>
            </a:r>
            <a:br>
              <a:rPr lang="en-US" sz="800" dirty="0"/>
            </a:br>
            <a:r>
              <a:rPr lang="en-US" sz="800" dirty="0"/>
              <a:t>Q.	Please rate the quality of your graduate student experience within your program of study, considering both academic and non-academic aspects. 1=Poor, 10=Excellent </a:t>
            </a:r>
            <a:br>
              <a:rPr lang="en-US" sz="800" dirty="0"/>
            </a:br>
            <a:r>
              <a:rPr lang="en-US" sz="800" dirty="0"/>
              <a:t>Q.	How likely are you to recommend Georgia Tech to a qualified prospective graduate student as a place to attend graduate school? 1=Extremely Unlikely, 10=Extremely Likely  </a:t>
            </a:r>
            <a:br>
              <a:rPr lang="en-US" sz="800" dirty="0"/>
            </a:br>
            <a:r>
              <a:rPr lang="en-US" sz="800" dirty="0"/>
              <a:t>Q.	How likely are you to recommend your program of study at Georgia Tech to a qualified prospective graduate student? 1=Extremely Unlikely, 10=Extremely Likely.</a:t>
            </a:r>
            <a:br>
              <a:rPr lang="en-US" sz="800" dirty="0"/>
            </a:br>
            <a:r>
              <a:rPr lang="en-US" sz="800" dirty="0"/>
              <a:t>Q.	Prior to this survey, how easy has it been for you to offer your own opinions and feedback to Georgia Tech about issues that affect you as a student?</a:t>
            </a:r>
            <a:br>
              <a:rPr lang="en-US" sz="800" dirty="0"/>
            </a:br>
            <a:r>
              <a:rPr lang="en-US" sz="800" dirty="0"/>
              <a:t>	1=Extremely Difficult, 10=Extremely Easy</a:t>
            </a:r>
            <a:br>
              <a:rPr lang="en-US" sz="800" dirty="0"/>
            </a:br>
            <a:r>
              <a:rPr lang="en-US" sz="800" dirty="0"/>
              <a:t>Q.	How responsive has Georgia Tech been to input or feedback that you have offered? 1=Not Responsive At All, 10=Extremely Responsive</a:t>
            </a:r>
            <a:br>
              <a:rPr lang="en-US" sz="800" dirty="0"/>
            </a:br>
            <a:r>
              <a:rPr lang="en-US" sz="800" dirty="0"/>
              <a:t>Q.	Prior to this survey, how easy has it been for you to offer your own opinions and feedback to your program of study about issues that affect you as a student?</a:t>
            </a:r>
            <a:br>
              <a:rPr lang="en-US" sz="800" dirty="0"/>
            </a:br>
            <a:r>
              <a:rPr lang="en-US" sz="800" dirty="0"/>
              <a:t>	1=Extremely Difficult, 10=Extremely Easy</a:t>
            </a:r>
            <a:br>
              <a:rPr lang="en-US" sz="800" dirty="0"/>
            </a:br>
            <a:r>
              <a:rPr lang="en-US" sz="800" dirty="0"/>
              <a:t>Q.	How responsive has your program been to input or feedback that you have offered? 1=Not Responsive At All, 10=Extremely Responsive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073451"/>
              </p:ext>
            </p:extLst>
          </p:nvPr>
        </p:nvGraphicFramePr>
        <p:xfrm>
          <a:off x="256894" y="1097280"/>
          <a:ext cx="8686800" cy="413512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28712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1503789934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469118403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2844138395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3788808037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3306511610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297806133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3619661703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4281123727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4241827111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2161643488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1560370596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ctr"/>
                      <a:endParaRPr lang="en-US" sz="10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College of Engineering – Master’s Campus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1184756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endParaRPr lang="en-US" sz="10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000" b="1" dirty="0">
                          <a:solidFill>
                            <a:schemeClr val="tx1"/>
                          </a:solidFill>
                          <a:latin typeface="+mn-lt"/>
                        </a:rPr>
                        <a:t>Total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0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000" b="1" dirty="0">
                          <a:solidFill>
                            <a:schemeClr val="tx1"/>
                          </a:solidFill>
                          <a:latin typeface="+mn-lt"/>
                        </a:rPr>
                        <a:t>COE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0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ECE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ISYE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MSE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29298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8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2138390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8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540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236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Quality of overall graduate student experience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Quality of graduate student experience within program of study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kumimoji="0" 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Ease of offering opinions/feedback to GT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kumimoji="0" 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Responsiveness from GT to input/feedback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kumimoji="0" 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Ease of offering opinions/feedback to program of study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kumimoji="0" 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Responsiveness from program of study to input/feedback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kumimoji="0" 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Likely to recommend GT to attend graduate school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kumimoji="0" 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Likely to recommend program of study at GT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2964143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 descr="Graph on perception improvement analysis for master's campus students for College of Engineering. X-axis is perception rating (8-10), and y-axis is impact on quality of overall experience."/>
          <p:cNvGraphicFramePr/>
          <p:nvPr>
            <p:extLst>
              <p:ext uri="{D42A27DB-BD31-4B8C-83A1-F6EECF244321}">
                <p14:modId xmlns:p14="http://schemas.microsoft.com/office/powerpoint/2010/main" val="1851473189"/>
              </p:ext>
            </p:extLst>
          </p:nvPr>
        </p:nvGraphicFramePr>
        <p:xfrm>
          <a:off x="256032" y="1051560"/>
          <a:ext cx="8686800" cy="558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4" name="Straight Connector 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 bwMode="auto">
          <a:xfrm>
            <a:off x="1031876" y="3473443"/>
            <a:ext cx="7642225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 bwMode="auto">
          <a:xfrm flipV="1">
            <a:off x="5632423" y="1543050"/>
            <a:ext cx="0" cy="45339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3" name="Text Box 4"/>
          <p:cNvSpPr txBox="1">
            <a:spLocks noChangeArrowheads="1"/>
          </p:cNvSpPr>
          <p:nvPr/>
        </p:nvSpPr>
        <p:spPr bwMode="auto">
          <a:xfrm>
            <a:off x="1041400" y="1562100"/>
            <a:ext cx="14224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sz="1000" b="1" dirty="0">
                <a:solidFill>
                  <a:srgbClr val="FE0000"/>
                </a:solidFill>
              </a:rPr>
              <a:t>Key Opportunities</a:t>
            </a:r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6832600" y="1562100"/>
            <a:ext cx="18288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000" b="1" dirty="0">
                <a:solidFill>
                  <a:schemeClr val="accent2"/>
                </a:solidFill>
              </a:rPr>
              <a:t>Primary Strengths</a:t>
            </a:r>
          </a:p>
        </p:txBody>
      </p:sp>
      <p:sp>
        <p:nvSpPr>
          <p:cNvPr id="25" name="Text Box 6"/>
          <p:cNvSpPr txBox="1">
            <a:spLocks noChangeArrowheads="1"/>
          </p:cNvSpPr>
          <p:nvPr/>
        </p:nvSpPr>
        <p:spPr bwMode="auto">
          <a:xfrm>
            <a:off x="1041400" y="5791200"/>
            <a:ext cx="17780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sz="1000" b="1" dirty="0">
                <a:solidFill>
                  <a:schemeClr val="hlink"/>
                </a:solidFill>
              </a:rPr>
              <a:t>Secondary Opportunities</a:t>
            </a:r>
          </a:p>
        </p:txBody>
      </p:sp>
      <p:sp>
        <p:nvSpPr>
          <p:cNvPr id="26" name="Text Box 7"/>
          <p:cNvSpPr txBox="1">
            <a:spLocks noChangeArrowheads="1"/>
          </p:cNvSpPr>
          <p:nvPr/>
        </p:nvSpPr>
        <p:spPr bwMode="auto">
          <a:xfrm>
            <a:off x="6832600" y="5789454"/>
            <a:ext cx="18288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000" b="1" dirty="0">
                <a:solidFill>
                  <a:schemeClr val="accent2"/>
                </a:solidFill>
              </a:rPr>
              <a:t>Secondary Strengths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455613" y="484188"/>
          <a:ext cx="17795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69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Program Support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2387042" y="484188"/>
          <a:ext cx="2160478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145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Mentorship &amp; Advising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4697413" y="484188"/>
          <a:ext cx="27066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034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032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Coursework &amp; Degree</a:t>
                      </a:r>
                      <a:r>
                        <a:rPr lang="en-US" sz="1000" b="1" baseline="0" dirty="0"/>
                        <a:t> Progress</a:t>
                      </a:r>
                      <a:endParaRPr lang="en-US" sz="1000" b="1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7554913" y="484188"/>
          <a:ext cx="12588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62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Finances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AAE6089B-8AEF-90AF-05F5-0395D2F71F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450" y="-457200"/>
            <a:ext cx="6553200" cy="457200"/>
          </a:xfrm>
        </p:spPr>
        <p:txBody>
          <a:bodyPr vert="horz" wrap="square" lIns="90488" tIns="44450" rIns="90488" bIns="44450" numCol="1" anchor="b" anchorCtr="0" compatLnSpc="1">
            <a:prstTxWarp prst="textNoShape">
              <a:avLst/>
            </a:prstTxWarp>
          </a:bodyPr>
          <a:lstStyle/>
          <a:p>
            <a:pPr>
              <a:defRPr sz="120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kern="1200" dirty="0">
                <a:solidFill>
                  <a:srgbClr val="000000"/>
                </a:solidFill>
              </a:rPr>
              <a:t>Perception Improvement Analysis – Master’s CAMPUS</a:t>
            </a:r>
            <a:br>
              <a:rPr lang="en-US" kern="1200" dirty="0">
                <a:solidFill>
                  <a:srgbClr val="000000"/>
                </a:solidFill>
              </a:rPr>
            </a:br>
            <a:r>
              <a:rPr lang="en-US" kern="1200" dirty="0">
                <a:solidFill>
                  <a:srgbClr val="000000"/>
                </a:solidFill>
              </a:rPr>
              <a:t>College of Engineering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84979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434975"/>
            <a:ext cx="6553200" cy="457200"/>
          </a:xfrm>
        </p:spPr>
        <p:txBody>
          <a:bodyPr/>
          <a:lstStyle/>
          <a:p>
            <a:r>
              <a:rPr lang="en-US" dirty="0">
                <a:latin typeface="Arial" charset="0"/>
              </a:rPr>
              <a:t>Key Metrics - Master’s</a:t>
            </a:r>
          </a:p>
        </p:txBody>
      </p:sp>
      <p:sp>
        <p:nvSpPr>
          <p:cNvPr id="14341" name="Text Box 7"/>
          <p:cNvSpPr txBox="1">
            <a:spLocks noChangeArrowheads="1"/>
          </p:cNvSpPr>
          <p:nvPr/>
        </p:nvSpPr>
        <p:spPr bwMode="auto">
          <a:xfrm>
            <a:off x="19050" y="5384761"/>
            <a:ext cx="8645525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>
              <a:spcBef>
                <a:spcPct val="50000"/>
              </a:spcBef>
              <a:buFontTx/>
              <a:buAutoNum type="alphaUcPeriod" startAt="17"/>
            </a:pPr>
            <a:r>
              <a:rPr lang="en-US" sz="800" dirty="0"/>
              <a:t> 	Please rate the quality of your overall graduate student experience at Georgia Tech, considering both academic and non-academic aspects. 1=Poor, 10=Excellent</a:t>
            </a:r>
            <a:br>
              <a:rPr lang="en-US" sz="800" dirty="0"/>
            </a:br>
            <a:r>
              <a:rPr lang="en-US" sz="800" dirty="0"/>
              <a:t>Q.	Please rate the quality of your graduate student experience within your program of study, considering both academic and non-academic aspects. 1=Poor, 10=Excellent </a:t>
            </a:r>
            <a:br>
              <a:rPr lang="en-US" sz="800" dirty="0"/>
            </a:br>
            <a:r>
              <a:rPr lang="en-US" sz="800" dirty="0"/>
              <a:t>Q.	How likely are you to recommend Georgia Tech to a qualified prospective graduate student as a place to attend graduate school? 1=Extremely Unlikely, 10=Extremely Likely  </a:t>
            </a:r>
            <a:br>
              <a:rPr lang="en-US" sz="800" dirty="0"/>
            </a:br>
            <a:r>
              <a:rPr lang="en-US" sz="800" dirty="0"/>
              <a:t>Q.	How likely are you to recommend your program of study at Georgia Tech to a qualified prospective graduate student? 1=Extremely Unlikely, 10=Extremely Likely.</a:t>
            </a:r>
            <a:br>
              <a:rPr lang="en-US" sz="800" dirty="0"/>
            </a:br>
            <a:r>
              <a:rPr lang="en-US" sz="800" dirty="0"/>
              <a:t>Q.	Prior to this survey, how easy has it been for you to offer your own opinions and feedback to Georgia Tech about issues that affect you as a student?</a:t>
            </a:r>
            <a:br>
              <a:rPr lang="en-US" sz="800" dirty="0"/>
            </a:br>
            <a:r>
              <a:rPr lang="en-US" sz="800" dirty="0"/>
              <a:t>	1=Extremely Difficult, 10=Extremely Easy</a:t>
            </a:r>
            <a:br>
              <a:rPr lang="en-US" sz="800" dirty="0"/>
            </a:br>
            <a:r>
              <a:rPr lang="en-US" sz="800" dirty="0"/>
              <a:t>Q.	How responsive has Georgia Tech been to input or feedback that you have offered? 1=Not Responsive At All, 10=Extremely Responsive</a:t>
            </a:r>
            <a:br>
              <a:rPr lang="en-US" sz="800" dirty="0"/>
            </a:br>
            <a:r>
              <a:rPr lang="en-US" sz="800" dirty="0"/>
              <a:t>Q.	Prior to this survey, how easy has it been for you to offer your own opinions and feedback to your program of study about issues that affect you as a student?</a:t>
            </a:r>
            <a:br>
              <a:rPr lang="en-US" sz="800" dirty="0"/>
            </a:br>
            <a:r>
              <a:rPr lang="en-US" sz="800" dirty="0"/>
              <a:t>	1=Extremely Difficult, 10=Extremely Easy</a:t>
            </a:r>
            <a:br>
              <a:rPr lang="en-US" sz="800" dirty="0"/>
            </a:br>
            <a:r>
              <a:rPr lang="en-US" sz="800" dirty="0"/>
              <a:t>Q.	How responsive has your program been to input or feedback that you have offered? 1=Not Responsive At All, 10=Extremely Responsive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93132" y="1397000"/>
          <a:ext cx="8961120" cy="388620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2743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486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48640">
                  <a:extLst>
                    <a:ext uri="{9D8B030D-6E8A-4147-A177-3AD203B41FA5}">
                      <a16:colId xmlns:a16="http://schemas.microsoft.com/office/drawing/2014/main" val="2185774607"/>
                    </a:ext>
                  </a:extLst>
                </a:gridCol>
                <a:gridCol w="5486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48640">
                  <a:extLst>
                    <a:ext uri="{9D8B030D-6E8A-4147-A177-3AD203B41FA5}">
                      <a16:colId xmlns:a16="http://schemas.microsoft.com/office/drawing/2014/main" val="3678226479"/>
                    </a:ext>
                  </a:extLst>
                </a:gridCol>
                <a:gridCol w="54864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48640">
                  <a:extLst>
                    <a:ext uri="{9D8B030D-6E8A-4147-A177-3AD203B41FA5}">
                      <a16:colId xmlns:a16="http://schemas.microsoft.com/office/drawing/2014/main" val="65399688"/>
                    </a:ext>
                  </a:extLst>
                </a:gridCol>
                <a:gridCol w="73152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0584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3152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800" dirty="0">
                          <a:solidFill>
                            <a:schemeClr val="tx1"/>
                          </a:solidFill>
                        </a:rPr>
                        <a:t>% 8-10</a:t>
                      </a:r>
                      <a:r>
                        <a:rPr lang="en-US" sz="800" baseline="0" dirty="0">
                          <a:solidFill>
                            <a:schemeClr val="tx1"/>
                          </a:solidFill>
                        </a:rPr>
                        <a:t> Rating</a:t>
                      </a:r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</a:rPr>
                        <a:t>Total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</a:rPr>
                        <a:t>College of Architecture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</a:rPr>
                        <a:t>College</a:t>
                      </a:r>
                      <a:r>
                        <a:rPr lang="en-US" sz="800" baseline="0" dirty="0">
                          <a:solidFill>
                            <a:schemeClr val="tx1"/>
                          </a:solidFill>
                        </a:rPr>
                        <a:t> of Computing</a:t>
                      </a:r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</a:rPr>
                        <a:t>College of Engineering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</a:rPr>
                        <a:t>Ivan Allen College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</a:rPr>
                        <a:t>Scheller</a:t>
                      </a:r>
                      <a:r>
                        <a:rPr lang="en-US" sz="80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800" dirty="0">
                          <a:solidFill>
                            <a:schemeClr val="tx1"/>
                          </a:solidFill>
                        </a:rPr>
                        <a:t>College of Business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</a:rPr>
                        <a:t>College of Sciences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Campus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Online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Campus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Online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Campus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Online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Campus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Campus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Campus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1769824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8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>
                          <a:solidFill>
                            <a:schemeClr val="tx1"/>
                          </a:solidFill>
                          <a:latin typeface="+mn-lt"/>
                        </a:rPr>
                        <a:t>1100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45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85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413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145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128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Quality of overall graduate student experience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Quality of graduate student experience within program of study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Ease of offering opinions/feedback to GT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Responsiveness from GT to input/feedback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Ease of offering opinions/feedback to program of study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Responsiveness from program of study to input/feedback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Likely to recommend GT to attend graduate school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Likely to recommend program of study at GT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3098739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 descr="Graph on comparison of attribute evaluations for 2019  vs 2016 for master's campus students in College of Engineering. X-axis is 2016 attribute ranking (% 8-10), and y-axis is 2019 attribute ranking (% 8-10).">
            <a:extLst>
              <a:ext uri="{FF2B5EF4-FFF2-40B4-BE49-F238E27FC236}">
                <a16:creationId xmlns:a16="http://schemas.microsoft.com/office/drawing/2014/main" id="{FE034E96-DDF3-1742-A6A6-6C172A2347F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8566794"/>
              </p:ext>
            </p:extLst>
          </p:nvPr>
        </p:nvGraphicFramePr>
        <p:xfrm>
          <a:off x="461660" y="1172978"/>
          <a:ext cx="8229600" cy="5257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A063026C-99D8-B945-998C-E6246B2E017C}"/>
              </a:ext>
            </a:extLst>
          </p:cNvPr>
          <p:cNvGraphicFramePr>
            <a:graphicFrameLocks noGrp="1"/>
          </p:cNvGraphicFramePr>
          <p:nvPr/>
        </p:nvGraphicFramePr>
        <p:xfrm>
          <a:off x="455613" y="484188"/>
          <a:ext cx="17795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69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Program Support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159C28A6-2F17-734D-B1A2-B378E675FCEE}"/>
              </a:ext>
            </a:extLst>
          </p:cNvPr>
          <p:cNvGraphicFramePr>
            <a:graphicFrameLocks noGrp="1"/>
          </p:cNvGraphicFramePr>
          <p:nvPr/>
        </p:nvGraphicFramePr>
        <p:xfrm>
          <a:off x="2387042" y="484188"/>
          <a:ext cx="2160478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145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Mentorship &amp; Advising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434EFCE0-11E0-5F42-AA5F-B42C7B729A9B}"/>
              </a:ext>
            </a:extLst>
          </p:cNvPr>
          <p:cNvGraphicFramePr>
            <a:graphicFrameLocks noGrp="1"/>
          </p:cNvGraphicFramePr>
          <p:nvPr/>
        </p:nvGraphicFramePr>
        <p:xfrm>
          <a:off x="4697413" y="484188"/>
          <a:ext cx="27066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034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032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Coursework &amp; Degree</a:t>
                      </a:r>
                      <a:r>
                        <a:rPr lang="en-US" sz="1000" b="1" baseline="0" dirty="0"/>
                        <a:t> Progress</a:t>
                      </a:r>
                      <a:endParaRPr lang="en-US" sz="1000" b="1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A17C2AC3-6D10-E746-8D53-9EFB6AA2E504}"/>
              </a:ext>
            </a:extLst>
          </p:cNvPr>
          <p:cNvGraphicFramePr>
            <a:graphicFrameLocks noGrp="1"/>
          </p:cNvGraphicFramePr>
          <p:nvPr/>
        </p:nvGraphicFramePr>
        <p:xfrm>
          <a:off x="7554913" y="484188"/>
          <a:ext cx="12588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62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Finances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48B295B3-D14D-5740-98F3-52C811F75904}"/>
              </a:ext>
            </a:extLst>
          </p:cNvPr>
          <p:cNvSpPr txBox="1"/>
          <p:nvPr/>
        </p:nvSpPr>
        <p:spPr>
          <a:xfrm>
            <a:off x="4932532" y="5450316"/>
            <a:ext cx="33933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Note: Area between dotted lines represents approximate parity zone (no statistically significant differences at 90% level of confidence).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0050B6-5E92-4CBB-A50A-E1B1194F8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450" y="-457200"/>
            <a:ext cx="6553200" cy="457200"/>
          </a:xfrm>
        </p:spPr>
        <p:txBody>
          <a:bodyPr vert="horz" wrap="square" lIns="90488" tIns="44450" rIns="90488" bIns="44450" numCol="1" anchor="b" anchorCtr="0" compatLnSpc="1">
            <a:prstTxWarp prst="textNoShape">
              <a:avLst/>
            </a:prstTxWarp>
          </a:bodyPr>
          <a:lstStyle/>
          <a:p>
            <a:pPr>
              <a:defRPr sz="1200" b="1" i="0" u="none" strike="noStrike" kern="1200" spc="0" baseline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pPr>
            <a:r>
              <a:rPr lang="en-US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Comparison of Attribute Evaluations</a:t>
            </a:r>
            <a:br>
              <a:rPr lang="en-US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2019 versus 2016</a:t>
            </a:r>
            <a:br>
              <a:rPr lang="en-US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- College of Engineering, Master’s CAMPUS -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825975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434975"/>
            <a:ext cx="6553200" cy="457200"/>
          </a:xfrm>
        </p:spPr>
        <p:txBody>
          <a:bodyPr/>
          <a:lstStyle/>
          <a:p>
            <a:r>
              <a:rPr lang="en-US" dirty="0">
                <a:latin typeface="Arial" charset="0"/>
              </a:rPr>
              <a:t>Key Metrics – College of Engineering, Master’s ONLINE</a:t>
            </a:r>
          </a:p>
        </p:txBody>
      </p:sp>
      <p:sp>
        <p:nvSpPr>
          <p:cNvPr id="14341" name="Text Box 7"/>
          <p:cNvSpPr txBox="1">
            <a:spLocks noChangeArrowheads="1"/>
          </p:cNvSpPr>
          <p:nvPr/>
        </p:nvSpPr>
        <p:spPr bwMode="auto">
          <a:xfrm>
            <a:off x="19050" y="5384761"/>
            <a:ext cx="8645525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>
              <a:spcBef>
                <a:spcPct val="50000"/>
              </a:spcBef>
              <a:buFontTx/>
              <a:buAutoNum type="alphaUcPeriod" startAt="17"/>
            </a:pPr>
            <a:r>
              <a:rPr lang="en-US" sz="800" dirty="0"/>
              <a:t> 	Please rate the quality of your overall graduate student experience at Georgia Tech, considering both academic and non-academic aspects. 1=Poor, 10=Excellent</a:t>
            </a:r>
            <a:br>
              <a:rPr lang="en-US" sz="800" dirty="0"/>
            </a:br>
            <a:r>
              <a:rPr lang="en-US" sz="800" dirty="0"/>
              <a:t>Q.	Please rate the quality of your graduate student experience within your program of study, considering both academic and non-academic aspects. 1=Poor, 10=Excellent </a:t>
            </a:r>
            <a:br>
              <a:rPr lang="en-US" sz="800" dirty="0"/>
            </a:br>
            <a:r>
              <a:rPr lang="en-US" sz="800" dirty="0"/>
              <a:t>Q.	How likely are you to recommend Georgia Tech to a qualified prospective graduate student as a place to attend graduate school? 1=Extremely Unlikely, 10=Extremely Likely  </a:t>
            </a:r>
            <a:br>
              <a:rPr lang="en-US" sz="800" dirty="0"/>
            </a:br>
            <a:r>
              <a:rPr lang="en-US" sz="800" dirty="0"/>
              <a:t>Q.	How likely are you to recommend your program of study at Georgia Tech to a qualified prospective graduate student? 1=Extremely Unlikely, 10=Extremely Likely.</a:t>
            </a:r>
            <a:br>
              <a:rPr lang="en-US" sz="800" dirty="0"/>
            </a:br>
            <a:r>
              <a:rPr lang="en-US" sz="800" dirty="0"/>
              <a:t>Q.	Prior to this survey, how easy has it been for you to offer your own opinions and feedback to Georgia Tech about issues that affect you as a student?</a:t>
            </a:r>
            <a:br>
              <a:rPr lang="en-US" sz="800" dirty="0"/>
            </a:br>
            <a:r>
              <a:rPr lang="en-US" sz="800" dirty="0"/>
              <a:t>	1=Extremely Difficult, 10=Extremely Easy</a:t>
            </a:r>
            <a:br>
              <a:rPr lang="en-US" sz="800" dirty="0"/>
            </a:br>
            <a:r>
              <a:rPr lang="en-US" sz="800" dirty="0"/>
              <a:t>Q.	How responsive has Georgia Tech been to input or feedback that you have offered? 1=Not Responsive At All, 10=Extremely Responsive</a:t>
            </a:r>
            <a:br>
              <a:rPr lang="en-US" sz="800" dirty="0"/>
            </a:br>
            <a:r>
              <a:rPr lang="en-US" sz="800" dirty="0"/>
              <a:t>Q.	Prior to this survey, how easy has it been for you to offer your own opinions and feedback to your program of study about issues that affect you as a student?</a:t>
            </a:r>
            <a:br>
              <a:rPr lang="en-US" sz="800" dirty="0"/>
            </a:br>
            <a:r>
              <a:rPr lang="en-US" sz="800" dirty="0"/>
              <a:t>	1=Extremely Difficult, 10=Extremely Easy</a:t>
            </a:r>
            <a:br>
              <a:rPr lang="en-US" sz="800" dirty="0"/>
            </a:br>
            <a:r>
              <a:rPr lang="en-US" sz="800" dirty="0"/>
              <a:t>Q.	How responsive has your program been to input or feedback that you have offered? 1=Not Responsive At All, 10=Extremely Responsive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4513416"/>
              </p:ext>
            </p:extLst>
          </p:nvPr>
        </p:nvGraphicFramePr>
        <p:xfrm>
          <a:off x="1066000" y="1097280"/>
          <a:ext cx="7040880" cy="382016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37490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8640">
                  <a:extLst>
                    <a:ext uri="{9D8B030D-6E8A-4147-A177-3AD203B41FA5}">
                      <a16:colId xmlns:a16="http://schemas.microsoft.com/office/drawing/2014/main" val="1503789934"/>
                    </a:ext>
                  </a:extLst>
                </a:gridCol>
                <a:gridCol w="5486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48640">
                  <a:extLst>
                    <a:ext uri="{9D8B030D-6E8A-4147-A177-3AD203B41FA5}">
                      <a16:colId xmlns:a16="http://schemas.microsoft.com/office/drawing/2014/main" val="18569553"/>
                    </a:ext>
                  </a:extLst>
                </a:gridCol>
                <a:gridCol w="5486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48640">
                  <a:extLst>
                    <a:ext uri="{9D8B030D-6E8A-4147-A177-3AD203B41FA5}">
                      <a16:colId xmlns:a16="http://schemas.microsoft.com/office/drawing/2014/main" val="1645761906"/>
                    </a:ext>
                  </a:extLst>
                </a:gridCol>
                <a:gridCol w="548640">
                  <a:extLst>
                    <a:ext uri="{9D8B030D-6E8A-4147-A177-3AD203B41FA5}">
                      <a16:colId xmlns:a16="http://schemas.microsoft.com/office/drawing/2014/main" val="3306511610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ctr"/>
                      <a:endParaRPr lang="en-US" sz="10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College of Engineering – Master’s Online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1184756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endParaRPr lang="en-US" sz="10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>
                          <a:solidFill>
                            <a:schemeClr val="tx1"/>
                          </a:solidFill>
                          <a:latin typeface="+mn-lt"/>
                        </a:rPr>
                        <a:t>Total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ECE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ISYE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29298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8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Quality of overall graduate student experience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Quality of graduate student experience within program of study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Ease of offering opinions/feedback to GT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Responsiveness from GT to input/feedback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Ease of offering opinions/feedback to program of study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Responsiveness from program of study to input/feedback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Likely to recommend GT to attend graduate school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Likely to recommend program of study at GT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3102183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 descr="Graph on perception improvement analysis for master's online students for College of Engineering. X-axis is perception rating (8-10), and y-axis is impact on quality of overall experience."/>
          <p:cNvGraphicFramePr/>
          <p:nvPr>
            <p:extLst>
              <p:ext uri="{D42A27DB-BD31-4B8C-83A1-F6EECF244321}">
                <p14:modId xmlns:p14="http://schemas.microsoft.com/office/powerpoint/2010/main" val="731705181"/>
              </p:ext>
            </p:extLst>
          </p:nvPr>
        </p:nvGraphicFramePr>
        <p:xfrm>
          <a:off x="256032" y="1051560"/>
          <a:ext cx="8686800" cy="558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4" name="Straight Connector 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 bwMode="auto">
          <a:xfrm>
            <a:off x="1031876" y="3473443"/>
            <a:ext cx="7642225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 bwMode="auto">
          <a:xfrm flipV="1">
            <a:off x="5632423" y="1536700"/>
            <a:ext cx="0" cy="45339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3" name="Text Box 4"/>
          <p:cNvSpPr txBox="1">
            <a:spLocks noChangeArrowheads="1"/>
          </p:cNvSpPr>
          <p:nvPr/>
        </p:nvSpPr>
        <p:spPr bwMode="auto">
          <a:xfrm>
            <a:off x="1041400" y="1562100"/>
            <a:ext cx="14224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sz="1000" b="1" dirty="0">
                <a:solidFill>
                  <a:srgbClr val="FE0000"/>
                </a:solidFill>
              </a:rPr>
              <a:t>Key Opportunities</a:t>
            </a:r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6832600" y="1562100"/>
            <a:ext cx="18288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000" b="1" dirty="0">
                <a:solidFill>
                  <a:schemeClr val="accent2"/>
                </a:solidFill>
              </a:rPr>
              <a:t>Primary Strengths</a:t>
            </a:r>
          </a:p>
        </p:txBody>
      </p:sp>
      <p:sp>
        <p:nvSpPr>
          <p:cNvPr id="25" name="Text Box 6"/>
          <p:cNvSpPr txBox="1">
            <a:spLocks noChangeArrowheads="1"/>
          </p:cNvSpPr>
          <p:nvPr/>
        </p:nvSpPr>
        <p:spPr bwMode="auto">
          <a:xfrm>
            <a:off x="1041400" y="5791200"/>
            <a:ext cx="17780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sz="1000" b="1" dirty="0">
                <a:solidFill>
                  <a:schemeClr val="hlink"/>
                </a:solidFill>
              </a:rPr>
              <a:t>Secondary Opportunities</a:t>
            </a:r>
          </a:p>
        </p:txBody>
      </p:sp>
      <p:sp>
        <p:nvSpPr>
          <p:cNvPr id="26" name="Text Box 7"/>
          <p:cNvSpPr txBox="1">
            <a:spLocks noChangeArrowheads="1"/>
          </p:cNvSpPr>
          <p:nvPr/>
        </p:nvSpPr>
        <p:spPr bwMode="auto">
          <a:xfrm>
            <a:off x="6832600" y="5789454"/>
            <a:ext cx="18288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000" b="1" dirty="0">
                <a:solidFill>
                  <a:schemeClr val="accent2"/>
                </a:solidFill>
              </a:rPr>
              <a:t>Secondary Strengths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455613" y="484188"/>
          <a:ext cx="17795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69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Program Support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2387042" y="484188"/>
          <a:ext cx="2160478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145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Mentorship &amp; Advising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4697413" y="484188"/>
          <a:ext cx="27066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034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032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Coursework &amp; Degree</a:t>
                      </a:r>
                      <a:r>
                        <a:rPr lang="en-US" sz="1000" b="1" baseline="0" dirty="0"/>
                        <a:t> Progress</a:t>
                      </a:r>
                      <a:endParaRPr lang="en-US" sz="1000" b="1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7554913" y="484188"/>
          <a:ext cx="12588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62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Finances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BB3B4508-806C-38B5-AFF6-2AE736D651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450" y="-457200"/>
            <a:ext cx="6553200" cy="457200"/>
          </a:xfrm>
        </p:spPr>
        <p:txBody>
          <a:bodyPr vert="horz" wrap="square" lIns="90488" tIns="44450" rIns="90488" bIns="44450" numCol="1" anchor="b" anchorCtr="0" compatLnSpc="1">
            <a:prstTxWarp prst="textNoShape">
              <a:avLst/>
            </a:prstTxWarp>
          </a:bodyPr>
          <a:lstStyle/>
          <a:p>
            <a:pPr>
              <a:defRPr sz="120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kern="1200" dirty="0">
                <a:solidFill>
                  <a:srgbClr val="000000"/>
                </a:solidFill>
              </a:rPr>
              <a:t>Perception Improvement Analysis – Master’s ONLINE</a:t>
            </a:r>
            <a:br>
              <a:rPr lang="en-US" kern="1200" dirty="0">
                <a:solidFill>
                  <a:srgbClr val="000000"/>
                </a:solidFill>
              </a:rPr>
            </a:br>
            <a:r>
              <a:rPr lang="en-US" kern="1200" dirty="0">
                <a:solidFill>
                  <a:srgbClr val="000000"/>
                </a:solidFill>
              </a:rPr>
              <a:t>College of Engineering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669997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434975"/>
            <a:ext cx="6553200" cy="457200"/>
          </a:xfrm>
        </p:spPr>
        <p:txBody>
          <a:bodyPr/>
          <a:lstStyle/>
          <a:p>
            <a:r>
              <a:rPr lang="en-US" dirty="0">
                <a:latin typeface="Arial" charset="0"/>
              </a:rPr>
              <a:t>Key Metrics – College of Engineering, </a:t>
            </a:r>
            <a:r>
              <a:rPr lang="en-US" dirty="0" err="1">
                <a:latin typeface="Arial" charset="0"/>
              </a:rPr>
              <a:t>Ph.D</a:t>
            </a:r>
            <a:endParaRPr lang="en-US" dirty="0">
              <a:latin typeface="Arial" charset="0"/>
            </a:endParaRPr>
          </a:p>
        </p:txBody>
      </p:sp>
      <p:sp>
        <p:nvSpPr>
          <p:cNvPr id="14341" name="Text Box 7"/>
          <p:cNvSpPr txBox="1">
            <a:spLocks noChangeArrowheads="1"/>
          </p:cNvSpPr>
          <p:nvPr/>
        </p:nvSpPr>
        <p:spPr bwMode="auto">
          <a:xfrm>
            <a:off x="19050" y="5384761"/>
            <a:ext cx="8645525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>
              <a:spcBef>
                <a:spcPct val="50000"/>
              </a:spcBef>
              <a:buFontTx/>
              <a:buAutoNum type="alphaUcPeriod" startAt="17"/>
            </a:pPr>
            <a:r>
              <a:rPr lang="en-US" sz="800" dirty="0"/>
              <a:t> 	Please rate the quality of your overall graduate student experience at Georgia Tech, considering both academic and non-academic aspects. 1=Poor, 10=Excellent</a:t>
            </a:r>
            <a:br>
              <a:rPr lang="en-US" sz="800" dirty="0"/>
            </a:br>
            <a:r>
              <a:rPr lang="en-US" sz="800" dirty="0"/>
              <a:t>Q.	Please rate the quality of your graduate student experience within your program of study, considering both academic and non-academic aspects. 1=Poor, 10=Excellent </a:t>
            </a:r>
            <a:br>
              <a:rPr lang="en-US" sz="800" dirty="0"/>
            </a:br>
            <a:r>
              <a:rPr lang="en-US" sz="800" dirty="0"/>
              <a:t>Q.	How likely are you to recommend Georgia Tech to a qualified prospective graduate student as a place to attend graduate school? 1=Extremely Unlikely, 10=Extremely Likely  </a:t>
            </a:r>
            <a:br>
              <a:rPr lang="en-US" sz="800" dirty="0"/>
            </a:br>
            <a:r>
              <a:rPr lang="en-US" sz="800" dirty="0"/>
              <a:t>Q.	How likely are you to recommend your program of study at Georgia Tech to a qualified prospective graduate student? 1=Extremely Unlikely, 10=Extremely Likely.</a:t>
            </a:r>
            <a:br>
              <a:rPr lang="en-US" sz="800" dirty="0"/>
            </a:br>
            <a:r>
              <a:rPr lang="en-US" sz="800" dirty="0"/>
              <a:t>Q.	Prior to this survey, how easy has it been for you to offer your own opinions and feedback to Georgia Tech about issues that affect you as a student?</a:t>
            </a:r>
            <a:br>
              <a:rPr lang="en-US" sz="800" dirty="0"/>
            </a:br>
            <a:r>
              <a:rPr lang="en-US" sz="800" dirty="0"/>
              <a:t>	1=Extremely Difficult, 10=Extremely Easy</a:t>
            </a:r>
            <a:br>
              <a:rPr lang="en-US" sz="800" dirty="0"/>
            </a:br>
            <a:r>
              <a:rPr lang="en-US" sz="800" dirty="0"/>
              <a:t>Q.	How responsive has Georgia Tech been to input or feedback that you have offered? 1=Not Responsive At All, 10=Extremely Responsive</a:t>
            </a:r>
            <a:br>
              <a:rPr lang="en-US" sz="800" dirty="0"/>
            </a:br>
            <a:r>
              <a:rPr lang="en-US" sz="800" dirty="0"/>
              <a:t>Q.	Prior to this survey, how easy has it been for you to offer your own opinions and feedback to your program of study about issues that affect you as a student?</a:t>
            </a:r>
            <a:br>
              <a:rPr lang="en-US" sz="800" dirty="0"/>
            </a:br>
            <a:r>
              <a:rPr lang="en-US" sz="800" dirty="0"/>
              <a:t>	1=Extremely Difficult, 10=Extremely Easy</a:t>
            </a:r>
            <a:br>
              <a:rPr lang="en-US" sz="800" dirty="0"/>
            </a:br>
            <a:r>
              <a:rPr lang="en-US" sz="800" dirty="0"/>
              <a:t>Q.	How responsive has your program been to input or feedback that you have offered? 1=Not Responsive At All, 10=Extremely Responsive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2268600"/>
              </p:ext>
            </p:extLst>
          </p:nvPr>
        </p:nvGraphicFramePr>
        <p:xfrm>
          <a:off x="731520" y="1097280"/>
          <a:ext cx="7717536" cy="413512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28712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1503789934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1925790356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1515313967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18569553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672374467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1674822344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1645761906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1141944491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ctr"/>
                      <a:endParaRPr lang="en-US" sz="10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0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College of Engineering – </a:t>
                      </a:r>
                      <a:r>
                        <a:rPr lang="en-US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Ph.D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1184756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endParaRPr lang="en-US" sz="10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000" b="1" dirty="0">
                          <a:solidFill>
                            <a:schemeClr val="tx1"/>
                          </a:solidFill>
                          <a:latin typeface="+mn-lt"/>
                        </a:rPr>
                        <a:t>Total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0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BMED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CEE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CHBE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29298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8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9199113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8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1081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326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Quality of overall graduate student experience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Quality of graduate student experience within program of study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Ease of offering opinions/feedback to GT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Responsiveness from GT to input/feedback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Ease of offering opinions/feedback to program of study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Responsiveness from program of study to input/feedback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Likely to recommend GT to attend graduate school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Likely to recommend program of study at GT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0587705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434975"/>
            <a:ext cx="6553200" cy="457200"/>
          </a:xfrm>
        </p:spPr>
        <p:txBody>
          <a:bodyPr/>
          <a:lstStyle/>
          <a:p>
            <a:r>
              <a:rPr lang="en-US" dirty="0">
                <a:latin typeface="Arial" charset="0"/>
              </a:rPr>
              <a:t>Key Metrics – College of Engineering, Ph.D. Cont.</a:t>
            </a:r>
          </a:p>
        </p:txBody>
      </p:sp>
      <p:sp>
        <p:nvSpPr>
          <p:cNvPr id="14341" name="Text Box 7"/>
          <p:cNvSpPr txBox="1">
            <a:spLocks noChangeArrowheads="1"/>
          </p:cNvSpPr>
          <p:nvPr/>
        </p:nvSpPr>
        <p:spPr bwMode="auto">
          <a:xfrm>
            <a:off x="19050" y="5384761"/>
            <a:ext cx="8645525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>
              <a:spcBef>
                <a:spcPct val="50000"/>
              </a:spcBef>
              <a:buFontTx/>
              <a:buAutoNum type="alphaUcPeriod" startAt="17"/>
            </a:pPr>
            <a:r>
              <a:rPr lang="en-US" sz="800" dirty="0"/>
              <a:t> 	Please rate the quality of your overall graduate student experience at Georgia Tech, considering both academic and non-academic aspects. 1=Poor, 10=Excellent</a:t>
            </a:r>
            <a:br>
              <a:rPr lang="en-US" sz="800" dirty="0"/>
            </a:br>
            <a:r>
              <a:rPr lang="en-US" sz="800" dirty="0"/>
              <a:t>Q.	Please rate the quality of your graduate student experience within your program of study, considering both academic and non-academic aspects. 1=Poor, 10=Excellent </a:t>
            </a:r>
            <a:br>
              <a:rPr lang="en-US" sz="800" dirty="0"/>
            </a:br>
            <a:r>
              <a:rPr lang="en-US" sz="800" dirty="0"/>
              <a:t>Q.	How likely are you to recommend Georgia Tech to a qualified prospective graduate student as a place to attend graduate school? 1=Extremely Unlikely, 10=Extremely Likely  </a:t>
            </a:r>
            <a:br>
              <a:rPr lang="en-US" sz="800" dirty="0"/>
            </a:br>
            <a:r>
              <a:rPr lang="en-US" sz="800" dirty="0"/>
              <a:t>Q.	How likely are you to recommend your program of study at Georgia Tech to a qualified prospective graduate student? 1=Extremely Unlikely, 10=Extremely Likely.</a:t>
            </a:r>
            <a:br>
              <a:rPr lang="en-US" sz="800" dirty="0"/>
            </a:br>
            <a:r>
              <a:rPr lang="en-US" sz="800" dirty="0"/>
              <a:t>Q.	Prior to this survey, how easy has it been for you to offer your own opinions and feedback to Georgia Tech about issues that affect you as a student?</a:t>
            </a:r>
            <a:br>
              <a:rPr lang="en-US" sz="800" dirty="0"/>
            </a:br>
            <a:r>
              <a:rPr lang="en-US" sz="800" dirty="0"/>
              <a:t>	1=Extremely Difficult, 10=Extremely Easy</a:t>
            </a:r>
            <a:br>
              <a:rPr lang="en-US" sz="800" dirty="0"/>
            </a:br>
            <a:r>
              <a:rPr lang="en-US" sz="800" dirty="0"/>
              <a:t>Q.	How responsive has Georgia Tech been to input or feedback that you have offered? 1=Not Responsive At All, 10=Extremely Responsive</a:t>
            </a:r>
            <a:br>
              <a:rPr lang="en-US" sz="800" dirty="0"/>
            </a:br>
            <a:r>
              <a:rPr lang="en-US" sz="800" dirty="0"/>
              <a:t>Q.	Prior to this survey, how easy has it been for you to offer your own opinions and feedback to your program of study about issues that affect you as a student?</a:t>
            </a:r>
            <a:br>
              <a:rPr lang="en-US" sz="800" dirty="0"/>
            </a:br>
            <a:r>
              <a:rPr lang="en-US" sz="800" dirty="0"/>
              <a:t>	1=Extremely Difficult, 10=Extremely Easy</a:t>
            </a:r>
            <a:br>
              <a:rPr lang="en-US" sz="800" dirty="0"/>
            </a:br>
            <a:r>
              <a:rPr lang="en-US" sz="800" dirty="0"/>
              <a:t>Q.	How responsive has your program been to input or feedback that you have offered? 1=Not Responsive At All, 10=Extremely Responsive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7358346"/>
              </p:ext>
            </p:extLst>
          </p:nvPr>
        </p:nvGraphicFramePr>
        <p:xfrm>
          <a:off x="256894" y="1097280"/>
          <a:ext cx="8686800" cy="413512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28712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1503789934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2702082677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2141792425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683375789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3306511610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882887797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3619661703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838601462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3399330229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2161643488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3293293702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ctr"/>
                      <a:endParaRPr lang="en-US" sz="10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College of Engineering – </a:t>
                      </a:r>
                      <a:r>
                        <a:rPr lang="en-US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Ph.D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1184756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endParaRPr lang="en-US" sz="10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000" b="1" dirty="0">
                          <a:solidFill>
                            <a:schemeClr val="tx1"/>
                          </a:solidFill>
                          <a:latin typeface="+mn-lt"/>
                        </a:rPr>
                        <a:t>Total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0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000" b="1" dirty="0">
                          <a:solidFill>
                            <a:schemeClr val="tx1"/>
                          </a:solidFill>
                          <a:latin typeface="+mn-lt"/>
                        </a:rPr>
                        <a:t>COE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0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ECE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ISYE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MSE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29298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8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177262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8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1081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326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302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Quality of overall graduate student experience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Quality of graduate student experience within program of study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Ease of offering opinions/feedback to GT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Responsiveness from GT to input/feedback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Ease of offering opinions/feedback to program of study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Responsiveness from program of study to input/feedback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Likely to recommend GT to attend graduate school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Likely to recommend program of study at GT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5029786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 descr="Graph on perception improvement analysis for Ph.D. students for College of Engineering. X-axis is perception rating (8-10), and y-axis is impact on quality of overall experience."/>
          <p:cNvGraphicFramePr/>
          <p:nvPr>
            <p:extLst>
              <p:ext uri="{D42A27DB-BD31-4B8C-83A1-F6EECF244321}">
                <p14:modId xmlns:p14="http://schemas.microsoft.com/office/powerpoint/2010/main" val="3178755572"/>
              </p:ext>
            </p:extLst>
          </p:nvPr>
        </p:nvGraphicFramePr>
        <p:xfrm>
          <a:off x="256032" y="1051560"/>
          <a:ext cx="8686800" cy="558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4" name="Straight Connector 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 bwMode="auto">
          <a:xfrm>
            <a:off x="1031876" y="3473443"/>
            <a:ext cx="7642225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 bwMode="auto">
          <a:xfrm flipV="1">
            <a:off x="5632423" y="1543050"/>
            <a:ext cx="0" cy="45339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3" name="Text Box 4"/>
          <p:cNvSpPr txBox="1">
            <a:spLocks noChangeArrowheads="1"/>
          </p:cNvSpPr>
          <p:nvPr/>
        </p:nvSpPr>
        <p:spPr bwMode="auto">
          <a:xfrm>
            <a:off x="1041400" y="1562100"/>
            <a:ext cx="14224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sz="1000" b="1" dirty="0">
                <a:solidFill>
                  <a:srgbClr val="FE0000"/>
                </a:solidFill>
              </a:rPr>
              <a:t>Key Opportunities</a:t>
            </a:r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6832600" y="1562100"/>
            <a:ext cx="18288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000" b="1" dirty="0">
                <a:solidFill>
                  <a:schemeClr val="accent2"/>
                </a:solidFill>
              </a:rPr>
              <a:t>Primary Strengths</a:t>
            </a:r>
          </a:p>
        </p:txBody>
      </p:sp>
      <p:sp>
        <p:nvSpPr>
          <p:cNvPr id="25" name="Text Box 6"/>
          <p:cNvSpPr txBox="1">
            <a:spLocks noChangeArrowheads="1"/>
          </p:cNvSpPr>
          <p:nvPr/>
        </p:nvSpPr>
        <p:spPr bwMode="auto">
          <a:xfrm>
            <a:off x="1041400" y="5791200"/>
            <a:ext cx="17780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sz="1000" b="1" dirty="0">
                <a:solidFill>
                  <a:schemeClr val="hlink"/>
                </a:solidFill>
              </a:rPr>
              <a:t>Secondary Opportunities</a:t>
            </a:r>
          </a:p>
        </p:txBody>
      </p:sp>
      <p:sp>
        <p:nvSpPr>
          <p:cNvPr id="26" name="Text Box 7"/>
          <p:cNvSpPr txBox="1">
            <a:spLocks noChangeArrowheads="1"/>
          </p:cNvSpPr>
          <p:nvPr/>
        </p:nvSpPr>
        <p:spPr bwMode="auto">
          <a:xfrm>
            <a:off x="6832600" y="5789454"/>
            <a:ext cx="18288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000" b="1" dirty="0">
                <a:solidFill>
                  <a:schemeClr val="accent2"/>
                </a:solidFill>
              </a:rPr>
              <a:t>Secondary Strengths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455613" y="484188"/>
          <a:ext cx="17795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69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Program Support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2387042" y="484188"/>
          <a:ext cx="2160478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145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Mentorship &amp; Advising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4697413" y="484188"/>
          <a:ext cx="27066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034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032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Coursework &amp; Degree</a:t>
                      </a:r>
                      <a:r>
                        <a:rPr lang="en-US" sz="1000" b="1" baseline="0" dirty="0"/>
                        <a:t> Progress</a:t>
                      </a:r>
                      <a:endParaRPr lang="en-US" sz="1000" b="1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7554913" y="484188"/>
          <a:ext cx="12588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62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Finances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6FAF9047-F1AF-33F9-B9A6-280F562AF5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450" y="-457200"/>
            <a:ext cx="6553200" cy="457200"/>
          </a:xfrm>
        </p:spPr>
        <p:txBody>
          <a:bodyPr vert="horz" wrap="square" lIns="90488" tIns="44450" rIns="90488" bIns="44450" numCol="1" anchor="b" anchorCtr="0" compatLnSpc="1">
            <a:prstTxWarp prst="textNoShape">
              <a:avLst/>
            </a:prstTxWarp>
          </a:bodyPr>
          <a:lstStyle/>
          <a:p>
            <a:pPr>
              <a:defRPr sz="120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kern="1200" dirty="0">
                <a:solidFill>
                  <a:srgbClr val="000000"/>
                </a:solidFill>
              </a:rPr>
              <a:t>Perception Improvement Analysis – Ph.D.</a:t>
            </a:r>
            <a:br>
              <a:rPr lang="en-US" kern="1200" dirty="0">
                <a:solidFill>
                  <a:srgbClr val="000000"/>
                </a:solidFill>
              </a:rPr>
            </a:br>
            <a:r>
              <a:rPr lang="en-US" kern="1200" dirty="0">
                <a:solidFill>
                  <a:srgbClr val="000000"/>
                </a:solidFill>
              </a:rPr>
              <a:t>College of Engineering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152215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 descr="Graph on comparison of attribute evaluations for 2019  vs 2016 for PhD students in College of Engineering. X-axis is 2016 attribute ranking (% 8-10), and y-axis is 2019 attribute ranking (% 8-10).">
            <a:extLst>
              <a:ext uri="{FF2B5EF4-FFF2-40B4-BE49-F238E27FC236}">
                <a16:creationId xmlns:a16="http://schemas.microsoft.com/office/drawing/2014/main" id="{FE034E96-DDF3-1742-A6A6-6C172A2347F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64310422"/>
              </p:ext>
            </p:extLst>
          </p:nvPr>
        </p:nvGraphicFramePr>
        <p:xfrm>
          <a:off x="461660" y="1172978"/>
          <a:ext cx="8229600" cy="5257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A063026C-99D8-B945-998C-E6246B2E017C}"/>
              </a:ext>
            </a:extLst>
          </p:cNvPr>
          <p:cNvGraphicFramePr>
            <a:graphicFrameLocks noGrp="1"/>
          </p:cNvGraphicFramePr>
          <p:nvPr/>
        </p:nvGraphicFramePr>
        <p:xfrm>
          <a:off x="455613" y="484188"/>
          <a:ext cx="17795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69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Program Support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159C28A6-2F17-734D-B1A2-B378E675FCEE}"/>
              </a:ext>
            </a:extLst>
          </p:cNvPr>
          <p:cNvGraphicFramePr>
            <a:graphicFrameLocks noGrp="1"/>
          </p:cNvGraphicFramePr>
          <p:nvPr/>
        </p:nvGraphicFramePr>
        <p:xfrm>
          <a:off x="2387042" y="484188"/>
          <a:ext cx="2160478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145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Mentorship &amp; Advising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434EFCE0-11E0-5F42-AA5F-B42C7B729A9B}"/>
              </a:ext>
            </a:extLst>
          </p:cNvPr>
          <p:cNvGraphicFramePr>
            <a:graphicFrameLocks noGrp="1"/>
          </p:cNvGraphicFramePr>
          <p:nvPr/>
        </p:nvGraphicFramePr>
        <p:xfrm>
          <a:off x="4697413" y="484188"/>
          <a:ext cx="27066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034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032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Coursework &amp; Degree</a:t>
                      </a:r>
                      <a:r>
                        <a:rPr lang="en-US" sz="1000" b="1" baseline="0" dirty="0"/>
                        <a:t> Progress</a:t>
                      </a:r>
                      <a:endParaRPr lang="en-US" sz="1000" b="1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A17C2AC3-6D10-E746-8D53-9EFB6AA2E504}"/>
              </a:ext>
            </a:extLst>
          </p:cNvPr>
          <p:cNvGraphicFramePr>
            <a:graphicFrameLocks noGrp="1"/>
          </p:cNvGraphicFramePr>
          <p:nvPr/>
        </p:nvGraphicFramePr>
        <p:xfrm>
          <a:off x="7554913" y="484188"/>
          <a:ext cx="12588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62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Finances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48B295B3-D14D-5740-98F3-52C811F75904}"/>
              </a:ext>
            </a:extLst>
          </p:cNvPr>
          <p:cNvSpPr txBox="1"/>
          <p:nvPr/>
        </p:nvSpPr>
        <p:spPr>
          <a:xfrm>
            <a:off x="4932532" y="5450316"/>
            <a:ext cx="33933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Note: Area between dotted lines represents approximate parity zone (no statistically significant differences at 90% level of confidence).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D01BE47-2FC6-EDA3-5572-66D85C5608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450" y="-457200"/>
            <a:ext cx="6553200" cy="457200"/>
          </a:xfrm>
        </p:spPr>
        <p:txBody>
          <a:bodyPr vert="horz" wrap="square" lIns="90488" tIns="44450" rIns="90488" bIns="44450" numCol="1" anchor="b" anchorCtr="0" compatLnSpc="1">
            <a:prstTxWarp prst="textNoShape">
              <a:avLst/>
            </a:prstTxWarp>
          </a:bodyPr>
          <a:lstStyle/>
          <a:p>
            <a:pPr>
              <a:defRPr sz="1200" b="1" i="0" u="none" strike="noStrike" kern="1200" spc="0" baseline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pPr>
            <a:r>
              <a:rPr lang="en-US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Comparison of Attribute Evaluations</a:t>
            </a:r>
            <a:br>
              <a:rPr lang="en-US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2019 versus 2016</a:t>
            </a:r>
            <a:br>
              <a:rPr lang="en-US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- College of Engineering, </a:t>
            </a:r>
            <a:r>
              <a:rPr lang="en-US" dirty="0" err="1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Ph.D</a:t>
            </a:r>
            <a:r>
              <a:rPr lang="en-US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 -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557102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434975"/>
            <a:ext cx="7870324" cy="457200"/>
          </a:xfrm>
        </p:spPr>
        <p:txBody>
          <a:bodyPr/>
          <a:lstStyle/>
          <a:p>
            <a:r>
              <a:rPr lang="en-US" dirty="0">
                <a:latin typeface="Arial" charset="0"/>
              </a:rPr>
              <a:t>IVAN ALLEN COLLEGE</a:t>
            </a:r>
          </a:p>
        </p:txBody>
      </p:sp>
    </p:spTree>
    <p:extLst>
      <p:ext uri="{BB962C8B-B14F-4D97-AF65-F5344CB8AC3E}">
        <p14:creationId xmlns:p14="http://schemas.microsoft.com/office/powerpoint/2010/main" val="70259950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434975"/>
            <a:ext cx="6553200" cy="457200"/>
          </a:xfrm>
        </p:spPr>
        <p:txBody>
          <a:bodyPr/>
          <a:lstStyle/>
          <a:p>
            <a:r>
              <a:rPr lang="en-US" dirty="0">
                <a:latin typeface="Arial" charset="0"/>
              </a:rPr>
              <a:t>Key Metrics – Ivan Allen College, Master’s CAMPUS</a:t>
            </a:r>
          </a:p>
        </p:txBody>
      </p:sp>
      <p:sp>
        <p:nvSpPr>
          <p:cNvPr id="14341" name="Text Box 7"/>
          <p:cNvSpPr txBox="1">
            <a:spLocks noChangeArrowheads="1"/>
          </p:cNvSpPr>
          <p:nvPr/>
        </p:nvSpPr>
        <p:spPr bwMode="auto">
          <a:xfrm>
            <a:off x="19050" y="5384761"/>
            <a:ext cx="8645525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>
              <a:spcBef>
                <a:spcPct val="50000"/>
              </a:spcBef>
              <a:buFontTx/>
              <a:buAutoNum type="alphaUcPeriod" startAt="17"/>
            </a:pPr>
            <a:r>
              <a:rPr lang="en-US" sz="800" dirty="0"/>
              <a:t> 	Please rate the quality of your overall graduate student experience at Georgia Tech, considering both academic and non-academic aspects. 1=Poor, 10=Excellent</a:t>
            </a:r>
            <a:br>
              <a:rPr lang="en-US" sz="800" dirty="0"/>
            </a:br>
            <a:r>
              <a:rPr lang="en-US" sz="800" dirty="0"/>
              <a:t>Q.	Please rate the quality of your graduate student experience within your program of study, considering both academic and non-academic aspects. 1=Poor, 10=Excellent </a:t>
            </a:r>
            <a:br>
              <a:rPr lang="en-US" sz="800" dirty="0"/>
            </a:br>
            <a:r>
              <a:rPr lang="en-US" sz="800" dirty="0"/>
              <a:t>Q.	How likely are you to recommend Georgia Tech to a qualified prospective graduate student as a place to attend graduate school? 1=Extremely Unlikely, 10=Extremely Likely  </a:t>
            </a:r>
            <a:br>
              <a:rPr lang="en-US" sz="800" dirty="0"/>
            </a:br>
            <a:r>
              <a:rPr lang="en-US" sz="800" dirty="0"/>
              <a:t>Q.	How likely are you to recommend your program of study at Georgia Tech to a qualified prospective graduate student? 1=Extremely Unlikely, 10=Extremely Likely.</a:t>
            </a:r>
            <a:br>
              <a:rPr lang="en-US" sz="800" dirty="0"/>
            </a:br>
            <a:r>
              <a:rPr lang="en-US" sz="800" dirty="0"/>
              <a:t>Q.	Prior to this survey, how easy has it been for you to offer your own opinions and feedback to Georgia Tech about issues that affect you as a student?</a:t>
            </a:r>
            <a:br>
              <a:rPr lang="en-US" sz="800" dirty="0"/>
            </a:br>
            <a:r>
              <a:rPr lang="en-US" sz="800" dirty="0"/>
              <a:t>	1=Extremely Difficult, 10=Extremely Easy</a:t>
            </a:r>
            <a:br>
              <a:rPr lang="en-US" sz="800" dirty="0"/>
            </a:br>
            <a:r>
              <a:rPr lang="en-US" sz="800" dirty="0"/>
              <a:t>Q.	How responsive has Georgia Tech been to input or feedback that you have offered? 1=Not Responsive At All, 10=Extremely Responsive</a:t>
            </a:r>
            <a:br>
              <a:rPr lang="en-US" sz="800" dirty="0"/>
            </a:br>
            <a:r>
              <a:rPr lang="en-US" sz="800" dirty="0"/>
              <a:t>Q.	Prior to this survey, how easy has it been for you to offer your own opinions and feedback to your program of study about issues that affect you as a student?</a:t>
            </a:r>
            <a:br>
              <a:rPr lang="en-US" sz="800" dirty="0"/>
            </a:br>
            <a:r>
              <a:rPr lang="en-US" sz="800" dirty="0"/>
              <a:t>	1=Extremely Difficult, 10=Extremely Easy</a:t>
            </a:r>
            <a:br>
              <a:rPr lang="en-US" sz="800" dirty="0"/>
            </a:br>
            <a:r>
              <a:rPr lang="en-US" sz="800" dirty="0"/>
              <a:t>Q.	How responsive has your program been to input or feedback that you have offered? 1=Not Responsive At All, 10=Extremely Responsive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3306837"/>
              </p:ext>
            </p:extLst>
          </p:nvPr>
        </p:nvGraphicFramePr>
        <p:xfrm>
          <a:off x="256894" y="1097280"/>
          <a:ext cx="8686800" cy="413512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28712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1503789934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2902173300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2612159130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3164562072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994615111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18569553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640147289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3183944915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1645761906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655349536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ctr"/>
                      <a:endParaRPr lang="en-US" sz="10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Ivan Allen College – Master’s Campus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1184756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endParaRPr lang="en-US" sz="10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000" b="1" dirty="0">
                          <a:solidFill>
                            <a:schemeClr val="tx1"/>
                          </a:solidFill>
                          <a:latin typeface="+mn-lt"/>
                        </a:rPr>
                        <a:t>Total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0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ECON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HTS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INTA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LCC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PUBP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29298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8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339352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8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Quality of overall graduate student experience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Quality of graduate student experience within program of study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kumimoji="0" 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Ease of offering opinions/feedback to GT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kumimoji="0" 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Responsiveness from GT to input/feedback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kumimoji="0" 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Ease of offering opinions/feedback to program of study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kumimoji="0" 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Responsiveness from program of study to input/feedback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kumimoji="0" 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Likely to recommend GT to attend graduate school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kumimoji="0" 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Likely to recommend program of study at GT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257977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 descr="Graph on perception improvement analysis for master's campus students for Ivan Allen College. X-axis is perception rating (8-10), and y-axis is impact on quality of overall experience."/>
          <p:cNvGraphicFramePr/>
          <p:nvPr>
            <p:extLst>
              <p:ext uri="{D42A27DB-BD31-4B8C-83A1-F6EECF244321}">
                <p14:modId xmlns:p14="http://schemas.microsoft.com/office/powerpoint/2010/main" val="3408677666"/>
              </p:ext>
            </p:extLst>
          </p:nvPr>
        </p:nvGraphicFramePr>
        <p:xfrm>
          <a:off x="256032" y="1051560"/>
          <a:ext cx="8686800" cy="558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4" name="Straight Connector 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 bwMode="auto">
          <a:xfrm>
            <a:off x="1031876" y="3473443"/>
            <a:ext cx="7642225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 bwMode="auto">
          <a:xfrm flipV="1">
            <a:off x="5632423" y="1543050"/>
            <a:ext cx="0" cy="45339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3" name="Text Box 4"/>
          <p:cNvSpPr txBox="1">
            <a:spLocks noChangeArrowheads="1"/>
          </p:cNvSpPr>
          <p:nvPr/>
        </p:nvSpPr>
        <p:spPr bwMode="auto">
          <a:xfrm>
            <a:off x="1041400" y="1562100"/>
            <a:ext cx="14224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sz="1000" b="1" dirty="0">
                <a:solidFill>
                  <a:srgbClr val="FE0000"/>
                </a:solidFill>
              </a:rPr>
              <a:t>Key Opportunities</a:t>
            </a:r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6832600" y="1562100"/>
            <a:ext cx="18288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000" b="1" dirty="0">
                <a:solidFill>
                  <a:schemeClr val="accent2"/>
                </a:solidFill>
              </a:rPr>
              <a:t>Primary Strengths</a:t>
            </a:r>
          </a:p>
        </p:txBody>
      </p:sp>
      <p:sp>
        <p:nvSpPr>
          <p:cNvPr id="25" name="Text Box 6"/>
          <p:cNvSpPr txBox="1">
            <a:spLocks noChangeArrowheads="1"/>
          </p:cNvSpPr>
          <p:nvPr/>
        </p:nvSpPr>
        <p:spPr bwMode="auto">
          <a:xfrm>
            <a:off x="1041400" y="5791200"/>
            <a:ext cx="17780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sz="1000" b="1" dirty="0">
                <a:solidFill>
                  <a:schemeClr val="hlink"/>
                </a:solidFill>
              </a:rPr>
              <a:t>Secondary Opportunities</a:t>
            </a:r>
          </a:p>
        </p:txBody>
      </p:sp>
      <p:sp>
        <p:nvSpPr>
          <p:cNvPr id="26" name="Text Box 7"/>
          <p:cNvSpPr txBox="1">
            <a:spLocks noChangeArrowheads="1"/>
          </p:cNvSpPr>
          <p:nvPr/>
        </p:nvSpPr>
        <p:spPr bwMode="auto">
          <a:xfrm>
            <a:off x="6832600" y="5789454"/>
            <a:ext cx="18288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000" b="1" dirty="0">
                <a:solidFill>
                  <a:schemeClr val="accent2"/>
                </a:solidFill>
              </a:rPr>
              <a:t>Secondary Strengths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455613" y="484188"/>
          <a:ext cx="17795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69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Program Support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2387042" y="484188"/>
          <a:ext cx="2160478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145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Mentorship &amp; Advising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4697413" y="484188"/>
          <a:ext cx="27066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034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032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Coursework &amp; Degree</a:t>
                      </a:r>
                      <a:r>
                        <a:rPr lang="en-US" sz="1000" b="1" baseline="0" dirty="0"/>
                        <a:t> Progress</a:t>
                      </a:r>
                      <a:endParaRPr lang="en-US" sz="1000" b="1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7554913" y="484188"/>
          <a:ext cx="12588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62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Finances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2E3A22C8-4209-AC31-BA8A-67A20B0018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450" y="-457200"/>
            <a:ext cx="6553200" cy="457200"/>
          </a:xfrm>
        </p:spPr>
        <p:txBody>
          <a:bodyPr vert="horz" wrap="square" lIns="90488" tIns="44450" rIns="90488" bIns="44450" numCol="1" anchor="b" anchorCtr="0" compatLnSpc="1">
            <a:prstTxWarp prst="textNoShape">
              <a:avLst/>
            </a:prstTxWarp>
          </a:bodyPr>
          <a:lstStyle/>
          <a:p>
            <a:pPr>
              <a:defRPr sz="120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kern="1200" dirty="0">
                <a:solidFill>
                  <a:srgbClr val="000000"/>
                </a:solidFill>
              </a:rPr>
              <a:t>Perception Improvement Analysis – Master’s CAMPUS</a:t>
            </a:r>
            <a:br>
              <a:rPr lang="en-US" kern="1200" dirty="0">
                <a:solidFill>
                  <a:srgbClr val="000000"/>
                </a:solidFill>
              </a:rPr>
            </a:br>
            <a:r>
              <a:rPr lang="en-US" kern="1200" dirty="0">
                <a:solidFill>
                  <a:srgbClr val="000000"/>
                </a:solidFill>
              </a:rPr>
              <a:t>Ivan Allen College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7091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434975"/>
            <a:ext cx="6553200" cy="457200"/>
          </a:xfrm>
        </p:spPr>
        <p:txBody>
          <a:bodyPr/>
          <a:lstStyle/>
          <a:p>
            <a:r>
              <a:rPr lang="en-US" dirty="0">
                <a:latin typeface="Arial" charset="0"/>
              </a:rPr>
              <a:t>Key Metrics – Ph.D</a:t>
            </a:r>
          </a:p>
        </p:txBody>
      </p:sp>
      <p:sp>
        <p:nvSpPr>
          <p:cNvPr id="14341" name="Text Box 7"/>
          <p:cNvSpPr txBox="1">
            <a:spLocks noChangeArrowheads="1"/>
          </p:cNvSpPr>
          <p:nvPr/>
        </p:nvSpPr>
        <p:spPr bwMode="auto">
          <a:xfrm>
            <a:off x="19050" y="5384761"/>
            <a:ext cx="8645525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>
              <a:spcBef>
                <a:spcPct val="50000"/>
              </a:spcBef>
              <a:buFontTx/>
              <a:buAutoNum type="alphaUcPeriod" startAt="17"/>
            </a:pPr>
            <a:r>
              <a:rPr lang="en-US" sz="800" dirty="0"/>
              <a:t> 	Please rate the quality of your overall graduate student experience at Georgia Tech, considering both academic and non-academic aspects. 1=Poor, 10=Excellent</a:t>
            </a:r>
            <a:br>
              <a:rPr lang="en-US" sz="800" dirty="0"/>
            </a:br>
            <a:r>
              <a:rPr lang="en-US" sz="800" dirty="0"/>
              <a:t>Q.	Please rate the quality of your graduate student experience within your program of study, considering both academic and non-academic aspects. 1=Poor, 10=Excellent </a:t>
            </a:r>
            <a:br>
              <a:rPr lang="en-US" sz="800" dirty="0"/>
            </a:br>
            <a:r>
              <a:rPr lang="en-US" sz="800" dirty="0"/>
              <a:t>Q.	How likely are you to recommend Georgia Tech to a qualified prospective graduate student as a place to attend graduate school? 1=Extremely Unlikely, 10=Extremely Likely  </a:t>
            </a:r>
            <a:br>
              <a:rPr lang="en-US" sz="800" dirty="0"/>
            </a:br>
            <a:r>
              <a:rPr lang="en-US" sz="800" dirty="0"/>
              <a:t>Q.	How likely are you to recommend your program of study at Georgia Tech to a qualified prospective graduate student? 1=Extremely Unlikely, 10=Extremely Likely.</a:t>
            </a:r>
            <a:br>
              <a:rPr lang="en-US" sz="800" dirty="0"/>
            </a:br>
            <a:r>
              <a:rPr lang="en-US" sz="800" dirty="0"/>
              <a:t>Q.	Prior to this survey, how easy has it been for you to offer your own opinions and feedback to Georgia Tech about issues that affect you as a student?</a:t>
            </a:r>
            <a:br>
              <a:rPr lang="en-US" sz="800" dirty="0"/>
            </a:br>
            <a:r>
              <a:rPr lang="en-US" sz="800" dirty="0"/>
              <a:t>	1=Extremely Difficult, 10=Extremely Easy</a:t>
            </a:r>
            <a:br>
              <a:rPr lang="en-US" sz="800" dirty="0"/>
            </a:br>
            <a:r>
              <a:rPr lang="en-US" sz="800" dirty="0"/>
              <a:t>Q.	How responsive has Georgia Tech been to input or feedback that you have offered? 1=Not Responsive At All, 10=Extremely Responsive</a:t>
            </a:r>
            <a:br>
              <a:rPr lang="en-US" sz="800" dirty="0"/>
            </a:br>
            <a:r>
              <a:rPr lang="en-US" sz="800" dirty="0"/>
              <a:t>Q.	Prior to this survey, how easy has it been for you to offer your own opinions and feedback to your program of study about issues that affect you as a student?</a:t>
            </a:r>
            <a:br>
              <a:rPr lang="en-US" sz="800" dirty="0"/>
            </a:br>
            <a:r>
              <a:rPr lang="en-US" sz="800" dirty="0"/>
              <a:t>	1=Extremely Difficult, 10=Extremely Easy</a:t>
            </a:r>
            <a:br>
              <a:rPr lang="en-US" sz="800" dirty="0"/>
            </a:br>
            <a:r>
              <a:rPr lang="en-US" sz="800" dirty="0"/>
              <a:t>Q.	How responsive has your program been to input or feedback that you have offered? 1=Not Responsive At All, 10=Extremely Responsive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18532" y="1397000"/>
          <a:ext cx="8915418" cy="354076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35713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05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0812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9943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9943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8647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4273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4730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800" dirty="0">
                          <a:solidFill>
                            <a:schemeClr val="tx1"/>
                          </a:solidFill>
                        </a:rPr>
                        <a:t>% 8-10</a:t>
                      </a:r>
                      <a:r>
                        <a:rPr lang="en-US" sz="800" baseline="0" dirty="0">
                          <a:solidFill>
                            <a:schemeClr val="tx1"/>
                          </a:solidFill>
                        </a:rPr>
                        <a:t> Rating</a:t>
                      </a:r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</a:rPr>
                        <a:t>Total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</a:rPr>
                        <a:t>College of Architecture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</a:rPr>
                        <a:t>College</a:t>
                      </a:r>
                      <a:r>
                        <a:rPr lang="en-US" sz="800" baseline="0" dirty="0">
                          <a:solidFill>
                            <a:schemeClr val="tx1"/>
                          </a:solidFill>
                        </a:rPr>
                        <a:t> of Computing</a:t>
                      </a:r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</a:rPr>
                        <a:t>College of Engineering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</a:rPr>
                        <a:t>Ivan Allen College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</a:rPr>
                        <a:t>Scheller</a:t>
                      </a:r>
                      <a:r>
                        <a:rPr lang="en-US" sz="80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800" dirty="0">
                          <a:solidFill>
                            <a:schemeClr val="tx1"/>
                          </a:solidFill>
                        </a:rPr>
                        <a:t>College of Business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</a:rPr>
                        <a:t>College of Sciences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8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689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326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Quality of overall graduate student experience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Quality of graduate student experience within program of study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Ease of offering opinions/feedback to GT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Responsiveness from GT to input/feedback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Ease of offering opinions/feedback to program of study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Responsiveness from program of study to input/feedback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Likely to recommend GT to attend graduate school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Likely to recommend program of study at GT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878648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 descr="Graph on comparison of attribute evaluations for 2019  vs 2016 for master's campus students in Ivan Allen College. X-axis is 2016 attribute ranking (% 8-10), and y-axis is 2019 attribute ranking (% 8-10).">
            <a:extLst>
              <a:ext uri="{FF2B5EF4-FFF2-40B4-BE49-F238E27FC236}">
                <a16:creationId xmlns:a16="http://schemas.microsoft.com/office/drawing/2014/main" id="{FE034E96-DDF3-1742-A6A6-6C172A2347F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11623596"/>
              </p:ext>
            </p:extLst>
          </p:nvPr>
        </p:nvGraphicFramePr>
        <p:xfrm>
          <a:off x="461660" y="1172978"/>
          <a:ext cx="8229600" cy="5257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A063026C-99D8-B945-998C-E6246B2E017C}"/>
              </a:ext>
            </a:extLst>
          </p:cNvPr>
          <p:cNvGraphicFramePr>
            <a:graphicFrameLocks noGrp="1"/>
          </p:cNvGraphicFramePr>
          <p:nvPr/>
        </p:nvGraphicFramePr>
        <p:xfrm>
          <a:off x="455613" y="484188"/>
          <a:ext cx="17795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69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Program Support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159C28A6-2F17-734D-B1A2-B378E675FCEE}"/>
              </a:ext>
            </a:extLst>
          </p:cNvPr>
          <p:cNvGraphicFramePr>
            <a:graphicFrameLocks noGrp="1"/>
          </p:cNvGraphicFramePr>
          <p:nvPr/>
        </p:nvGraphicFramePr>
        <p:xfrm>
          <a:off x="2387042" y="484188"/>
          <a:ext cx="2160478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145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Mentorship &amp; Advising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434EFCE0-11E0-5F42-AA5F-B42C7B729A9B}"/>
              </a:ext>
            </a:extLst>
          </p:cNvPr>
          <p:cNvGraphicFramePr>
            <a:graphicFrameLocks noGrp="1"/>
          </p:cNvGraphicFramePr>
          <p:nvPr/>
        </p:nvGraphicFramePr>
        <p:xfrm>
          <a:off x="4697413" y="484188"/>
          <a:ext cx="27066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034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032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Coursework &amp; Degree</a:t>
                      </a:r>
                      <a:r>
                        <a:rPr lang="en-US" sz="1000" b="1" baseline="0" dirty="0"/>
                        <a:t> Progress</a:t>
                      </a:r>
                      <a:endParaRPr lang="en-US" sz="1000" b="1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A17C2AC3-6D10-E746-8D53-9EFB6AA2E504}"/>
              </a:ext>
            </a:extLst>
          </p:cNvPr>
          <p:cNvGraphicFramePr>
            <a:graphicFrameLocks noGrp="1"/>
          </p:cNvGraphicFramePr>
          <p:nvPr/>
        </p:nvGraphicFramePr>
        <p:xfrm>
          <a:off x="7554913" y="484188"/>
          <a:ext cx="12588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62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Finances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48B295B3-D14D-5740-98F3-52C811F75904}"/>
              </a:ext>
            </a:extLst>
          </p:cNvPr>
          <p:cNvSpPr txBox="1"/>
          <p:nvPr/>
        </p:nvSpPr>
        <p:spPr>
          <a:xfrm>
            <a:off x="4932532" y="5450316"/>
            <a:ext cx="33933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Note: Area between dotted lines represents approximate parity zone (no statistically significant differences at 90% level of confidence).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E827F99-6F52-619F-E1F2-1856FC0955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450" y="-457200"/>
            <a:ext cx="6553200" cy="457200"/>
          </a:xfrm>
        </p:spPr>
        <p:txBody>
          <a:bodyPr vert="horz" wrap="square" lIns="90488" tIns="44450" rIns="90488" bIns="44450" numCol="1" anchor="b" anchorCtr="0" compatLnSpc="1">
            <a:prstTxWarp prst="textNoShape">
              <a:avLst/>
            </a:prstTxWarp>
          </a:bodyPr>
          <a:lstStyle/>
          <a:p>
            <a:pPr>
              <a:defRPr sz="1200" b="1" i="0" u="none" strike="noStrike" kern="1200" spc="0" baseline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pPr>
            <a:r>
              <a:rPr lang="en-US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Comparison of Attribute Evaluations</a:t>
            </a:r>
            <a:br>
              <a:rPr lang="en-US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2019 versus 2016</a:t>
            </a:r>
            <a:br>
              <a:rPr lang="en-US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- Ivan Allen College, Master’s CAMPUS -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903717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434975"/>
            <a:ext cx="6553200" cy="457200"/>
          </a:xfrm>
        </p:spPr>
        <p:txBody>
          <a:bodyPr/>
          <a:lstStyle/>
          <a:p>
            <a:r>
              <a:rPr lang="en-US" dirty="0">
                <a:latin typeface="Arial" charset="0"/>
              </a:rPr>
              <a:t>Key Metrics – Ivan Allen College, </a:t>
            </a:r>
            <a:r>
              <a:rPr lang="en-US" dirty="0" err="1">
                <a:latin typeface="Arial" charset="0"/>
              </a:rPr>
              <a:t>Ph.D</a:t>
            </a:r>
            <a:endParaRPr lang="en-US" dirty="0">
              <a:latin typeface="Arial" charset="0"/>
            </a:endParaRPr>
          </a:p>
        </p:txBody>
      </p:sp>
      <p:sp>
        <p:nvSpPr>
          <p:cNvPr id="14341" name="Text Box 7"/>
          <p:cNvSpPr txBox="1">
            <a:spLocks noChangeArrowheads="1"/>
          </p:cNvSpPr>
          <p:nvPr/>
        </p:nvSpPr>
        <p:spPr bwMode="auto">
          <a:xfrm>
            <a:off x="19050" y="5384761"/>
            <a:ext cx="8645525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>
              <a:spcBef>
                <a:spcPct val="50000"/>
              </a:spcBef>
              <a:buFontTx/>
              <a:buAutoNum type="alphaUcPeriod" startAt="17"/>
            </a:pPr>
            <a:r>
              <a:rPr lang="en-US" sz="800" dirty="0"/>
              <a:t> 	Please rate the quality of your overall graduate student experience at Georgia Tech, considering both academic and non-academic aspects. 1=Poor, 10=Excellent</a:t>
            </a:r>
            <a:br>
              <a:rPr lang="en-US" sz="800" dirty="0"/>
            </a:br>
            <a:r>
              <a:rPr lang="en-US" sz="800" dirty="0"/>
              <a:t>Q.	Please rate the quality of your graduate student experience within your program of study, considering both academic and non-academic aspects. 1=Poor, 10=Excellent </a:t>
            </a:r>
            <a:br>
              <a:rPr lang="en-US" sz="800" dirty="0"/>
            </a:br>
            <a:r>
              <a:rPr lang="en-US" sz="800" dirty="0"/>
              <a:t>Q.	How likely are you to recommend Georgia Tech to a qualified prospective graduate student as a place to attend graduate school? 1=Extremely Unlikely, 10=Extremely Likely  </a:t>
            </a:r>
            <a:br>
              <a:rPr lang="en-US" sz="800" dirty="0"/>
            </a:br>
            <a:r>
              <a:rPr lang="en-US" sz="800" dirty="0"/>
              <a:t>Q.	How likely are you to recommend your program of study at Georgia Tech to a qualified prospective graduate student? 1=Extremely Unlikely, 10=Extremely Likely.</a:t>
            </a:r>
            <a:br>
              <a:rPr lang="en-US" sz="800" dirty="0"/>
            </a:br>
            <a:r>
              <a:rPr lang="en-US" sz="800" dirty="0"/>
              <a:t>Q.	Prior to this survey, how easy has it been for you to offer your own opinions and feedback to Georgia Tech about issues that affect you as a student?</a:t>
            </a:r>
            <a:br>
              <a:rPr lang="en-US" sz="800" dirty="0"/>
            </a:br>
            <a:r>
              <a:rPr lang="en-US" sz="800" dirty="0"/>
              <a:t>	1=Extremely Difficult, 10=Extremely Easy</a:t>
            </a:r>
            <a:br>
              <a:rPr lang="en-US" sz="800" dirty="0"/>
            </a:br>
            <a:r>
              <a:rPr lang="en-US" sz="800" dirty="0"/>
              <a:t>Q.	How responsive has Georgia Tech been to input or feedback that you have offered? 1=Not Responsive At All, 10=Extremely Responsive</a:t>
            </a:r>
            <a:br>
              <a:rPr lang="en-US" sz="800" dirty="0"/>
            </a:br>
            <a:r>
              <a:rPr lang="en-US" sz="800" dirty="0"/>
              <a:t>Q.	Prior to this survey, how easy has it been for you to offer your own opinions and feedback to your program of study about issues that affect you as a student?</a:t>
            </a:r>
            <a:br>
              <a:rPr lang="en-US" sz="800" dirty="0"/>
            </a:br>
            <a:r>
              <a:rPr lang="en-US" sz="800" dirty="0"/>
              <a:t>	1=Extremely Difficult, 10=Extremely Easy</a:t>
            </a:r>
            <a:br>
              <a:rPr lang="en-US" sz="800" dirty="0"/>
            </a:br>
            <a:r>
              <a:rPr lang="en-US" sz="800" dirty="0"/>
              <a:t>Q.	How responsive has your program been to input or feedback that you have offered? 1=Not Responsive At All, 10=Extremely Responsive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2346041"/>
              </p:ext>
            </p:extLst>
          </p:nvPr>
        </p:nvGraphicFramePr>
        <p:xfrm>
          <a:off x="256894" y="1097280"/>
          <a:ext cx="8686800" cy="413512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28712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1503789934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2900004680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394198160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18569553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90630978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2214503157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2200926512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257913294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1645761906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3333867031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ctr"/>
                      <a:endParaRPr lang="en-US" sz="10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Ivan Allen College – </a:t>
                      </a:r>
                      <a:r>
                        <a:rPr lang="en-US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Ph.D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1184756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endParaRPr lang="en-US" sz="10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000" b="1" dirty="0">
                          <a:solidFill>
                            <a:schemeClr val="tx1"/>
                          </a:solidFill>
                          <a:latin typeface="+mn-lt"/>
                        </a:rPr>
                        <a:t>Total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0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ECON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HTS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INTA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LCC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PUBP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29298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8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1090922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8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Quality of overall graduate student experience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Quality of graduate student experience within program of study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kumimoji="0" 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Ease of offering opinions/feedback to GT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kumimoji="0" 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Responsiveness from GT to input/feedback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kumimoji="0" 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Ease of offering opinions/feedback to program of study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kumimoji="0" 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Responsiveness from program of study to input/feedback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kumimoji="0" 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Likely to recommend GT to attend graduate school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kumimoji="0" 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Likely to recommend program of study at GT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18773867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 descr="Graph on perception improvement analysis for Ph.D. students for Ivan Allen College. X-axis is perception rating (8-10), and y-axis is impact on quality of overall experience."/>
          <p:cNvGraphicFramePr/>
          <p:nvPr>
            <p:extLst>
              <p:ext uri="{D42A27DB-BD31-4B8C-83A1-F6EECF244321}">
                <p14:modId xmlns:p14="http://schemas.microsoft.com/office/powerpoint/2010/main" val="1925536508"/>
              </p:ext>
            </p:extLst>
          </p:nvPr>
        </p:nvGraphicFramePr>
        <p:xfrm>
          <a:off x="256032" y="1051560"/>
          <a:ext cx="8686800" cy="558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4" name="Straight Connector 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 bwMode="auto">
          <a:xfrm>
            <a:off x="1031876" y="3473443"/>
            <a:ext cx="7642225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 bwMode="auto">
          <a:xfrm flipV="1">
            <a:off x="5632423" y="1543050"/>
            <a:ext cx="0" cy="45339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3" name="Text Box 4"/>
          <p:cNvSpPr txBox="1">
            <a:spLocks noChangeArrowheads="1"/>
          </p:cNvSpPr>
          <p:nvPr/>
        </p:nvSpPr>
        <p:spPr bwMode="auto">
          <a:xfrm>
            <a:off x="1041400" y="1562100"/>
            <a:ext cx="14224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sz="1000" b="1" dirty="0">
                <a:solidFill>
                  <a:srgbClr val="FE0000"/>
                </a:solidFill>
              </a:rPr>
              <a:t>Key Opportunities</a:t>
            </a:r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6832600" y="1562100"/>
            <a:ext cx="18288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000" b="1" dirty="0">
                <a:solidFill>
                  <a:schemeClr val="accent2"/>
                </a:solidFill>
              </a:rPr>
              <a:t>Primary Strengths</a:t>
            </a:r>
          </a:p>
        </p:txBody>
      </p:sp>
      <p:sp>
        <p:nvSpPr>
          <p:cNvPr id="25" name="Text Box 6"/>
          <p:cNvSpPr txBox="1">
            <a:spLocks noChangeArrowheads="1"/>
          </p:cNvSpPr>
          <p:nvPr/>
        </p:nvSpPr>
        <p:spPr bwMode="auto">
          <a:xfrm>
            <a:off x="1041400" y="5791200"/>
            <a:ext cx="17780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sz="1000" b="1" dirty="0">
                <a:solidFill>
                  <a:schemeClr val="hlink"/>
                </a:solidFill>
              </a:rPr>
              <a:t>Secondary Opportunities</a:t>
            </a:r>
          </a:p>
        </p:txBody>
      </p:sp>
      <p:sp>
        <p:nvSpPr>
          <p:cNvPr id="26" name="Text Box 7"/>
          <p:cNvSpPr txBox="1">
            <a:spLocks noChangeArrowheads="1"/>
          </p:cNvSpPr>
          <p:nvPr/>
        </p:nvSpPr>
        <p:spPr bwMode="auto">
          <a:xfrm>
            <a:off x="6832600" y="5789454"/>
            <a:ext cx="18288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000" b="1" dirty="0">
                <a:solidFill>
                  <a:schemeClr val="accent2"/>
                </a:solidFill>
              </a:rPr>
              <a:t>Secondary Strengths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455613" y="484188"/>
          <a:ext cx="17795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69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Program Support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2387042" y="484188"/>
          <a:ext cx="2160478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145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Mentorship &amp; Advising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4697413" y="484188"/>
          <a:ext cx="27066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034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032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Coursework &amp; Degree</a:t>
                      </a:r>
                      <a:r>
                        <a:rPr lang="en-US" sz="1000" b="1" baseline="0" dirty="0"/>
                        <a:t> Progress</a:t>
                      </a:r>
                      <a:endParaRPr lang="en-US" sz="1000" b="1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7554913" y="484188"/>
          <a:ext cx="12588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62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Finances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59A6ED6C-D7B6-2A80-5C37-928949088F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450" y="-457200"/>
            <a:ext cx="6553200" cy="457200"/>
          </a:xfrm>
        </p:spPr>
        <p:txBody>
          <a:bodyPr vert="horz" wrap="square" lIns="90488" tIns="44450" rIns="90488" bIns="44450" numCol="1" anchor="b" anchorCtr="0" compatLnSpc="1">
            <a:prstTxWarp prst="textNoShape">
              <a:avLst/>
            </a:prstTxWarp>
          </a:bodyPr>
          <a:lstStyle/>
          <a:p>
            <a:pPr>
              <a:defRPr sz="120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kern="1200" dirty="0">
                <a:solidFill>
                  <a:srgbClr val="000000"/>
                </a:solidFill>
              </a:rPr>
              <a:t>Perception Improvement Analysis – </a:t>
            </a:r>
            <a:r>
              <a:rPr lang="en-US" kern="1200" dirty="0" err="1">
                <a:solidFill>
                  <a:srgbClr val="000000"/>
                </a:solidFill>
              </a:rPr>
              <a:t>Ph.D</a:t>
            </a:r>
            <a:br>
              <a:rPr lang="en-US" kern="1200" dirty="0">
                <a:solidFill>
                  <a:srgbClr val="000000"/>
                </a:solidFill>
              </a:rPr>
            </a:br>
            <a:r>
              <a:rPr lang="en-US" kern="1200" dirty="0">
                <a:solidFill>
                  <a:srgbClr val="000000"/>
                </a:solidFill>
              </a:rPr>
              <a:t>Ivan Allen College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460347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 descr="Graph on comparison of attribute evaluations for 2019  vs 2016 for PhD students in Ivan Allen College. X-axis is 2016 attribute ranking (% 8-10), and y-axis is 2019 attribute ranking (% 8-10).">
            <a:extLst>
              <a:ext uri="{FF2B5EF4-FFF2-40B4-BE49-F238E27FC236}">
                <a16:creationId xmlns:a16="http://schemas.microsoft.com/office/drawing/2014/main" id="{FE034E96-DDF3-1742-A6A6-6C172A2347F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25901360"/>
              </p:ext>
            </p:extLst>
          </p:nvPr>
        </p:nvGraphicFramePr>
        <p:xfrm>
          <a:off x="461660" y="1172978"/>
          <a:ext cx="8229600" cy="5257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A063026C-99D8-B945-998C-E6246B2E017C}"/>
              </a:ext>
            </a:extLst>
          </p:cNvPr>
          <p:cNvGraphicFramePr>
            <a:graphicFrameLocks noGrp="1"/>
          </p:cNvGraphicFramePr>
          <p:nvPr/>
        </p:nvGraphicFramePr>
        <p:xfrm>
          <a:off x="455613" y="484188"/>
          <a:ext cx="17795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69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Program Support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159C28A6-2F17-734D-B1A2-B378E675FCEE}"/>
              </a:ext>
            </a:extLst>
          </p:cNvPr>
          <p:cNvGraphicFramePr>
            <a:graphicFrameLocks noGrp="1"/>
          </p:cNvGraphicFramePr>
          <p:nvPr/>
        </p:nvGraphicFramePr>
        <p:xfrm>
          <a:off x="2387042" y="484188"/>
          <a:ext cx="2160478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145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Mentorship &amp; Advising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434EFCE0-11E0-5F42-AA5F-B42C7B729A9B}"/>
              </a:ext>
            </a:extLst>
          </p:cNvPr>
          <p:cNvGraphicFramePr>
            <a:graphicFrameLocks noGrp="1"/>
          </p:cNvGraphicFramePr>
          <p:nvPr/>
        </p:nvGraphicFramePr>
        <p:xfrm>
          <a:off x="4697413" y="484188"/>
          <a:ext cx="27066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034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032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Coursework &amp; Degree</a:t>
                      </a:r>
                      <a:r>
                        <a:rPr lang="en-US" sz="1000" b="1" baseline="0" dirty="0"/>
                        <a:t> Progress</a:t>
                      </a:r>
                      <a:endParaRPr lang="en-US" sz="1000" b="1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A17C2AC3-6D10-E746-8D53-9EFB6AA2E504}"/>
              </a:ext>
            </a:extLst>
          </p:cNvPr>
          <p:cNvGraphicFramePr>
            <a:graphicFrameLocks noGrp="1"/>
          </p:cNvGraphicFramePr>
          <p:nvPr/>
        </p:nvGraphicFramePr>
        <p:xfrm>
          <a:off x="7554913" y="484188"/>
          <a:ext cx="12588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62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Finances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48B295B3-D14D-5740-98F3-52C811F75904}"/>
              </a:ext>
            </a:extLst>
          </p:cNvPr>
          <p:cNvSpPr txBox="1"/>
          <p:nvPr/>
        </p:nvSpPr>
        <p:spPr>
          <a:xfrm>
            <a:off x="4932532" y="5450316"/>
            <a:ext cx="33933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Note: Area between dotted lines represents approximate parity zone (no statistically significant differences at 90% level of confidence).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EF1A80-C1D5-C86A-C495-ECE598C598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450" y="-457200"/>
            <a:ext cx="6553200" cy="457200"/>
          </a:xfrm>
        </p:spPr>
        <p:txBody>
          <a:bodyPr vert="horz" wrap="square" lIns="90488" tIns="44450" rIns="90488" bIns="44450" numCol="1" anchor="b" anchorCtr="0" compatLnSpc="1">
            <a:prstTxWarp prst="textNoShape">
              <a:avLst/>
            </a:prstTxWarp>
          </a:bodyPr>
          <a:lstStyle/>
          <a:p>
            <a:pPr>
              <a:defRPr sz="1200" b="1" i="0" u="none" strike="noStrike" kern="1200" spc="0" baseline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pPr>
            <a:r>
              <a:rPr lang="en-US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Comparison of Attribute Evaluations</a:t>
            </a:r>
            <a:br>
              <a:rPr lang="en-US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2019 versus 2016</a:t>
            </a:r>
            <a:br>
              <a:rPr lang="en-US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- Ivan Allen College, </a:t>
            </a:r>
            <a:r>
              <a:rPr lang="en-US" dirty="0" err="1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Ph.D</a:t>
            </a:r>
            <a:r>
              <a:rPr lang="en-US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 -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1974559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434975"/>
            <a:ext cx="7870324" cy="457200"/>
          </a:xfrm>
        </p:spPr>
        <p:txBody>
          <a:bodyPr/>
          <a:lstStyle/>
          <a:p>
            <a:r>
              <a:rPr lang="en-US" dirty="0">
                <a:latin typeface="Arial" charset="0"/>
              </a:rPr>
              <a:t>SCHELLER COLLEGE OF BUSINESS</a:t>
            </a:r>
          </a:p>
        </p:txBody>
      </p:sp>
    </p:spTree>
    <p:extLst>
      <p:ext uri="{BB962C8B-B14F-4D97-AF65-F5344CB8AC3E}">
        <p14:creationId xmlns:p14="http://schemas.microsoft.com/office/powerpoint/2010/main" val="3334853448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49" y="434975"/>
            <a:ext cx="8124825" cy="457200"/>
          </a:xfrm>
        </p:spPr>
        <p:txBody>
          <a:bodyPr/>
          <a:lstStyle/>
          <a:p>
            <a:r>
              <a:rPr lang="en-US" dirty="0">
                <a:latin typeface="Arial" charset="0"/>
              </a:rPr>
              <a:t>Key Metrics – </a:t>
            </a:r>
            <a:r>
              <a:rPr lang="en-US" dirty="0" err="1">
                <a:latin typeface="Arial" charset="0"/>
              </a:rPr>
              <a:t>Scheller</a:t>
            </a:r>
            <a:r>
              <a:rPr lang="en-US" dirty="0">
                <a:latin typeface="Arial" charset="0"/>
              </a:rPr>
              <a:t> College of Business, Master’s CAMPUS</a:t>
            </a:r>
          </a:p>
        </p:txBody>
      </p:sp>
      <p:sp>
        <p:nvSpPr>
          <p:cNvPr id="14341" name="Text Box 7"/>
          <p:cNvSpPr txBox="1">
            <a:spLocks noChangeArrowheads="1"/>
          </p:cNvSpPr>
          <p:nvPr/>
        </p:nvSpPr>
        <p:spPr bwMode="auto">
          <a:xfrm>
            <a:off x="19050" y="5384761"/>
            <a:ext cx="8645525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>
              <a:spcBef>
                <a:spcPct val="50000"/>
              </a:spcBef>
              <a:buFontTx/>
              <a:buAutoNum type="alphaUcPeriod" startAt="17"/>
            </a:pPr>
            <a:r>
              <a:rPr lang="en-US" sz="800" dirty="0"/>
              <a:t> 	Please rate the quality of your overall graduate student experience at Georgia Tech, considering both academic and non-academic aspects. 1=Poor, 10=Excellent</a:t>
            </a:r>
            <a:br>
              <a:rPr lang="en-US" sz="800" dirty="0"/>
            </a:br>
            <a:r>
              <a:rPr lang="en-US" sz="800" dirty="0"/>
              <a:t>Q.	Please rate the quality of your graduate student experience within your program of study, considering both academic and non-academic aspects. 1=Poor, 10=Excellent </a:t>
            </a:r>
            <a:br>
              <a:rPr lang="en-US" sz="800" dirty="0"/>
            </a:br>
            <a:r>
              <a:rPr lang="en-US" sz="800" dirty="0"/>
              <a:t>Q.	How likely are you to recommend Georgia Tech to a qualified prospective graduate student as a place to attend graduate school? 1=Extremely Unlikely, 10=Extremely Likely  </a:t>
            </a:r>
            <a:br>
              <a:rPr lang="en-US" sz="800" dirty="0"/>
            </a:br>
            <a:r>
              <a:rPr lang="en-US" sz="800" dirty="0"/>
              <a:t>Q.	How likely are you to recommend your program of study at Georgia Tech to a qualified prospective graduate student? 1=Extremely Unlikely, 10=Extremely Likely.</a:t>
            </a:r>
            <a:br>
              <a:rPr lang="en-US" sz="800" dirty="0"/>
            </a:br>
            <a:r>
              <a:rPr lang="en-US" sz="800" dirty="0"/>
              <a:t>Q.	Prior to this survey, how easy has it been for you to offer your own opinions and feedback to Georgia Tech about issues that affect you as a student?</a:t>
            </a:r>
            <a:br>
              <a:rPr lang="en-US" sz="800" dirty="0"/>
            </a:br>
            <a:r>
              <a:rPr lang="en-US" sz="800" dirty="0"/>
              <a:t>	1=Extremely Difficult, 10=Extremely Easy</a:t>
            </a:r>
            <a:br>
              <a:rPr lang="en-US" sz="800" dirty="0"/>
            </a:br>
            <a:r>
              <a:rPr lang="en-US" sz="800" dirty="0"/>
              <a:t>Q.	How responsive has Georgia Tech been to input or feedback that you have offered? 1=Not Responsive At All, 10=Extremely Responsive</a:t>
            </a:r>
            <a:br>
              <a:rPr lang="en-US" sz="800" dirty="0"/>
            </a:br>
            <a:r>
              <a:rPr lang="en-US" sz="800" dirty="0"/>
              <a:t>Q.	Prior to this survey, how easy has it been for you to offer your own opinions and feedback to your program of study about issues that affect you as a student?</a:t>
            </a:r>
            <a:br>
              <a:rPr lang="en-US" sz="800" dirty="0"/>
            </a:br>
            <a:r>
              <a:rPr lang="en-US" sz="800" dirty="0"/>
              <a:t>	1=Extremely Difficult, 10=Extremely Easy</a:t>
            </a:r>
            <a:br>
              <a:rPr lang="en-US" sz="800" dirty="0"/>
            </a:br>
            <a:r>
              <a:rPr lang="en-US" sz="800" dirty="0"/>
              <a:t>Q.	How responsive has your program been to input or feedback that you have offered? 1=Not Responsive At All, 10=Extremely Responsive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7771351"/>
              </p:ext>
            </p:extLst>
          </p:nvPr>
        </p:nvGraphicFramePr>
        <p:xfrm>
          <a:off x="1609824" y="1097280"/>
          <a:ext cx="5980176" cy="413512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28712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54480">
                  <a:extLst>
                    <a:ext uri="{9D8B030D-6E8A-4147-A177-3AD203B41FA5}">
                      <a16:colId xmlns:a16="http://schemas.microsoft.com/office/drawing/2014/main" val="1503789934"/>
                    </a:ext>
                  </a:extLst>
                </a:gridCol>
                <a:gridCol w="1554480">
                  <a:extLst>
                    <a:ext uri="{9D8B030D-6E8A-4147-A177-3AD203B41FA5}">
                      <a16:colId xmlns:a16="http://schemas.microsoft.com/office/drawing/2014/main" val="2333414016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ctr"/>
                      <a:endParaRPr lang="en-US" sz="10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Scheller</a:t>
                      </a: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College of Business – Master’s Campus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1184756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endParaRPr lang="en-US" sz="10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000" b="1" dirty="0">
                          <a:solidFill>
                            <a:schemeClr val="tx1"/>
                          </a:solidFill>
                          <a:latin typeface="+mn-lt"/>
                        </a:rPr>
                        <a:t>Total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0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29298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8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3168009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8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245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Quality of overall graduate student experience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Quality of graduate student experience within program of study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Ease of offering opinions/feedback to GT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Responsiveness from GT to input/feedback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Ease of offering opinions/feedback to program of study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Responsiveness from program of study to input/feedback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Likely to recommend GT to attend graduate school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Likely to recommend program of study at GT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232110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 descr="Graph on perception improvement analysis for master's campus students for Scheller College of Business. X-axis is perception rating (8-10), and y-axis is impact on quality of overall experience."/>
          <p:cNvGraphicFramePr/>
          <p:nvPr>
            <p:extLst>
              <p:ext uri="{D42A27DB-BD31-4B8C-83A1-F6EECF244321}">
                <p14:modId xmlns:p14="http://schemas.microsoft.com/office/powerpoint/2010/main" val="588060312"/>
              </p:ext>
            </p:extLst>
          </p:nvPr>
        </p:nvGraphicFramePr>
        <p:xfrm>
          <a:off x="256032" y="1051560"/>
          <a:ext cx="8686800" cy="558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4" name="Straight Connector 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 bwMode="auto">
          <a:xfrm>
            <a:off x="1031876" y="3473443"/>
            <a:ext cx="7642225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 bwMode="auto">
          <a:xfrm flipV="1">
            <a:off x="5632423" y="1543050"/>
            <a:ext cx="0" cy="45339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3" name="Text Box 4"/>
          <p:cNvSpPr txBox="1">
            <a:spLocks noChangeArrowheads="1"/>
          </p:cNvSpPr>
          <p:nvPr/>
        </p:nvSpPr>
        <p:spPr bwMode="auto">
          <a:xfrm>
            <a:off x="1041400" y="1562100"/>
            <a:ext cx="14224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sz="1000" b="1" dirty="0">
                <a:solidFill>
                  <a:srgbClr val="FE0000"/>
                </a:solidFill>
              </a:rPr>
              <a:t>Key Opportunities</a:t>
            </a:r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6832600" y="1562100"/>
            <a:ext cx="18288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000" b="1" dirty="0">
                <a:solidFill>
                  <a:schemeClr val="accent2"/>
                </a:solidFill>
              </a:rPr>
              <a:t>Primary Strengths</a:t>
            </a:r>
          </a:p>
        </p:txBody>
      </p:sp>
      <p:sp>
        <p:nvSpPr>
          <p:cNvPr id="25" name="Text Box 6"/>
          <p:cNvSpPr txBox="1">
            <a:spLocks noChangeArrowheads="1"/>
          </p:cNvSpPr>
          <p:nvPr/>
        </p:nvSpPr>
        <p:spPr bwMode="auto">
          <a:xfrm>
            <a:off x="1041400" y="5791200"/>
            <a:ext cx="17780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sz="1000" b="1" dirty="0">
                <a:solidFill>
                  <a:schemeClr val="hlink"/>
                </a:solidFill>
              </a:rPr>
              <a:t>Secondary Opportunities</a:t>
            </a:r>
          </a:p>
        </p:txBody>
      </p:sp>
      <p:sp>
        <p:nvSpPr>
          <p:cNvPr id="26" name="Text Box 7"/>
          <p:cNvSpPr txBox="1">
            <a:spLocks noChangeArrowheads="1"/>
          </p:cNvSpPr>
          <p:nvPr/>
        </p:nvSpPr>
        <p:spPr bwMode="auto">
          <a:xfrm>
            <a:off x="6832600" y="5789454"/>
            <a:ext cx="18288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000" b="1" dirty="0">
                <a:solidFill>
                  <a:schemeClr val="accent2"/>
                </a:solidFill>
              </a:rPr>
              <a:t>Secondary Strengths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455613" y="484188"/>
          <a:ext cx="17795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69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Program Support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2387042" y="484188"/>
          <a:ext cx="2160478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145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Mentorship &amp; Advising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4697413" y="484188"/>
          <a:ext cx="27066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034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032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Coursework &amp; Degree</a:t>
                      </a:r>
                      <a:r>
                        <a:rPr lang="en-US" sz="1000" b="1" baseline="0" dirty="0"/>
                        <a:t> Progress</a:t>
                      </a:r>
                      <a:endParaRPr lang="en-US" sz="1000" b="1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7554913" y="484188"/>
          <a:ext cx="12588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62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Finances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CDE1923C-E4CB-0D12-AFBA-6FB62EF62C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450" y="-457200"/>
            <a:ext cx="6553200" cy="457200"/>
          </a:xfrm>
        </p:spPr>
        <p:txBody>
          <a:bodyPr vert="horz" wrap="square" lIns="90488" tIns="44450" rIns="90488" bIns="44450" numCol="1" anchor="b" anchorCtr="0" compatLnSpc="1">
            <a:prstTxWarp prst="textNoShape">
              <a:avLst/>
            </a:prstTxWarp>
          </a:bodyPr>
          <a:lstStyle/>
          <a:p>
            <a:pPr>
              <a:defRPr sz="120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kern="1200" dirty="0">
                <a:solidFill>
                  <a:srgbClr val="000000"/>
                </a:solidFill>
              </a:rPr>
              <a:t>Perception Improvement Analysis – Master’s CAMPUS</a:t>
            </a:r>
            <a:br>
              <a:rPr lang="en-US" kern="1200" dirty="0">
                <a:solidFill>
                  <a:srgbClr val="000000"/>
                </a:solidFill>
              </a:rPr>
            </a:br>
            <a:r>
              <a:rPr lang="en-US" kern="1200" dirty="0" err="1">
                <a:solidFill>
                  <a:srgbClr val="000000"/>
                </a:solidFill>
              </a:rPr>
              <a:t>Scheller</a:t>
            </a:r>
            <a:r>
              <a:rPr lang="en-US" kern="1200" dirty="0">
                <a:solidFill>
                  <a:srgbClr val="000000"/>
                </a:solidFill>
              </a:rPr>
              <a:t> College of Business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5699013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 descr="Graph on comparison of attribute evaluations for 2019  vs 2016 for master's campus students in Scheller College of Business. X-axis is 2016 attribute ranking (% 8-10), and y-axis is 2019 attribute ranking (% 8-10).">
            <a:extLst>
              <a:ext uri="{FF2B5EF4-FFF2-40B4-BE49-F238E27FC236}">
                <a16:creationId xmlns:a16="http://schemas.microsoft.com/office/drawing/2014/main" id="{FE034E96-DDF3-1742-A6A6-6C172A2347F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5351305"/>
              </p:ext>
            </p:extLst>
          </p:nvPr>
        </p:nvGraphicFramePr>
        <p:xfrm>
          <a:off x="461660" y="1172978"/>
          <a:ext cx="8229600" cy="5257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A063026C-99D8-B945-998C-E6246B2E017C}"/>
              </a:ext>
            </a:extLst>
          </p:cNvPr>
          <p:cNvGraphicFramePr>
            <a:graphicFrameLocks noGrp="1"/>
          </p:cNvGraphicFramePr>
          <p:nvPr/>
        </p:nvGraphicFramePr>
        <p:xfrm>
          <a:off x="455613" y="484188"/>
          <a:ext cx="17795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69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Program Support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159C28A6-2F17-734D-B1A2-B378E675FCEE}"/>
              </a:ext>
            </a:extLst>
          </p:cNvPr>
          <p:cNvGraphicFramePr>
            <a:graphicFrameLocks noGrp="1"/>
          </p:cNvGraphicFramePr>
          <p:nvPr/>
        </p:nvGraphicFramePr>
        <p:xfrm>
          <a:off x="2387042" y="484188"/>
          <a:ext cx="2160478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145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Mentorship &amp; Advising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434EFCE0-11E0-5F42-AA5F-B42C7B729A9B}"/>
              </a:ext>
            </a:extLst>
          </p:cNvPr>
          <p:cNvGraphicFramePr>
            <a:graphicFrameLocks noGrp="1"/>
          </p:cNvGraphicFramePr>
          <p:nvPr/>
        </p:nvGraphicFramePr>
        <p:xfrm>
          <a:off x="4697413" y="484188"/>
          <a:ext cx="27066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034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032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Coursework &amp; Degree</a:t>
                      </a:r>
                      <a:r>
                        <a:rPr lang="en-US" sz="1000" b="1" baseline="0" dirty="0"/>
                        <a:t> Progress</a:t>
                      </a:r>
                      <a:endParaRPr lang="en-US" sz="1000" b="1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A17C2AC3-6D10-E746-8D53-9EFB6AA2E504}"/>
              </a:ext>
            </a:extLst>
          </p:cNvPr>
          <p:cNvGraphicFramePr>
            <a:graphicFrameLocks noGrp="1"/>
          </p:cNvGraphicFramePr>
          <p:nvPr/>
        </p:nvGraphicFramePr>
        <p:xfrm>
          <a:off x="7554913" y="484188"/>
          <a:ext cx="12588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62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Finances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48B295B3-D14D-5740-98F3-52C811F75904}"/>
              </a:ext>
            </a:extLst>
          </p:cNvPr>
          <p:cNvSpPr txBox="1"/>
          <p:nvPr/>
        </p:nvSpPr>
        <p:spPr>
          <a:xfrm>
            <a:off x="4932532" y="5450316"/>
            <a:ext cx="33933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Note: Area between dotted lines represents approximate parity zone (no statistically significant differences at 90% level of confidence).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EDEC2C8-FE84-F745-69BD-32EBB81394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450" y="-457200"/>
            <a:ext cx="6553200" cy="457200"/>
          </a:xfrm>
        </p:spPr>
        <p:txBody>
          <a:bodyPr vert="horz" wrap="square" lIns="90488" tIns="44450" rIns="90488" bIns="44450" numCol="1" anchor="b" anchorCtr="0" compatLnSpc="1">
            <a:prstTxWarp prst="textNoShape">
              <a:avLst/>
            </a:prstTxWarp>
          </a:bodyPr>
          <a:lstStyle/>
          <a:p>
            <a:pPr>
              <a:defRPr sz="1200" b="1" i="0" u="none" strike="noStrike" kern="1200" spc="0" baseline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pPr>
            <a:r>
              <a:rPr lang="en-US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Comparison of Attribute Evaluations</a:t>
            </a:r>
            <a:br>
              <a:rPr lang="en-US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2019 versus 2016</a:t>
            </a:r>
            <a:br>
              <a:rPr lang="en-US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- </a:t>
            </a:r>
            <a:r>
              <a:rPr lang="en-US" dirty="0" err="1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Scheller</a:t>
            </a:r>
            <a:r>
              <a:rPr lang="en-US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 College of Business, Master’s CAMPUS -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33846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49" y="434975"/>
            <a:ext cx="8124825" cy="457200"/>
          </a:xfrm>
        </p:spPr>
        <p:txBody>
          <a:bodyPr/>
          <a:lstStyle/>
          <a:p>
            <a:r>
              <a:rPr lang="en-US" dirty="0">
                <a:latin typeface="Arial" charset="0"/>
              </a:rPr>
              <a:t>Key Metrics – </a:t>
            </a:r>
            <a:r>
              <a:rPr lang="en-US" dirty="0" err="1">
                <a:latin typeface="Arial" charset="0"/>
              </a:rPr>
              <a:t>Scheller</a:t>
            </a:r>
            <a:r>
              <a:rPr lang="en-US" dirty="0">
                <a:latin typeface="Arial" charset="0"/>
              </a:rPr>
              <a:t> College of Business, </a:t>
            </a:r>
            <a:r>
              <a:rPr lang="en-US" dirty="0" err="1">
                <a:latin typeface="Arial" charset="0"/>
              </a:rPr>
              <a:t>Ph.D</a:t>
            </a:r>
            <a:endParaRPr lang="en-US" dirty="0">
              <a:latin typeface="Arial" charset="0"/>
            </a:endParaRPr>
          </a:p>
        </p:txBody>
      </p:sp>
      <p:sp>
        <p:nvSpPr>
          <p:cNvPr id="14341" name="Text Box 7"/>
          <p:cNvSpPr txBox="1">
            <a:spLocks noChangeArrowheads="1"/>
          </p:cNvSpPr>
          <p:nvPr/>
        </p:nvSpPr>
        <p:spPr bwMode="auto">
          <a:xfrm>
            <a:off x="19050" y="5384761"/>
            <a:ext cx="8645525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>
              <a:spcBef>
                <a:spcPct val="50000"/>
              </a:spcBef>
              <a:buFontTx/>
              <a:buAutoNum type="alphaUcPeriod" startAt="17"/>
            </a:pPr>
            <a:r>
              <a:rPr lang="en-US" sz="800" dirty="0"/>
              <a:t> 	Please rate the quality of your overall graduate student experience at Georgia Tech, considering both academic and non-academic aspects. 1=Poor, 10=Excellent</a:t>
            </a:r>
            <a:br>
              <a:rPr lang="en-US" sz="800" dirty="0"/>
            </a:br>
            <a:r>
              <a:rPr lang="en-US" sz="800" dirty="0"/>
              <a:t>Q.	Please rate the quality of your graduate student experience within your program of study, considering both academic and non-academic aspects. 1=Poor, 10=Excellent </a:t>
            </a:r>
            <a:br>
              <a:rPr lang="en-US" sz="800" dirty="0"/>
            </a:br>
            <a:r>
              <a:rPr lang="en-US" sz="800" dirty="0"/>
              <a:t>Q.	How likely are you to recommend Georgia Tech to a qualified prospective graduate student as a place to attend graduate school? 1=Extremely Unlikely, 10=Extremely Likely  </a:t>
            </a:r>
            <a:br>
              <a:rPr lang="en-US" sz="800" dirty="0"/>
            </a:br>
            <a:r>
              <a:rPr lang="en-US" sz="800" dirty="0"/>
              <a:t>Q.	How likely are you to recommend your program of study at Georgia Tech to a qualified prospective graduate student? 1=Extremely Unlikely, 10=Extremely Likely.</a:t>
            </a:r>
            <a:br>
              <a:rPr lang="en-US" sz="800" dirty="0"/>
            </a:br>
            <a:r>
              <a:rPr lang="en-US" sz="800" dirty="0"/>
              <a:t>Q.	Prior to this survey, how easy has it been for you to offer your own opinions and feedback to Georgia Tech about issues that affect you as a student?</a:t>
            </a:r>
            <a:br>
              <a:rPr lang="en-US" sz="800" dirty="0"/>
            </a:br>
            <a:r>
              <a:rPr lang="en-US" sz="800" dirty="0"/>
              <a:t>	1=Extremely Difficult, 10=Extremely Easy</a:t>
            </a:r>
            <a:br>
              <a:rPr lang="en-US" sz="800" dirty="0"/>
            </a:br>
            <a:r>
              <a:rPr lang="en-US" sz="800" dirty="0"/>
              <a:t>Q.	How responsive has Georgia Tech been to input or feedback that you have offered? 1=Not Responsive At All, 10=Extremely Responsive</a:t>
            </a:r>
            <a:br>
              <a:rPr lang="en-US" sz="800" dirty="0"/>
            </a:br>
            <a:r>
              <a:rPr lang="en-US" sz="800" dirty="0"/>
              <a:t>Q.	Prior to this survey, how easy has it been for you to offer your own opinions and feedback to your program of study about issues that affect you as a student?</a:t>
            </a:r>
            <a:br>
              <a:rPr lang="en-US" sz="800" dirty="0"/>
            </a:br>
            <a:r>
              <a:rPr lang="en-US" sz="800" dirty="0"/>
              <a:t>	1=Extremely Difficult, 10=Extremely Easy</a:t>
            </a:r>
            <a:br>
              <a:rPr lang="en-US" sz="800" dirty="0"/>
            </a:br>
            <a:r>
              <a:rPr lang="en-US" sz="800" dirty="0"/>
              <a:t>Q.	How responsive has your program been to input or feedback that you have offered? 1=Not Responsive At All, 10=Extremely Responsive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7982204"/>
              </p:ext>
            </p:extLst>
          </p:nvPr>
        </p:nvGraphicFramePr>
        <p:xfrm>
          <a:off x="1864896" y="1097280"/>
          <a:ext cx="5431536" cy="413512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28712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1503789934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567010460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ctr"/>
                      <a:endParaRPr lang="en-US" sz="10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Scheller</a:t>
                      </a: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College of Business – </a:t>
                      </a:r>
                      <a:r>
                        <a:rPr lang="en-US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Ph.D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1184756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endParaRPr lang="en-US" sz="10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000" b="1" dirty="0">
                          <a:solidFill>
                            <a:schemeClr val="tx1"/>
                          </a:solidFill>
                          <a:latin typeface="+mn-lt"/>
                        </a:rPr>
                        <a:t>Total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0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29298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8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3906727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8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Quality of overall graduate student experience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Quality of graduate student experience within program of study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Ease of offering opinions/feedback to GT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Responsiveness from GT to input/feedback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Ease of offering opinions/feedback to program of study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Responsiveness from program of study to input/feedback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Likely to recommend GT to attend graduate school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Likely to recommend program of study at GT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75692045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 descr="Graph on perception improvement analysis for PhD students for Scheller College of Business. X-axis is perception rating (8-10), and y-axis is impact on quality of overall experience."/>
          <p:cNvGraphicFramePr/>
          <p:nvPr>
            <p:extLst>
              <p:ext uri="{D42A27DB-BD31-4B8C-83A1-F6EECF244321}">
                <p14:modId xmlns:p14="http://schemas.microsoft.com/office/powerpoint/2010/main" val="2104296031"/>
              </p:ext>
            </p:extLst>
          </p:nvPr>
        </p:nvGraphicFramePr>
        <p:xfrm>
          <a:off x="256032" y="1051560"/>
          <a:ext cx="8686800" cy="558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4" name="Straight Connector 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 bwMode="auto">
          <a:xfrm>
            <a:off x="1031876" y="3473443"/>
            <a:ext cx="7642225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 bwMode="auto">
          <a:xfrm flipV="1">
            <a:off x="5632423" y="1543050"/>
            <a:ext cx="0" cy="45339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3" name="Text Box 4"/>
          <p:cNvSpPr txBox="1">
            <a:spLocks noChangeArrowheads="1"/>
          </p:cNvSpPr>
          <p:nvPr/>
        </p:nvSpPr>
        <p:spPr bwMode="auto">
          <a:xfrm>
            <a:off x="1041400" y="1562100"/>
            <a:ext cx="14224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sz="1000" b="1" dirty="0">
                <a:solidFill>
                  <a:srgbClr val="FE0000"/>
                </a:solidFill>
              </a:rPr>
              <a:t>Key Opportunities</a:t>
            </a:r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6832600" y="1562100"/>
            <a:ext cx="18288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000" b="1" dirty="0">
                <a:solidFill>
                  <a:schemeClr val="accent2"/>
                </a:solidFill>
              </a:rPr>
              <a:t>Primary Strengths</a:t>
            </a:r>
          </a:p>
        </p:txBody>
      </p:sp>
      <p:sp>
        <p:nvSpPr>
          <p:cNvPr id="25" name="Text Box 6"/>
          <p:cNvSpPr txBox="1">
            <a:spLocks noChangeArrowheads="1"/>
          </p:cNvSpPr>
          <p:nvPr/>
        </p:nvSpPr>
        <p:spPr bwMode="auto">
          <a:xfrm>
            <a:off x="1041400" y="5791200"/>
            <a:ext cx="17780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sz="1000" b="1" dirty="0">
                <a:solidFill>
                  <a:schemeClr val="hlink"/>
                </a:solidFill>
              </a:rPr>
              <a:t>Secondary Opportunities</a:t>
            </a:r>
          </a:p>
        </p:txBody>
      </p:sp>
      <p:sp>
        <p:nvSpPr>
          <p:cNvPr id="26" name="Text Box 7"/>
          <p:cNvSpPr txBox="1">
            <a:spLocks noChangeArrowheads="1"/>
          </p:cNvSpPr>
          <p:nvPr/>
        </p:nvSpPr>
        <p:spPr bwMode="auto">
          <a:xfrm>
            <a:off x="6832600" y="5789454"/>
            <a:ext cx="18288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000" b="1" dirty="0">
                <a:solidFill>
                  <a:schemeClr val="accent2"/>
                </a:solidFill>
              </a:rPr>
              <a:t>Secondary Strengths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455613" y="484188"/>
          <a:ext cx="17795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69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Program Support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2387042" y="484188"/>
          <a:ext cx="2160478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145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Mentorship &amp; Advising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4697413" y="484188"/>
          <a:ext cx="27066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034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032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Coursework &amp; Degree</a:t>
                      </a:r>
                      <a:r>
                        <a:rPr lang="en-US" sz="1000" b="1" baseline="0" dirty="0"/>
                        <a:t> Progress</a:t>
                      </a:r>
                      <a:endParaRPr lang="en-US" sz="1000" b="1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7554913" y="484188"/>
          <a:ext cx="12588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62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Finances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82D78636-5A5C-670C-91D8-3C27A046C0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450" y="-457200"/>
            <a:ext cx="6553200" cy="457200"/>
          </a:xfrm>
        </p:spPr>
        <p:txBody>
          <a:bodyPr vert="horz" wrap="square" lIns="90488" tIns="44450" rIns="90488" bIns="44450" numCol="1" anchor="b" anchorCtr="0" compatLnSpc="1">
            <a:prstTxWarp prst="textNoShape">
              <a:avLst/>
            </a:prstTxWarp>
          </a:bodyPr>
          <a:lstStyle/>
          <a:p>
            <a:pPr>
              <a:defRPr sz="120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kern="1200" dirty="0">
                <a:solidFill>
                  <a:srgbClr val="000000"/>
                </a:solidFill>
              </a:rPr>
              <a:t>Perception Improvement Analysis – </a:t>
            </a:r>
            <a:r>
              <a:rPr lang="en-US" kern="1200" dirty="0" err="1">
                <a:solidFill>
                  <a:srgbClr val="000000"/>
                </a:solidFill>
              </a:rPr>
              <a:t>Ph.D</a:t>
            </a:r>
            <a:br>
              <a:rPr lang="en-US" kern="1200" dirty="0">
                <a:solidFill>
                  <a:srgbClr val="000000"/>
                </a:solidFill>
              </a:rPr>
            </a:br>
            <a:r>
              <a:rPr lang="en-US" kern="1200" dirty="0" err="1">
                <a:solidFill>
                  <a:srgbClr val="000000"/>
                </a:solidFill>
              </a:rPr>
              <a:t>Scheller</a:t>
            </a:r>
            <a:r>
              <a:rPr lang="en-US" kern="1200" dirty="0">
                <a:solidFill>
                  <a:srgbClr val="000000"/>
                </a:solidFill>
              </a:rPr>
              <a:t> College of Business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36160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434975"/>
            <a:ext cx="7870324" cy="457200"/>
          </a:xfrm>
        </p:spPr>
        <p:txBody>
          <a:bodyPr/>
          <a:lstStyle/>
          <a:p>
            <a:r>
              <a:rPr lang="en-US" dirty="0">
                <a:latin typeface="Arial" charset="0"/>
              </a:rPr>
              <a:t>LEGEND FOR TABLES/GRAPHS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FC9D788-8C9B-BF44-B967-8D5CBE82EA50}"/>
              </a:ext>
            </a:extLst>
          </p:cNvPr>
          <p:cNvSpPr txBox="1"/>
          <p:nvPr/>
        </p:nvSpPr>
        <p:spPr>
          <a:xfrm>
            <a:off x="539750" y="1765300"/>
            <a:ext cx="807085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NOTE:</a:t>
            </a:r>
          </a:p>
          <a:p>
            <a:endParaRPr lang="en-US" sz="1400" dirty="0"/>
          </a:p>
          <a:p>
            <a:r>
              <a:rPr lang="en-US" sz="1400" dirty="0"/>
              <a:t>The legends on the next 3 pages are to be used with</a:t>
            </a:r>
          </a:p>
          <a:p>
            <a:r>
              <a:rPr lang="en-US" sz="1400" dirty="0"/>
              <a:t>the Performance Improvement Analysis charts and Comparison graphs</a:t>
            </a:r>
          </a:p>
          <a:p>
            <a:r>
              <a:rPr lang="en-US" sz="1400" dirty="0"/>
              <a:t>in the various Sections of this document:</a:t>
            </a:r>
          </a:p>
          <a:p>
            <a:endParaRPr lang="en-US" sz="1400" dirty="0"/>
          </a:p>
          <a:p>
            <a:r>
              <a:rPr lang="en-US" sz="1400" dirty="0"/>
              <a:t>All Colleges</a:t>
            </a:r>
          </a:p>
          <a:p>
            <a:r>
              <a:rPr lang="en-US" sz="1400" dirty="0"/>
              <a:t>College of Architecture</a:t>
            </a:r>
          </a:p>
          <a:p>
            <a:r>
              <a:rPr lang="en-US" sz="1400" dirty="0"/>
              <a:t>College of Computing</a:t>
            </a:r>
          </a:p>
          <a:p>
            <a:r>
              <a:rPr lang="en-US" sz="1400" dirty="0"/>
              <a:t>College of Engineering</a:t>
            </a:r>
          </a:p>
          <a:p>
            <a:r>
              <a:rPr lang="en-US" sz="1400" dirty="0"/>
              <a:t>Ivan Allen College</a:t>
            </a:r>
          </a:p>
          <a:p>
            <a:r>
              <a:rPr lang="en-US" sz="1400" dirty="0" err="1"/>
              <a:t>Scheller</a:t>
            </a:r>
            <a:r>
              <a:rPr lang="en-US" sz="1400" dirty="0"/>
              <a:t> College of Business</a:t>
            </a:r>
          </a:p>
          <a:p>
            <a:r>
              <a:rPr lang="en-US" sz="1400" dirty="0"/>
              <a:t>College of Sciences</a:t>
            </a:r>
          </a:p>
          <a:p>
            <a:endParaRPr lang="en-US" sz="1400" dirty="0"/>
          </a:p>
          <a:p>
            <a:r>
              <a:rPr lang="en-US" sz="1400" dirty="0"/>
              <a:t>The list of attributes asked is dependent on the student’s status</a:t>
            </a:r>
          </a:p>
          <a:p>
            <a:r>
              <a:rPr lang="en-US" sz="1400" dirty="0"/>
              <a:t>(Master’s Campus, Master’s Online, and </a:t>
            </a:r>
            <a:r>
              <a:rPr lang="en-US" sz="1400" dirty="0" err="1"/>
              <a:t>Ph.D</a:t>
            </a:r>
            <a:r>
              <a:rPr lang="en-US" sz="1400" dirty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1282052933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 descr="Graph on comparison of attribute evaluations for 2019  vs 2016 for PhD students in Scheller College of Business. X-axis is 2016 attribute ranking (% 8-10), and y-axis is 2019 attribute ranking (% 8-10).">
            <a:extLst>
              <a:ext uri="{FF2B5EF4-FFF2-40B4-BE49-F238E27FC236}">
                <a16:creationId xmlns:a16="http://schemas.microsoft.com/office/drawing/2014/main" id="{FE034E96-DDF3-1742-A6A6-6C172A2347F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06990630"/>
              </p:ext>
            </p:extLst>
          </p:nvPr>
        </p:nvGraphicFramePr>
        <p:xfrm>
          <a:off x="461660" y="1172978"/>
          <a:ext cx="8229600" cy="5257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A063026C-99D8-B945-998C-E6246B2E017C}"/>
              </a:ext>
            </a:extLst>
          </p:cNvPr>
          <p:cNvGraphicFramePr>
            <a:graphicFrameLocks noGrp="1"/>
          </p:cNvGraphicFramePr>
          <p:nvPr/>
        </p:nvGraphicFramePr>
        <p:xfrm>
          <a:off x="455613" y="484188"/>
          <a:ext cx="17795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69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Program Support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159C28A6-2F17-734D-B1A2-B378E675FCEE}"/>
              </a:ext>
            </a:extLst>
          </p:cNvPr>
          <p:cNvGraphicFramePr>
            <a:graphicFrameLocks noGrp="1"/>
          </p:cNvGraphicFramePr>
          <p:nvPr/>
        </p:nvGraphicFramePr>
        <p:xfrm>
          <a:off x="2387042" y="484188"/>
          <a:ext cx="2160478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145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Mentorship &amp; Advising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434EFCE0-11E0-5F42-AA5F-B42C7B729A9B}"/>
              </a:ext>
            </a:extLst>
          </p:cNvPr>
          <p:cNvGraphicFramePr>
            <a:graphicFrameLocks noGrp="1"/>
          </p:cNvGraphicFramePr>
          <p:nvPr/>
        </p:nvGraphicFramePr>
        <p:xfrm>
          <a:off x="4697413" y="484188"/>
          <a:ext cx="27066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034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032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Coursework &amp; Degree</a:t>
                      </a:r>
                      <a:r>
                        <a:rPr lang="en-US" sz="1000" b="1" baseline="0" dirty="0"/>
                        <a:t> Progress</a:t>
                      </a:r>
                      <a:endParaRPr lang="en-US" sz="1000" b="1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A17C2AC3-6D10-E746-8D53-9EFB6AA2E504}"/>
              </a:ext>
            </a:extLst>
          </p:cNvPr>
          <p:cNvGraphicFramePr>
            <a:graphicFrameLocks noGrp="1"/>
          </p:cNvGraphicFramePr>
          <p:nvPr/>
        </p:nvGraphicFramePr>
        <p:xfrm>
          <a:off x="7554913" y="484188"/>
          <a:ext cx="12588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62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Finances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48B295B3-D14D-5740-98F3-52C811F75904}"/>
              </a:ext>
            </a:extLst>
          </p:cNvPr>
          <p:cNvSpPr txBox="1"/>
          <p:nvPr/>
        </p:nvSpPr>
        <p:spPr>
          <a:xfrm>
            <a:off x="4932532" y="5450316"/>
            <a:ext cx="33933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Note: Area between dotted lines represents approximate parity zone (no statistically significant differences at 90% level of confidence).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58FFB2B-ED19-9F24-AF0C-7FB0951AD8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450" y="-457200"/>
            <a:ext cx="6553200" cy="457200"/>
          </a:xfrm>
        </p:spPr>
        <p:txBody>
          <a:bodyPr vert="horz" wrap="square" lIns="90488" tIns="44450" rIns="90488" bIns="44450" numCol="1" anchor="b" anchorCtr="0" compatLnSpc="1">
            <a:prstTxWarp prst="textNoShape">
              <a:avLst/>
            </a:prstTxWarp>
          </a:bodyPr>
          <a:lstStyle/>
          <a:p>
            <a:pPr>
              <a:defRPr sz="1200" b="1" i="0" u="none" strike="noStrike" kern="1200" spc="0" baseline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pPr>
            <a:r>
              <a:rPr lang="en-US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Comparison of Attribute Evaluations</a:t>
            </a:r>
            <a:br>
              <a:rPr lang="en-US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2019 versus 2016</a:t>
            </a:r>
            <a:br>
              <a:rPr lang="en-US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- </a:t>
            </a:r>
            <a:r>
              <a:rPr lang="en-US" dirty="0" err="1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Scheller</a:t>
            </a:r>
            <a:r>
              <a:rPr lang="en-US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 College of Business, </a:t>
            </a:r>
            <a:r>
              <a:rPr lang="en-US" dirty="0" err="1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Ph.D</a:t>
            </a:r>
            <a:r>
              <a:rPr lang="en-US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 -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3350522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434975"/>
            <a:ext cx="7870324" cy="457200"/>
          </a:xfrm>
        </p:spPr>
        <p:txBody>
          <a:bodyPr/>
          <a:lstStyle/>
          <a:p>
            <a:r>
              <a:rPr lang="en-US" dirty="0">
                <a:latin typeface="Arial" charset="0"/>
              </a:rPr>
              <a:t>COLLEGE OF SCIENCES</a:t>
            </a:r>
          </a:p>
        </p:txBody>
      </p:sp>
    </p:spTree>
    <p:extLst>
      <p:ext uri="{BB962C8B-B14F-4D97-AF65-F5344CB8AC3E}">
        <p14:creationId xmlns:p14="http://schemas.microsoft.com/office/powerpoint/2010/main" val="1512812430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434975"/>
            <a:ext cx="6553200" cy="457200"/>
          </a:xfrm>
        </p:spPr>
        <p:txBody>
          <a:bodyPr/>
          <a:lstStyle/>
          <a:p>
            <a:r>
              <a:rPr lang="en-US" dirty="0">
                <a:latin typeface="Arial" charset="0"/>
              </a:rPr>
              <a:t>Key Metrics – College of Sciences, Master’s CAMPUS</a:t>
            </a:r>
          </a:p>
        </p:txBody>
      </p:sp>
      <p:sp>
        <p:nvSpPr>
          <p:cNvPr id="14341" name="Text Box 7"/>
          <p:cNvSpPr txBox="1">
            <a:spLocks noChangeArrowheads="1"/>
          </p:cNvSpPr>
          <p:nvPr/>
        </p:nvSpPr>
        <p:spPr bwMode="auto">
          <a:xfrm>
            <a:off x="19050" y="5384761"/>
            <a:ext cx="8645525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>
              <a:spcBef>
                <a:spcPct val="50000"/>
              </a:spcBef>
              <a:buFontTx/>
              <a:buAutoNum type="alphaUcPeriod" startAt="17"/>
            </a:pPr>
            <a:r>
              <a:rPr lang="en-US" sz="800" dirty="0"/>
              <a:t> 	Please rate the quality of your overall graduate student experience at Georgia Tech, considering both academic and non-academic aspects. 1=Poor, 10=Excellent</a:t>
            </a:r>
            <a:br>
              <a:rPr lang="en-US" sz="800" dirty="0"/>
            </a:br>
            <a:r>
              <a:rPr lang="en-US" sz="800" dirty="0"/>
              <a:t>Q.	Please rate the quality of your graduate student experience within your program of study, considering both academic and non-academic aspects. 1=Poor, 10=Excellent </a:t>
            </a:r>
            <a:br>
              <a:rPr lang="en-US" sz="800" dirty="0"/>
            </a:br>
            <a:r>
              <a:rPr lang="en-US" sz="800" dirty="0"/>
              <a:t>Q.	How likely are you to recommend Georgia Tech to a qualified prospective graduate student as a place to attend graduate school? 1=Extremely Unlikely, 10=Extremely Likely  </a:t>
            </a:r>
            <a:br>
              <a:rPr lang="en-US" sz="800" dirty="0"/>
            </a:br>
            <a:r>
              <a:rPr lang="en-US" sz="800" dirty="0"/>
              <a:t>Q.	How likely are you to recommend your program of study at Georgia Tech to a qualified prospective graduate student? 1=Extremely Unlikely, 10=Extremely Likely.</a:t>
            </a:r>
            <a:br>
              <a:rPr lang="en-US" sz="800" dirty="0"/>
            </a:br>
            <a:r>
              <a:rPr lang="en-US" sz="800" dirty="0"/>
              <a:t>Q.	Prior to this survey, how easy has it been for you to offer your own opinions and feedback to Georgia Tech about issues that affect you as a student?</a:t>
            </a:r>
            <a:br>
              <a:rPr lang="en-US" sz="800" dirty="0"/>
            </a:br>
            <a:r>
              <a:rPr lang="en-US" sz="800" dirty="0"/>
              <a:t>	1=Extremely Difficult, 10=Extremely Easy</a:t>
            </a:r>
            <a:br>
              <a:rPr lang="en-US" sz="800" dirty="0"/>
            </a:br>
            <a:r>
              <a:rPr lang="en-US" sz="800" dirty="0"/>
              <a:t>Q.	How responsive has Georgia Tech been to input or feedback that you have offered? 1=Not Responsive At All, 10=Extremely Responsive</a:t>
            </a:r>
            <a:br>
              <a:rPr lang="en-US" sz="800" dirty="0"/>
            </a:br>
            <a:r>
              <a:rPr lang="en-US" sz="800" dirty="0"/>
              <a:t>Q.	Prior to this survey, how easy has it been for you to offer your own opinions and feedback to your program of study about issues that affect you as a student?</a:t>
            </a:r>
            <a:br>
              <a:rPr lang="en-US" sz="800" dirty="0"/>
            </a:br>
            <a:r>
              <a:rPr lang="en-US" sz="800" dirty="0"/>
              <a:t>	1=Extremely Difficult, 10=Extremely Easy</a:t>
            </a:r>
            <a:br>
              <a:rPr lang="en-US" sz="800" dirty="0"/>
            </a:br>
            <a:r>
              <a:rPr lang="en-US" sz="800" dirty="0"/>
              <a:t>Q.	How responsive has your program been to input or feedback that you have offered? 1=Not Responsive At All, 10=Extremely Responsive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AB9DB57E-EF3B-EB41-8597-D1C21D4B35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0639106"/>
              </p:ext>
            </p:extLst>
          </p:nvPr>
        </p:nvGraphicFramePr>
        <p:xfrm>
          <a:off x="731520" y="1097280"/>
          <a:ext cx="7717536" cy="413512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28712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1503789934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3453592058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3865814318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3350919202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4183853981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18569553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68305940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4207539101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ctr"/>
                      <a:endParaRPr lang="en-US" sz="10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0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College of Sciences – Master’s Campus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1184756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endParaRPr lang="en-US" sz="10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000" b="1" dirty="0">
                          <a:solidFill>
                            <a:schemeClr val="tx1"/>
                          </a:solidFill>
                          <a:latin typeface="+mn-lt"/>
                        </a:rPr>
                        <a:t>Total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0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AP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BIOL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BIOS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CHEM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29298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8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0675381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8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Quality of overall graduate student experience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kumimoji="0" 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Quality of graduate student experience within program of study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kumimoji="0" 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kumimoji="0" 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Ease of offering opinions/feedback to GT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kumimoji="0" 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kumimoji="0" 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Responsiveness from GT to input/feedback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kumimoji="0" 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kumimoji="0" 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Ease of offering opinions/feedback to program of study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kumimoji="0" 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kumimoji="0" 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Responsiveness from program of study to input/feedback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kumimoji="0" 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kumimoji="0" 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Likely to recommend GT to attend graduate school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kumimoji="0" 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kumimoji="0" 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Likely to recommend program of study at GT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64%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11664316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434975"/>
            <a:ext cx="6775450" cy="457200"/>
          </a:xfrm>
        </p:spPr>
        <p:txBody>
          <a:bodyPr/>
          <a:lstStyle/>
          <a:p>
            <a:r>
              <a:rPr lang="en-US" dirty="0">
                <a:latin typeface="Arial" charset="0"/>
              </a:rPr>
              <a:t>Key Metrics – College of Sciences, Master’s CAMPUS Cont.</a:t>
            </a:r>
          </a:p>
        </p:txBody>
      </p:sp>
      <p:sp>
        <p:nvSpPr>
          <p:cNvPr id="14341" name="Text Box 7"/>
          <p:cNvSpPr txBox="1">
            <a:spLocks noChangeArrowheads="1"/>
          </p:cNvSpPr>
          <p:nvPr/>
        </p:nvSpPr>
        <p:spPr bwMode="auto">
          <a:xfrm>
            <a:off x="19050" y="5384761"/>
            <a:ext cx="8645525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>
              <a:spcBef>
                <a:spcPct val="50000"/>
              </a:spcBef>
              <a:buFontTx/>
              <a:buAutoNum type="alphaUcPeriod" startAt="17"/>
            </a:pPr>
            <a:r>
              <a:rPr lang="en-US" sz="800" dirty="0"/>
              <a:t> 	Please rate the quality of your overall graduate student experience at Georgia Tech, considering both academic and non-academic aspects. 1=Poor, 10=Excellent</a:t>
            </a:r>
            <a:br>
              <a:rPr lang="en-US" sz="800" dirty="0"/>
            </a:br>
            <a:r>
              <a:rPr lang="en-US" sz="800" dirty="0"/>
              <a:t>Q.	Please rate the quality of your graduate student experience within your program of study, considering both academic and non-academic aspects. 1=Poor, 10=Excellent </a:t>
            </a:r>
            <a:br>
              <a:rPr lang="en-US" sz="800" dirty="0"/>
            </a:br>
            <a:r>
              <a:rPr lang="en-US" sz="800" dirty="0"/>
              <a:t>Q.	How likely are you to recommend Georgia Tech to a qualified prospective graduate student as a place to attend graduate school? 1=Extremely Unlikely, 10=Extremely Likely  </a:t>
            </a:r>
            <a:br>
              <a:rPr lang="en-US" sz="800" dirty="0"/>
            </a:br>
            <a:r>
              <a:rPr lang="en-US" sz="800" dirty="0"/>
              <a:t>Q.	How likely are you to recommend your program of study at Georgia Tech to a qualified prospective graduate student? 1=Extremely Unlikely, 10=Extremely Likely.</a:t>
            </a:r>
            <a:br>
              <a:rPr lang="en-US" sz="800" dirty="0"/>
            </a:br>
            <a:r>
              <a:rPr lang="en-US" sz="800" dirty="0"/>
              <a:t>Q.	Prior to this survey, how easy has it been for you to offer your own opinions and feedback to Georgia Tech about issues that affect you as a student?</a:t>
            </a:r>
            <a:br>
              <a:rPr lang="en-US" sz="800" dirty="0"/>
            </a:br>
            <a:r>
              <a:rPr lang="en-US" sz="800" dirty="0"/>
              <a:t>	1=Extremely Difficult, 10=Extremely Easy</a:t>
            </a:r>
            <a:br>
              <a:rPr lang="en-US" sz="800" dirty="0"/>
            </a:br>
            <a:r>
              <a:rPr lang="en-US" sz="800" dirty="0"/>
              <a:t>Q.	How responsive has Georgia Tech been to input or feedback that you have offered? 1=Not Responsive At All, 10=Extremely Responsive</a:t>
            </a:r>
            <a:br>
              <a:rPr lang="en-US" sz="800" dirty="0"/>
            </a:br>
            <a:r>
              <a:rPr lang="en-US" sz="800" dirty="0"/>
              <a:t>Q.	Prior to this survey, how easy has it been for you to offer your own opinions and feedback to your program of study about issues that affect you as a student?</a:t>
            </a:r>
            <a:br>
              <a:rPr lang="en-US" sz="800" dirty="0"/>
            </a:br>
            <a:r>
              <a:rPr lang="en-US" sz="800" dirty="0"/>
              <a:t>	1=Extremely Difficult, 10=Extremely Easy</a:t>
            </a:r>
            <a:br>
              <a:rPr lang="en-US" sz="800" dirty="0"/>
            </a:br>
            <a:r>
              <a:rPr lang="en-US" sz="800" dirty="0"/>
              <a:t>Q.	How responsive has your program been to input or feedback that you have offered? 1=Not Responsive At All, 10=Extremely Responsive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AB9DB57E-EF3B-EB41-8597-D1C21D4B35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5549428"/>
              </p:ext>
            </p:extLst>
          </p:nvPr>
        </p:nvGraphicFramePr>
        <p:xfrm>
          <a:off x="731520" y="1097280"/>
          <a:ext cx="7717536" cy="413512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28712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1503789934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3453592058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3865814318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3350919202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4183853981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18569553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68305940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4207539101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ctr"/>
                      <a:endParaRPr lang="en-US" sz="10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0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College of Sciences – Master’s Campus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1184756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endParaRPr lang="en-US" sz="10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000" b="1" dirty="0">
                          <a:solidFill>
                            <a:schemeClr val="tx1"/>
                          </a:solidFill>
                          <a:latin typeface="+mn-lt"/>
                        </a:rPr>
                        <a:t>Total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0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EAS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MATH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PHYS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PSY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29298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8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0675381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8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Quality of overall graduate student experience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Quality of graduate student experience within program of study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kumimoji="0" 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kumimoji="0" 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Ease of offering opinions/feedback to GT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kumimoji="0" 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kumimoji="0" 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Responsiveness from GT to input/feedback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Ease of offering opinions/feedback to program of study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Responsiveness from program of study to input/feedback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Likely to recommend GT to attend graduate school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Likely to recommend program of study at GT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64%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88163986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 descr="Graph on perception improvement analysis for master's campus students for College of Sciences. X-axis is perception rating (8-10), and y-axis is impact on quality of overall experience."/>
          <p:cNvGraphicFramePr/>
          <p:nvPr>
            <p:extLst>
              <p:ext uri="{D42A27DB-BD31-4B8C-83A1-F6EECF244321}">
                <p14:modId xmlns:p14="http://schemas.microsoft.com/office/powerpoint/2010/main" val="4022006779"/>
              </p:ext>
            </p:extLst>
          </p:nvPr>
        </p:nvGraphicFramePr>
        <p:xfrm>
          <a:off x="256032" y="1051560"/>
          <a:ext cx="8686800" cy="558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4" name="Straight Connector 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 bwMode="auto">
          <a:xfrm>
            <a:off x="1031876" y="3473443"/>
            <a:ext cx="7642225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 bwMode="auto">
          <a:xfrm flipV="1">
            <a:off x="5632423" y="1543050"/>
            <a:ext cx="0" cy="45339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3" name="Text Box 4"/>
          <p:cNvSpPr txBox="1">
            <a:spLocks noChangeArrowheads="1"/>
          </p:cNvSpPr>
          <p:nvPr/>
        </p:nvSpPr>
        <p:spPr bwMode="auto">
          <a:xfrm>
            <a:off x="1041400" y="1562100"/>
            <a:ext cx="14224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sz="1000" b="1" dirty="0">
                <a:solidFill>
                  <a:srgbClr val="FE0000"/>
                </a:solidFill>
              </a:rPr>
              <a:t>Key Opportunities</a:t>
            </a:r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6832600" y="1562100"/>
            <a:ext cx="18288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000" b="1" dirty="0">
                <a:solidFill>
                  <a:schemeClr val="accent2"/>
                </a:solidFill>
              </a:rPr>
              <a:t>Primary Strengths</a:t>
            </a:r>
          </a:p>
        </p:txBody>
      </p:sp>
      <p:sp>
        <p:nvSpPr>
          <p:cNvPr id="25" name="Text Box 6"/>
          <p:cNvSpPr txBox="1">
            <a:spLocks noChangeArrowheads="1"/>
          </p:cNvSpPr>
          <p:nvPr/>
        </p:nvSpPr>
        <p:spPr bwMode="auto">
          <a:xfrm>
            <a:off x="1041400" y="5791200"/>
            <a:ext cx="17780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sz="1000" b="1" dirty="0">
                <a:solidFill>
                  <a:schemeClr val="hlink"/>
                </a:solidFill>
              </a:rPr>
              <a:t>Secondary Opportunities</a:t>
            </a:r>
          </a:p>
        </p:txBody>
      </p:sp>
      <p:sp>
        <p:nvSpPr>
          <p:cNvPr id="26" name="Text Box 7"/>
          <p:cNvSpPr txBox="1">
            <a:spLocks noChangeArrowheads="1"/>
          </p:cNvSpPr>
          <p:nvPr/>
        </p:nvSpPr>
        <p:spPr bwMode="auto">
          <a:xfrm>
            <a:off x="6832600" y="5789454"/>
            <a:ext cx="18288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000" b="1" dirty="0">
                <a:solidFill>
                  <a:schemeClr val="accent2"/>
                </a:solidFill>
              </a:rPr>
              <a:t>Secondary Strengths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455613" y="484188"/>
          <a:ext cx="17795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69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Program Support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2387042" y="484188"/>
          <a:ext cx="2160478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145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Mentorship &amp; Advising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4697413" y="484188"/>
          <a:ext cx="27066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034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032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Coursework &amp; Degree</a:t>
                      </a:r>
                      <a:r>
                        <a:rPr lang="en-US" sz="1000" b="1" baseline="0" dirty="0"/>
                        <a:t> Progress</a:t>
                      </a:r>
                      <a:endParaRPr lang="en-US" sz="1000" b="1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7554913" y="484188"/>
          <a:ext cx="12588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62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Finances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97938E7F-D925-CA5C-18AA-7187466D58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450" y="-457200"/>
            <a:ext cx="6553200" cy="457200"/>
          </a:xfrm>
        </p:spPr>
        <p:txBody>
          <a:bodyPr vert="horz" wrap="square" lIns="90488" tIns="44450" rIns="90488" bIns="44450" numCol="1" anchor="b" anchorCtr="0" compatLnSpc="1">
            <a:prstTxWarp prst="textNoShape">
              <a:avLst/>
            </a:prstTxWarp>
          </a:bodyPr>
          <a:lstStyle/>
          <a:p>
            <a:pPr>
              <a:defRPr sz="120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kern="1200" dirty="0">
                <a:solidFill>
                  <a:srgbClr val="000000"/>
                </a:solidFill>
              </a:rPr>
              <a:t>Perception Improvement Analysis – Master’s CAMPUS</a:t>
            </a:r>
            <a:br>
              <a:rPr lang="en-US" kern="1200" dirty="0">
                <a:solidFill>
                  <a:srgbClr val="000000"/>
                </a:solidFill>
              </a:rPr>
            </a:br>
            <a:r>
              <a:rPr lang="en-US" kern="1200" dirty="0">
                <a:solidFill>
                  <a:srgbClr val="000000"/>
                </a:solidFill>
              </a:rPr>
              <a:t>College of Sciences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8423074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 descr="Graph on comparison of attribute evaluations for 2019  vs 2016 for master's campus students in College of Sciences. X-axis is 2016 attribute ranking (% 8-10), and y-axis is 2019 attribute ranking (% 8-10).">
            <a:extLst>
              <a:ext uri="{FF2B5EF4-FFF2-40B4-BE49-F238E27FC236}">
                <a16:creationId xmlns:a16="http://schemas.microsoft.com/office/drawing/2014/main" id="{FE034E96-DDF3-1742-A6A6-6C172A2347F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28245"/>
              </p:ext>
            </p:extLst>
          </p:nvPr>
        </p:nvGraphicFramePr>
        <p:xfrm>
          <a:off x="461660" y="1172978"/>
          <a:ext cx="8229600" cy="5257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A063026C-99D8-B945-998C-E6246B2E017C}"/>
              </a:ext>
            </a:extLst>
          </p:cNvPr>
          <p:cNvGraphicFramePr>
            <a:graphicFrameLocks noGrp="1"/>
          </p:cNvGraphicFramePr>
          <p:nvPr/>
        </p:nvGraphicFramePr>
        <p:xfrm>
          <a:off x="455613" y="484188"/>
          <a:ext cx="17795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69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Program Support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159C28A6-2F17-734D-B1A2-B378E675FCEE}"/>
              </a:ext>
            </a:extLst>
          </p:cNvPr>
          <p:cNvGraphicFramePr>
            <a:graphicFrameLocks noGrp="1"/>
          </p:cNvGraphicFramePr>
          <p:nvPr/>
        </p:nvGraphicFramePr>
        <p:xfrm>
          <a:off x="2387042" y="484188"/>
          <a:ext cx="2160478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145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Mentorship &amp; Advising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434EFCE0-11E0-5F42-AA5F-B42C7B729A9B}"/>
              </a:ext>
            </a:extLst>
          </p:cNvPr>
          <p:cNvGraphicFramePr>
            <a:graphicFrameLocks noGrp="1"/>
          </p:cNvGraphicFramePr>
          <p:nvPr/>
        </p:nvGraphicFramePr>
        <p:xfrm>
          <a:off x="4697413" y="484188"/>
          <a:ext cx="27066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034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032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Coursework &amp; Degree</a:t>
                      </a:r>
                      <a:r>
                        <a:rPr lang="en-US" sz="1000" b="1" baseline="0" dirty="0"/>
                        <a:t> Progress</a:t>
                      </a:r>
                      <a:endParaRPr lang="en-US" sz="1000" b="1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A17C2AC3-6D10-E746-8D53-9EFB6AA2E504}"/>
              </a:ext>
            </a:extLst>
          </p:cNvPr>
          <p:cNvGraphicFramePr>
            <a:graphicFrameLocks noGrp="1"/>
          </p:cNvGraphicFramePr>
          <p:nvPr/>
        </p:nvGraphicFramePr>
        <p:xfrm>
          <a:off x="7554913" y="484188"/>
          <a:ext cx="12588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62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Finances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48B295B3-D14D-5740-98F3-52C811F75904}"/>
              </a:ext>
            </a:extLst>
          </p:cNvPr>
          <p:cNvSpPr txBox="1"/>
          <p:nvPr/>
        </p:nvSpPr>
        <p:spPr>
          <a:xfrm>
            <a:off x="4932532" y="5450316"/>
            <a:ext cx="33933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Note: Area between dotted lines represents approximate parity zone (no statistically significant differences at 90% level of confidence).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E597D53-1634-170F-F205-897875C5D4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450" y="-457200"/>
            <a:ext cx="6553200" cy="457200"/>
          </a:xfrm>
        </p:spPr>
        <p:txBody>
          <a:bodyPr vert="horz" wrap="square" lIns="90488" tIns="44450" rIns="90488" bIns="44450" numCol="1" anchor="b" anchorCtr="0" compatLnSpc="1">
            <a:prstTxWarp prst="textNoShape">
              <a:avLst/>
            </a:prstTxWarp>
          </a:bodyPr>
          <a:lstStyle/>
          <a:p>
            <a:pPr>
              <a:defRPr sz="1200" b="1" i="0" u="none" strike="noStrike" kern="1200" spc="0" baseline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pPr>
            <a:r>
              <a:rPr lang="en-US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Comparison of Attribute Evaluations</a:t>
            </a:r>
            <a:br>
              <a:rPr lang="en-US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2019 versus 2016</a:t>
            </a:r>
            <a:br>
              <a:rPr lang="en-US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- College of Sciences, Master’s CAMPUS -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0658216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434975"/>
            <a:ext cx="6553200" cy="457200"/>
          </a:xfrm>
        </p:spPr>
        <p:txBody>
          <a:bodyPr/>
          <a:lstStyle/>
          <a:p>
            <a:r>
              <a:rPr lang="en-US" dirty="0">
                <a:latin typeface="Arial" charset="0"/>
              </a:rPr>
              <a:t>Key Metrics – College of Sciences, </a:t>
            </a:r>
            <a:r>
              <a:rPr lang="en-US" dirty="0" err="1">
                <a:latin typeface="Arial" charset="0"/>
              </a:rPr>
              <a:t>Ph.D</a:t>
            </a:r>
            <a:endParaRPr lang="en-US" dirty="0">
              <a:latin typeface="Arial" charset="0"/>
            </a:endParaRPr>
          </a:p>
        </p:txBody>
      </p:sp>
      <p:sp>
        <p:nvSpPr>
          <p:cNvPr id="14341" name="Text Box 7"/>
          <p:cNvSpPr txBox="1">
            <a:spLocks noChangeArrowheads="1"/>
          </p:cNvSpPr>
          <p:nvPr/>
        </p:nvSpPr>
        <p:spPr bwMode="auto">
          <a:xfrm>
            <a:off x="19050" y="5384761"/>
            <a:ext cx="8645525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>
              <a:spcBef>
                <a:spcPct val="50000"/>
              </a:spcBef>
              <a:buFontTx/>
              <a:buAutoNum type="alphaUcPeriod" startAt="17"/>
            </a:pPr>
            <a:r>
              <a:rPr lang="en-US" sz="800" dirty="0"/>
              <a:t> 	Please rate the quality of your overall graduate student experience at Georgia Tech, considering both academic and non-academic aspects. 1=Poor, 10=Excellent</a:t>
            </a:r>
            <a:br>
              <a:rPr lang="en-US" sz="800" dirty="0"/>
            </a:br>
            <a:r>
              <a:rPr lang="en-US" sz="800" dirty="0"/>
              <a:t>Q.	Please rate the quality of your graduate student experience within your program of study, considering both academic and non-academic aspects. 1=Poor, 10=Excellent </a:t>
            </a:r>
            <a:br>
              <a:rPr lang="en-US" sz="800" dirty="0"/>
            </a:br>
            <a:r>
              <a:rPr lang="en-US" sz="800" dirty="0"/>
              <a:t>Q.	How likely are you to recommend Georgia Tech to a qualified prospective graduate student as a place to attend graduate school? 1=Extremely Unlikely, 10=Extremely Likely  </a:t>
            </a:r>
            <a:br>
              <a:rPr lang="en-US" sz="800" dirty="0"/>
            </a:br>
            <a:r>
              <a:rPr lang="en-US" sz="800" dirty="0"/>
              <a:t>Q.	How likely are you to recommend your program of study at Georgia Tech to a qualified prospective graduate student? 1=Extremely Unlikely, 10=Extremely Likely.</a:t>
            </a:r>
            <a:br>
              <a:rPr lang="en-US" sz="800" dirty="0"/>
            </a:br>
            <a:r>
              <a:rPr lang="en-US" sz="800" dirty="0"/>
              <a:t>Q.	Prior to this survey, how easy has it been for you to offer your own opinions and feedback to Georgia Tech about issues that affect you as a student?</a:t>
            </a:r>
            <a:br>
              <a:rPr lang="en-US" sz="800" dirty="0"/>
            </a:br>
            <a:r>
              <a:rPr lang="en-US" sz="800" dirty="0"/>
              <a:t>	1=Extremely Difficult, 10=Extremely Easy</a:t>
            </a:r>
            <a:br>
              <a:rPr lang="en-US" sz="800" dirty="0"/>
            </a:br>
            <a:r>
              <a:rPr lang="en-US" sz="800" dirty="0"/>
              <a:t>Q.	How responsive has Georgia Tech been to input or feedback that you have offered? 1=Not Responsive At All, 10=Extremely Responsive</a:t>
            </a:r>
            <a:br>
              <a:rPr lang="en-US" sz="800" dirty="0"/>
            </a:br>
            <a:r>
              <a:rPr lang="en-US" sz="800" dirty="0"/>
              <a:t>Q.	Prior to this survey, how easy has it been for you to offer your own opinions and feedback to your program of study about issues that affect you as a student?</a:t>
            </a:r>
            <a:br>
              <a:rPr lang="en-US" sz="800" dirty="0"/>
            </a:br>
            <a:r>
              <a:rPr lang="en-US" sz="800" dirty="0"/>
              <a:t>	1=Extremely Difficult, 10=Extremely Easy</a:t>
            </a:r>
            <a:br>
              <a:rPr lang="en-US" sz="800" dirty="0"/>
            </a:br>
            <a:r>
              <a:rPr lang="en-US" sz="800" dirty="0"/>
              <a:t>Q.	How responsive has your program been to input or feedback that you have offered? 1=Not Responsive At All, 10=Extremely Responsive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AB9DB57E-EF3B-EB41-8597-D1C21D4B35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4405241"/>
              </p:ext>
            </p:extLst>
          </p:nvPr>
        </p:nvGraphicFramePr>
        <p:xfrm>
          <a:off x="731520" y="1097280"/>
          <a:ext cx="7717536" cy="413512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28712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1503789934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117635808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1622625240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18569553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754684173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1715542699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1645761906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1581096514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ctr"/>
                      <a:endParaRPr lang="en-US" sz="10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0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College of Sciences – </a:t>
                      </a:r>
                      <a:r>
                        <a:rPr lang="en-US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Ph.D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1184756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endParaRPr lang="en-US" sz="10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000" b="1" dirty="0">
                          <a:solidFill>
                            <a:schemeClr val="tx1"/>
                          </a:solidFill>
                          <a:latin typeface="+mn-lt"/>
                        </a:rPr>
                        <a:t>Total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0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AP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BIOL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BIOS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CHEM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29298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8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987832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8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386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Quality of overall graduate student experience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Quality of graduate student experience within program of study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kumimoji="0" 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Ease of offering opinions/feedback to GT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kumimoji="0" 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Responsiveness from GT to input/feedback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kumimoji="0" 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Ease of offering opinions/feedback to program of study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kumimoji="0" 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Responsiveness from program of study to input/feedback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kumimoji="0" 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Likely to recommend GT to attend graduate school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kumimoji="0" 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Likely to recommend program of study at GT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08504696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434975"/>
            <a:ext cx="6553200" cy="457200"/>
          </a:xfrm>
        </p:spPr>
        <p:txBody>
          <a:bodyPr/>
          <a:lstStyle/>
          <a:p>
            <a:r>
              <a:rPr lang="en-US" dirty="0">
                <a:latin typeface="Arial" charset="0"/>
              </a:rPr>
              <a:t>Key Metrics – College of Sciences, </a:t>
            </a:r>
            <a:r>
              <a:rPr lang="en-US" dirty="0" err="1">
                <a:latin typeface="Arial" charset="0"/>
              </a:rPr>
              <a:t>Ph.D</a:t>
            </a:r>
            <a:r>
              <a:rPr lang="en-US">
                <a:latin typeface="Arial" charset="0"/>
              </a:rPr>
              <a:t> Cont.</a:t>
            </a:r>
            <a:endParaRPr lang="en-US" dirty="0">
              <a:latin typeface="Arial" charset="0"/>
            </a:endParaRPr>
          </a:p>
        </p:txBody>
      </p:sp>
      <p:sp>
        <p:nvSpPr>
          <p:cNvPr id="14341" name="Text Box 7"/>
          <p:cNvSpPr txBox="1">
            <a:spLocks noChangeArrowheads="1"/>
          </p:cNvSpPr>
          <p:nvPr/>
        </p:nvSpPr>
        <p:spPr bwMode="auto">
          <a:xfrm>
            <a:off x="19050" y="5384761"/>
            <a:ext cx="8645525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>
              <a:spcBef>
                <a:spcPct val="50000"/>
              </a:spcBef>
              <a:buFontTx/>
              <a:buAutoNum type="alphaUcPeriod" startAt="17"/>
            </a:pPr>
            <a:r>
              <a:rPr lang="en-US" sz="800" dirty="0"/>
              <a:t> 	Please rate the quality of your overall graduate student experience at Georgia Tech, considering both academic and non-academic aspects. 1=Poor, 10=Excellent</a:t>
            </a:r>
            <a:br>
              <a:rPr lang="en-US" sz="800" dirty="0"/>
            </a:br>
            <a:r>
              <a:rPr lang="en-US" sz="800" dirty="0"/>
              <a:t>Q.	Please rate the quality of your graduate student experience within your program of study, considering both academic and non-academic aspects. 1=Poor, 10=Excellent </a:t>
            </a:r>
            <a:br>
              <a:rPr lang="en-US" sz="800" dirty="0"/>
            </a:br>
            <a:r>
              <a:rPr lang="en-US" sz="800" dirty="0"/>
              <a:t>Q.	How likely are you to recommend Georgia Tech to a qualified prospective graduate student as a place to attend graduate school? 1=Extremely Unlikely, 10=Extremely Likely  </a:t>
            </a:r>
            <a:br>
              <a:rPr lang="en-US" sz="800" dirty="0"/>
            </a:br>
            <a:r>
              <a:rPr lang="en-US" sz="800" dirty="0"/>
              <a:t>Q.	How likely are you to recommend your program of study at Georgia Tech to a qualified prospective graduate student? 1=Extremely Unlikely, 10=Extremely Likely.</a:t>
            </a:r>
            <a:br>
              <a:rPr lang="en-US" sz="800" dirty="0"/>
            </a:br>
            <a:r>
              <a:rPr lang="en-US" sz="800" dirty="0"/>
              <a:t>Q.	Prior to this survey, how easy has it been for you to offer your own opinions and feedback to Georgia Tech about issues that affect you as a student?</a:t>
            </a:r>
            <a:br>
              <a:rPr lang="en-US" sz="800" dirty="0"/>
            </a:br>
            <a:r>
              <a:rPr lang="en-US" sz="800" dirty="0"/>
              <a:t>	1=Extremely Difficult, 10=Extremely Easy</a:t>
            </a:r>
            <a:br>
              <a:rPr lang="en-US" sz="800" dirty="0"/>
            </a:br>
            <a:r>
              <a:rPr lang="en-US" sz="800" dirty="0"/>
              <a:t>Q.	How responsive has Georgia Tech been to input or feedback that you have offered? 1=Not Responsive At All, 10=Extremely Responsive</a:t>
            </a:r>
            <a:br>
              <a:rPr lang="en-US" sz="800" dirty="0"/>
            </a:br>
            <a:r>
              <a:rPr lang="en-US" sz="800" dirty="0"/>
              <a:t>Q.	Prior to this survey, how easy has it been for you to offer your own opinions and feedback to your program of study about issues that affect you as a student?</a:t>
            </a:r>
            <a:br>
              <a:rPr lang="en-US" sz="800" dirty="0"/>
            </a:br>
            <a:r>
              <a:rPr lang="en-US" sz="800" dirty="0"/>
              <a:t>	1=Extremely Difficult, 10=Extremely Easy</a:t>
            </a:r>
            <a:br>
              <a:rPr lang="en-US" sz="800" dirty="0"/>
            </a:br>
            <a:r>
              <a:rPr lang="en-US" sz="800" dirty="0"/>
              <a:t>Q.	How responsive has your program been to input or feedback that you have offered? 1=Not Responsive At All, 10=Extremely Responsive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AB9DB57E-EF3B-EB41-8597-D1C21D4B35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7645115"/>
              </p:ext>
            </p:extLst>
          </p:nvPr>
        </p:nvGraphicFramePr>
        <p:xfrm>
          <a:off x="731520" y="1097280"/>
          <a:ext cx="7717536" cy="413512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28712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1503789934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1088069017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3306511610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2480487898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3619661703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1243116738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1504553520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2161643488"/>
                    </a:ext>
                  </a:extLst>
                </a:gridCol>
                <a:gridCol w="484632">
                  <a:extLst>
                    <a:ext uri="{9D8B030D-6E8A-4147-A177-3AD203B41FA5}">
                      <a16:colId xmlns:a16="http://schemas.microsoft.com/office/drawing/2014/main" val="85166942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ctr"/>
                      <a:endParaRPr lang="en-US" sz="10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0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College of Sciences – </a:t>
                      </a:r>
                      <a:r>
                        <a:rPr lang="en-US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Ph.D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1184756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endParaRPr lang="en-US" sz="10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000" b="1" dirty="0">
                          <a:solidFill>
                            <a:schemeClr val="tx1"/>
                          </a:solidFill>
                          <a:latin typeface="+mn-lt"/>
                        </a:rPr>
                        <a:t>Total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0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EAS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MATH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PHYS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PSY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29298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8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32862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8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386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Quality of overall graduate student experience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Quality of graduate student experience within program of study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Ease of offering opinions/feedback to GT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Responsiveness from GT to input/feedback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Ease of offering opinions/feedback to program of study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Responsiveness from program of study to input/feedback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Likely to recommend GT to attend graduate school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Likely to recommend program of study at GT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85079881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 descr="Graph on perception improvement analysis for PhD students for College of Sciences. X-axis is perception rating (8-10), and y-axis is impact on quality of overall experience."/>
          <p:cNvGraphicFramePr/>
          <p:nvPr>
            <p:extLst>
              <p:ext uri="{D42A27DB-BD31-4B8C-83A1-F6EECF244321}">
                <p14:modId xmlns:p14="http://schemas.microsoft.com/office/powerpoint/2010/main" val="4167291884"/>
              </p:ext>
            </p:extLst>
          </p:nvPr>
        </p:nvGraphicFramePr>
        <p:xfrm>
          <a:off x="256032" y="1051560"/>
          <a:ext cx="8686800" cy="558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4" name="Straight Connector 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 bwMode="auto">
          <a:xfrm>
            <a:off x="1031876" y="3473443"/>
            <a:ext cx="7642225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 bwMode="auto">
          <a:xfrm flipV="1">
            <a:off x="5632423" y="1543050"/>
            <a:ext cx="0" cy="45339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3" name="Text Box 4"/>
          <p:cNvSpPr txBox="1">
            <a:spLocks noChangeArrowheads="1"/>
          </p:cNvSpPr>
          <p:nvPr/>
        </p:nvSpPr>
        <p:spPr bwMode="auto">
          <a:xfrm>
            <a:off x="1041400" y="1562100"/>
            <a:ext cx="14224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sz="1000" b="1" dirty="0">
                <a:solidFill>
                  <a:srgbClr val="FE0000"/>
                </a:solidFill>
              </a:rPr>
              <a:t>Key Opportunities</a:t>
            </a:r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6832600" y="1562100"/>
            <a:ext cx="18288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000" b="1" dirty="0">
                <a:solidFill>
                  <a:schemeClr val="accent2"/>
                </a:solidFill>
              </a:rPr>
              <a:t>Primary Strengths</a:t>
            </a:r>
          </a:p>
        </p:txBody>
      </p:sp>
      <p:sp>
        <p:nvSpPr>
          <p:cNvPr id="25" name="Text Box 6"/>
          <p:cNvSpPr txBox="1">
            <a:spLocks noChangeArrowheads="1"/>
          </p:cNvSpPr>
          <p:nvPr/>
        </p:nvSpPr>
        <p:spPr bwMode="auto">
          <a:xfrm>
            <a:off x="1041400" y="5791200"/>
            <a:ext cx="17780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sz="1000" b="1" dirty="0">
                <a:solidFill>
                  <a:schemeClr val="hlink"/>
                </a:solidFill>
              </a:rPr>
              <a:t>Secondary Opportunities</a:t>
            </a:r>
          </a:p>
        </p:txBody>
      </p:sp>
      <p:sp>
        <p:nvSpPr>
          <p:cNvPr id="26" name="Text Box 7"/>
          <p:cNvSpPr txBox="1">
            <a:spLocks noChangeArrowheads="1"/>
          </p:cNvSpPr>
          <p:nvPr/>
        </p:nvSpPr>
        <p:spPr bwMode="auto">
          <a:xfrm>
            <a:off x="6832600" y="5789454"/>
            <a:ext cx="18288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000" b="1" dirty="0">
                <a:solidFill>
                  <a:schemeClr val="accent2"/>
                </a:solidFill>
              </a:rPr>
              <a:t>Secondary Strengths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455613" y="484188"/>
          <a:ext cx="17795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69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Program Support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2387042" y="484188"/>
          <a:ext cx="2160478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145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Mentorship &amp; Advising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4697413" y="484188"/>
          <a:ext cx="27066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034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032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Coursework &amp; Degree</a:t>
                      </a:r>
                      <a:r>
                        <a:rPr lang="en-US" sz="1000" b="1" baseline="0" dirty="0"/>
                        <a:t> Progress</a:t>
                      </a:r>
                      <a:endParaRPr lang="en-US" sz="1000" b="1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7554913" y="484188"/>
          <a:ext cx="12588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62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Finances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35A56332-951A-B284-D0B8-49A1F83E4F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450" y="-457200"/>
            <a:ext cx="6553200" cy="457200"/>
          </a:xfrm>
        </p:spPr>
        <p:txBody>
          <a:bodyPr vert="horz" wrap="square" lIns="90488" tIns="44450" rIns="90488" bIns="44450" numCol="1" anchor="b" anchorCtr="0" compatLnSpc="1">
            <a:prstTxWarp prst="textNoShape">
              <a:avLst/>
            </a:prstTxWarp>
          </a:bodyPr>
          <a:lstStyle/>
          <a:p>
            <a:pPr>
              <a:defRPr sz="120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kern="1200" dirty="0">
                <a:solidFill>
                  <a:srgbClr val="000000"/>
                </a:solidFill>
              </a:rPr>
              <a:t>Perception Improvement Analysis – </a:t>
            </a:r>
            <a:r>
              <a:rPr lang="en-US" kern="1200" dirty="0" err="1">
                <a:solidFill>
                  <a:srgbClr val="000000"/>
                </a:solidFill>
              </a:rPr>
              <a:t>Ph.D</a:t>
            </a:r>
            <a:br>
              <a:rPr lang="en-US" kern="1200" dirty="0">
                <a:solidFill>
                  <a:srgbClr val="000000"/>
                </a:solidFill>
              </a:rPr>
            </a:br>
            <a:r>
              <a:rPr lang="en-US" kern="1200" dirty="0">
                <a:solidFill>
                  <a:srgbClr val="000000"/>
                </a:solidFill>
              </a:rPr>
              <a:t>College of Sciences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128829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 descr="Graph on comparison of attribute evaluations for 2019  vs 2016 for PhD students in College of Sciences. X-axis is 2016 attribute ranking (% 8-10), and y-axis is 2019 attribute ranking (% 8-10).">
            <a:extLst>
              <a:ext uri="{FF2B5EF4-FFF2-40B4-BE49-F238E27FC236}">
                <a16:creationId xmlns:a16="http://schemas.microsoft.com/office/drawing/2014/main" id="{FE034E96-DDF3-1742-A6A6-6C172A2347F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20557666"/>
              </p:ext>
            </p:extLst>
          </p:nvPr>
        </p:nvGraphicFramePr>
        <p:xfrm>
          <a:off x="461660" y="1172978"/>
          <a:ext cx="8229600" cy="5257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A063026C-99D8-B945-998C-E6246B2E017C}"/>
              </a:ext>
            </a:extLst>
          </p:cNvPr>
          <p:cNvGraphicFramePr>
            <a:graphicFrameLocks noGrp="1"/>
          </p:cNvGraphicFramePr>
          <p:nvPr/>
        </p:nvGraphicFramePr>
        <p:xfrm>
          <a:off x="455613" y="484188"/>
          <a:ext cx="17795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69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Program Support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159C28A6-2F17-734D-B1A2-B378E675FCEE}"/>
              </a:ext>
            </a:extLst>
          </p:cNvPr>
          <p:cNvGraphicFramePr>
            <a:graphicFrameLocks noGrp="1"/>
          </p:cNvGraphicFramePr>
          <p:nvPr/>
        </p:nvGraphicFramePr>
        <p:xfrm>
          <a:off x="2387042" y="484188"/>
          <a:ext cx="2160478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145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Mentorship &amp; Advising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434EFCE0-11E0-5F42-AA5F-B42C7B729A9B}"/>
              </a:ext>
            </a:extLst>
          </p:cNvPr>
          <p:cNvGraphicFramePr>
            <a:graphicFrameLocks noGrp="1"/>
          </p:cNvGraphicFramePr>
          <p:nvPr/>
        </p:nvGraphicFramePr>
        <p:xfrm>
          <a:off x="4697413" y="484188"/>
          <a:ext cx="27066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034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032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Coursework &amp; Degree</a:t>
                      </a:r>
                      <a:r>
                        <a:rPr lang="en-US" sz="1000" b="1" baseline="0" dirty="0"/>
                        <a:t> Progress</a:t>
                      </a:r>
                      <a:endParaRPr lang="en-US" sz="1000" b="1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A17C2AC3-6D10-E746-8D53-9EFB6AA2E504}"/>
              </a:ext>
            </a:extLst>
          </p:cNvPr>
          <p:cNvGraphicFramePr>
            <a:graphicFrameLocks noGrp="1"/>
          </p:cNvGraphicFramePr>
          <p:nvPr/>
        </p:nvGraphicFramePr>
        <p:xfrm>
          <a:off x="7554913" y="484188"/>
          <a:ext cx="12588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62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Finances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48B295B3-D14D-5740-98F3-52C811F75904}"/>
              </a:ext>
            </a:extLst>
          </p:cNvPr>
          <p:cNvSpPr txBox="1"/>
          <p:nvPr/>
        </p:nvSpPr>
        <p:spPr>
          <a:xfrm>
            <a:off x="4932532" y="5450316"/>
            <a:ext cx="33933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Note: Area between dotted lines represents approximate parity zone (no statistically significant differences at 90% level of confidence).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EB68FAF-55C9-FC58-954D-777D97AA10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450" y="-457200"/>
            <a:ext cx="6553200" cy="457200"/>
          </a:xfrm>
        </p:spPr>
        <p:txBody>
          <a:bodyPr vert="horz" wrap="square" lIns="90488" tIns="44450" rIns="90488" bIns="44450" numCol="1" anchor="b" anchorCtr="0" compatLnSpc="1">
            <a:prstTxWarp prst="textNoShape">
              <a:avLst/>
            </a:prstTxWarp>
          </a:bodyPr>
          <a:lstStyle/>
          <a:p>
            <a:pPr>
              <a:defRPr sz="1200" b="1" i="0" u="none" strike="noStrike" kern="1200" spc="0" baseline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pPr>
            <a:r>
              <a:rPr lang="en-US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Comparison of Attribute Evaluations</a:t>
            </a:r>
            <a:br>
              <a:rPr lang="en-US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2019 versus 2016</a:t>
            </a:r>
            <a:br>
              <a:rPr lang="en-US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- College of Sciences, </a:t>
            </a:r>
            <a:r>
              <a:rPr lang="en-US" dirty="0" err="1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Ph.D</a:t>
            </a:r>
            <a:r>
              <a:rPr lang="en-US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 -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86362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552449" y="447675"/>
            <a:ext cx="8100483" cy="457200"/>
          </a:xfrm>
        </p:spPr>
        <p:txBody>
          <a:bodyPr/>
          <a:lstStyle/>
          <a:p>
            <a:r>
              <a:rPr lang="en-US" dirty="0">
                <a:latin typeface="Arial" charset="0"/>
              </a:rPr>
              <a:t>Legend for Tables/Graphs – Master’s CAMPUS</a:t>
            </a:r>
          </a:p>
        </p:txBody>
      </p:sp>
      <p:graphicFrame>
        <p:nvGraphicFramePr>
          <p:cNvPr id="1931267" name="Group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76027150"/>
              </p:ext>
            </p:extLst>
          </p:nvPr>
        </p:nvGraphicFramePr>
        <p:xfrm>
          <a:off x="78872" y="1045500"/>
          <a:ext cx="8993471" cy="5044408"/>
        </p:xfrm>
        <a:graphic>
          <a:graphicData uri="http://schemas.openxmlformats.org/drawingml/2006/table">
            <a:tbl>
              <a:tblPr firstRow="1"/>
              <a:tblGrid>
                <a:gridCol w="3258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282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68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0777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01469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4380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#</a:t>
                      </a:r>
                    </a:p>
                  </a:txBody>
                  <a:tcPr marL="0" marR="0" marT="27432" marB="2743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Attribute</a:t>
                      </a:r>
                    </a:p>
                  </a:txBody>
                  <a:tcPr marT="27432" marB="2743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27432" marB="2743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#</a:t>
                      </a:r>
                    </a:p>
                  </a:txBody>
                  <a:tcPr marL="0" marR="0" marT="27432" marB="2743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Attribute</a:t>
                      </a:r>
                    </a:p>
                  </a:txBody>
                  <a:tcPr marT="27432" marB="2743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Effectiveness of orientation to understand process of completing degree</a:t>
                      </a:r>
                    </a:p>
                  </a:txBody>
                  <a:tcPr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26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Know where to get help in addressing issues with advisor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Support of students for each other</a:t>
                      </a:r>
                    </a:p>
                  </a:txBody>
                  <a:tcPr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27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Advisor demonstrates concern for my personal well-being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Support of students by faculty</a:t>
                      </a:r>
                    </a:p>
                  </a:txBody>
                  <a:tcPr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28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Comfort in speaking about personal issues impacting work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Availability of professional development opportunities</a:t>
                      </a:r>
                    </a:p>
                  </a:txBody>
                  <a:tcPr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29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Respectful and non-exploitative relationship with faculty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Availability of social engagement opportunities</a:t>
                      </a:r>
                    </a:p>
                  </a:txBody>
                  <a:tcPr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30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(NT) Mentoring on navigating systems/culture of graduate education 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Program support for my personal commitments</a:t>
                      </a:r>
                    </a:p>
                  </a:txBody>
                  <a:tcPr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31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(NT) Course selection 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Program encourages informal mentoring from other students</a:t>
                      </a:r>
                    </a:p>
                  </a:txBody>
                  <a:tcPr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32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(NT) Guidance on career options 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Made aware of opportunities to interact across academic disciplines</a:t>
                      </a:r>
                    </a:p>
                  </a:txBody>
                  <a:tcPr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33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(NT) Timeliness of advice/assistance from program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Confident that faculty care about my well-being</a:t>
                      </a:r>
                    </a:p>
                  </a:txBody>
                  <a:tcPr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34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Relevance of required courses to my professional objectives 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Students have opportunity to influence program decisions</a:t>
                      </a:r>
                    </a:p>
                  </a:txBody>
                  <a:tcPr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35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Availability of courses I need to complete my degree 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Mentoring on navigating the systems/culture of graduate education </a:t>
                      </a:r>
                    </a:p>
                  </a:txBody>
                  <a:tcPr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36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Quality of teaching 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Course selection </a:t>
                      </a:r>
                    </a:p>
                  </a:txBody>
                  <a:tcPr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37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Clarity of graduation requirements 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Preparation for qualifying exams </a:t>
                      </a:r>
                    </a:p>
                  </a:txBody>
                  <a:tcPr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38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Courses are up-to-date in my field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14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Selection of a thesis / guided project topic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39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Adequate support for students with academic difficulties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15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Assistance with thesis / guided project topic proposal 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40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Ph.D qualifying exams assess student's ability fairly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16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Advice on research for my thesis / guided project topic 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41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Information to pass Ph.D qualifying exams clearly conveyed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17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Advice on writing and revising the thesis / guided project topic 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42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Sufficient feedback for students not passing Ph.D qualifying exams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18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Advice on writing and reviewing publications 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43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Clarity in understanding cost-of-living prior to attendance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19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Feedback on progress/next steps on my thesis/guided project topic 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44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Students are provided adequate information about financial support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20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Guidance on career options in academia 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45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Comfort in approaching program/dept. about financial support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21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Guidance on non-academic or other professional career options 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46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Belief that I am getting paid fairly for program work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22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Project advisor treats me in a professional manner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47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Program/dept. has resources to find financial support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23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Satisfied with degree of access/interaction with project advisor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48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Compensation level is comparable to that of comparable institutions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24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Project advisor provides clear expectations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49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Confident that I have funds to complete graduate education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5739524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25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Comfortable sharing professional goals with project advisor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Take home pay is competitive to that of comparable institutions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379413" y="6338888"/>
          <a:ext cx="17795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69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Program Support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2323194" y="6338888"/>
          <a:ext cx="2160478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145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Mentorship &amp; Advising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4621213" y="6338888"/>
          <a:ext cx="27066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034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032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Coursework &amp; Degree</a:t>
                      </a:r>
                      <a:r>
                        <a:rPr lang="en-US" sz="1000" b="1" baseline="0" dirty="0"/>
                        <a:t> Progress</a:t>
                      </a:r>
                      <a:endParaRPr lang="en-US" sz="1000" b="1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7478713" y="6338888"/>
          <a:ext cx="12588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62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Finances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439368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552449" y="447675"/>
            <a:ext cx="8100483" cy="457200"/>
          </a:xfrm>
        </p:spPr>
        <p:txBody>
          <a:bodyPr/>
          <a:lstStyle/>
          <a:p>
            <a:r>
              <a:rPr lang="en-US" dirty="0">
                <a:latin typeface="Arial" charset="0"/>
              </a:rPr>
              <a:t>Legend for Tables/Graphs – Master’s ONLINE</a:t>
            </a:r>
          </a:p>
        </p:txBody>
      </p:sp>
      <p:graphicFrame>
        <p:nvGraphicFramePr>
          <p:cNvPr id="1931267" name="Group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18400055"/>
              </p:ext>
            </p:extLst>
          </p:nvPr>
        </p:nvGraphicFramePr>
        <p:xfrm>
          <a:off x="66840" y="1045500"/>
          <a:ext cx="8993471" cy="5044408"/>
        </p:xfrm>
        <a:graphic>
          <a:graphicData uri="http://schemas.openxmlformats.org/drawingml/2006/table">
            <a:tbl>
              <a:tblPr firstRow="1"/>
              <a:tblGrid>
                <a:gridCol w="3258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282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68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0777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01469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4380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#</a:t>
                      </a:r>
                    </a:p>
                  </a:txBody>
                  <a:tcPr marL="0" marR="0" marT="27432" marB="2743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Attribute</a:t>
                      </a:r>
                    </a:p>
                  </a:txBody>
                  <a:tcPr marT="27432" marB="2743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27432" marB="2743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#</a:t>
                      </a:r>
                    </a:p>
                  </a:txBody>
                  <a:tcPr marL="0" marR="0" marT="27432" marB="2743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Attribute</a:t>
                      </a:r>
                    </a:p>
                  </a:txBody>
                  <a:tcPr marT="27432" marB="2743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Effectiveness of orientation to understand process of completing degree</a:t>
                      </a:r>
                    </a:p>
                  </a:txBody>
                  <a:tcPr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26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Support of students for each other</a:t>
                      </a:r>
                    </a:p>
                  </a:txBody>
                  <a:tcPr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27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Support of students by faculty</a:t>
                      </a:r>
                    </a:p>
                  </a:txBody>
                  <a:tcPr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28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Availability of professional development opportunities</a:t>
                      </a:r>
                    </a:p>
                  </a:txBody>
                  <a:tcPr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29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Availability of social engagement opportunities</a:t>
                      </a:r>
                    </a:p>
                  </a:txBody>
                  <a:tcPr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30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(NT) Mentoring on navigating systems/culture of graduate education 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Program support for my personal commitments</a:t>
                      </a:r>
                    </a:p>
                  </a:txBody>
                  <a:tcPr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31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(NT) Course selection 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32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(NT) Guidance on career options 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Made aware of opportunities to interact across academic disciplines</a:t>
                      </a:r>
                    </a:p>
                  </a:txBody>
                  <a:tcPr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33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(NT) Timeliness of advice/assistance from program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Confident that faculty care about my well-being</a:t>
                      </a:r>
                    </a:p>
                  </a:txBody>
                  <a:tcPr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34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Relevance of required courses to my professional objectives 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Students have opportunity to influence program decisions</a:t>
                      </a:r>
                    </a:p>
                  </a:txBody>
                  <a:tcPr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35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Availability of courses I need to complete my degree 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36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Quality of teaching 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37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Clarity of graduation requirements 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38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Courses are up-to-date in my field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14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39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Adequate support for students with academic difficulties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15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40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Ph.D qualifying exams assess student's ability fairly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16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41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Information to pass Ph.D qualifying exams clearly conveyed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17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42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Sufficient feedback for students not passing Ph.D qualifying exams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18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43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Clarity in understanding cost-of-living prior to attendance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19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44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Students are provided adequate information about financial support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20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45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Comfort in approaching program/dept. about financial support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21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46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Belief that I am getting paid fairly for program work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22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47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Program/dept. has resources to find financial support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23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48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Compensation level is comparable to that of comparable institutions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24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49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Confident that I have funds to complete graduate education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5739524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25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Take home pay is competitive to that of comparable institutions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379413" y="6338888"/>
          <a:ext cx="17795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69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Program Support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2323194" y="6338888"/>
          <a:ext cx="2160478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145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Mentorship &amp; Advising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4621213" y="6338888"/>
          <a:ext cx="27066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034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032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Coursework &amp; Degree</a:t>
                      </a:r>
                      <a:r>
                        <a:rPr lang="en-US" sz="1000" b="1" baseline="0" dirty="0"/>
                        <a:t> Progress</a:t>
                      </a:r>
                      <a:endParaRPr lang="en-US" sz="1000" b="1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7478713" y="6338888"/>
          <a:ext cx="12588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62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Finances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823759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552449" y="447675"/>
            <a:ext cx="8100483" cy="457200"/>
          </a:xfrm>
        </p:spPr>
        <p:txBody>
          <a:bodyPr/>
          <a:lstStyle/>
          <a:p>
            <a:r>
              <a:rPr lang="en-US" dirty="0">
                <a:latin typeface="Arial" charset="0"/>
              </a:rPr>
              <a:t>Legend for Tables/Graphs – Ph.D</a:t>
            </a:r>
          </a:p>
        </p:txBody>
      </p:sp>
      <p:graphicFrame>
        <p:nvGraphicFramePr>
          <p:cNvPr id="1931267" name="Group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99996196"/>
              </p:ext>
            </p:extLst>
          </p:nvPr>
        </p:nvGraphicFramePr>
        <p:xfrm>
          <a:off x="66840" y="1045500"/>
          <a:ext cx="8993471" cy="5044408"/>
        </p:xfrm>
        <a:graphic>
          <a:graphicData uri="http://schemas.openxmlformats.org/drawingml/2006/table">
            <a:tbl>
              <a:tblPr firstRow="1"/>
              <a:tblGrid>
                <a:gridCol w="3258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282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68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0777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01469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4380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#</a:t>
                      </a:r>
                    </a:p>
                  </a:txBody>
                  <a:tcPr marL="0" marR="0" marT="27432" marB="2743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Attribute</a:t>
                      </a:r>
                    </a:p>
                  </a:txBody>
                  <a:tcPr marT="27432" marB="2743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27432" marB="2743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#</a:t>
                      </a:r>
                    </a:p>
                  </a:txBody>
                  <a:tcPr marL="0" marR="0" marT="27432" marB="2743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Attribute</a:t>
                      </a:r>
                    </a:p>
                  </a:txBody>
                  <a:tcPr marT="27432" marB="2743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Effectiveness of orientation to understand process of completing degree</a:t>
                      </a:r>
                    </a:p>
                  </a:txBody>
                  <a:tcPr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26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Know where to get help in addressing issues with advisor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Support of students for each other</a:t>
                      </a:r>
                    </a:p>
                  </a:txBody>
                  <a:tcPr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27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Advisor demonstrates concern for my personal well-being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Support of students by faculty</a:t>
                      </a:r>
                    </a:p>
                  </a:txBody>
                  <a:tcPr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28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Comfort in speaking about personal issues impacting work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Availability of professional development opportunities</a:t>
                      </a:r>
                    </a:p>
                  </a:txBody>
                  <a:tcPr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29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Respectful and non-exploitative relationship with faculty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Availability of social engagement opportunities</a:t>
                      </a:r>
                    </a:p>
                  </a:txBody>
                  <a:tcPr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30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Program support for my personal commitments</a:t>
                      </a:r>
                    </a:p>
                  </a:txBody>
                  <a:tcPr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31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Program encourages informal mentoring from other students</a:t>
                      </a:r>
                    </a:p>
                  </a:txBody>
                  <a:tcPr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32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Made aware of opportunities to interact across academic disciplines</a:t>
                      </a:r>
                    </a:p>
                  </a:txBody>
                  <a:tcPr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33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Confident that faculty care about my well-being</a:t>
                      </a:r>
                    </a:p>
                  </a:txBody>
                  <a:tcPr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34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Relevance of required courses to my professional objectives 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Students have opportunity to influence program decisions</a:t>
                      </a:r>
                    </a:p>
                  </a:txBody>
                  <a:tcPr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35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Availability of courses I need to complete my degree 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Mentoring on navigating the systems/culture of graduate education </a:t>
                      </a:r>
                    </a:p>
                  </a:txBody>
                  <a:tcPr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36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Quality of teaching 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Course selection </a:t>
                      </a:r>
                    </a:p>
                  </a:txBody>
                  <a:tcPr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37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Clarity of graduation requirements 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Preparation for qualifying exams </a:t>
                      </a:r>
                    </a:p>
                  </a:txBody>
                  <a:tcPr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38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Courses are up-to-date in my field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14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Selection of a thesis / guided project topic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39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Adequate support for students with academic difficulties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15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Assistance with thesis / guided project topic proposal 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40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Ph.D qualifying exams assess student's ability fairly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16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Advice on research for my thesis / guided project topic 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41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Information to pass Ph.D qualifying exams clearly conveyed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17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Advice on writing and revising the thesis / guided project topic 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42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Sufficient feedback for students not passing Ph.D qualifying exams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18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Advice on writing and reviewing publications 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43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Clarity in understanding cost-of-living prior to attendance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19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Feedback on progress/next steps on my thesis/guided project topic 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44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Students are provided adequate information about financial support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20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Guidance on career options in academia 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45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Comfort in approaching program/dept. about financial support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21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Guidance on non-academic or other professional career options 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46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Belief that I am getting paid fairly for program work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22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Project advisor treats me in a professional manner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47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Program/dept. has resources to find financial support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23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Satisfied with degree of access/interaction with project advisor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48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Compensation level is comparable to that of comparable institutions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24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Project advisor provides clear expectations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49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Confident that I have funds to complete graduate education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5739524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25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Comfortable sharing professional goals with project advisor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Take home pay is competitive to that of comparable institutions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379413" y="6338888"/>
          <a:ext cx="17795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69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Program Support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2323194" y="6338888"/>
          <a:ext cx="2160478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145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Mentorship &amp; Advising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4621213" y="6338888"/>
          <a:ext cx="27066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034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032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Coursework &amp; Degree</a:t>
                      </a:r>
                      <a:r>
                        <a:rPr lang="en-US" sz="1000" b="1" baseline="0" dirty="0"/>
                        <a:t> Progress</a:t>
                      </a:r>
                      <a:endParaRPr lang="en-US" sz="1000" b="1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7478713" y="6338888"/>
          <a:ext cx="12588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62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Finances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84787464"/>
      </p:ext>
    </p:extLst>
  </p:cSld>
  <p:clrMapOvr>
    <a:masterClrMapping/>
  </p:clrMapOvr>
</p:sld>
</file>

<file path=ppt/theme/theme1.xml><?xml version="1.0" encoding="utf-8"?>
<a:theme xmlns:a="http://schemas.openxmlformats.org/drawingml/2006/main" name="Qualitative Presentation 11.07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FFFF99"/>
      </a:accent1>
      <a:accent2>
        <a:srgbClr val="00AE00"/>
      </a:accent2>
      <a:accent3>
        <a:srgbClr val="FFFFFF"/>
      </a:accent3>
      <a:accent4>
        <a:srgbClr val="000000"/>
      </a:accent4>
      <a:accent5>
        <a:srgbClr val="FFFFCA"/>
      </a:accent5>
      <a:accent6>
        <a:srgbClr val="009D00"/>
      </a:accent6>
      <a:hlink>
        <a:srgbClr val="FC0128"/>
      </a:hlink>
      <a:folHlink>
        <a:srgbClr val="CECECE"/>
      </a:folHlink>
    </a:clrScheme>
    <a:fontScheme name="Qualitative Presentation 11.07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Qualitative Presentation 11.07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litative Presentation 11.07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litative Presentation 11.07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litative Presentation 11.07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litative Presentation 11.07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litative Presentation 11.07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litative Presentation 11.07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919191"/>
    </a:lt2>
    <a:accent1>
      <a:srgbClr val="FFFF99"/>
    </a:accent1>
    <a:accent2>
      <a:srgbClr val="00AE00"/>
    </a:accent2>
    <a:accent3>
      <a:srgbClr val="FFFFFF"/>
    </a:accent3>
    <a:accent4>
      <a:srgbClr val="000000"/>
    </a:accent4>
    <a:accent5>
      <a:srgbClr val="FFFFCA"/>
    </a:accent5>
    <a:accent6>
      <a:srgbClr val="009D00"/>
    </a:accent6>
    <a:hlink>
      <a:srgbClr val="FC0128"/>
    </a:hlink>
    <a:folHlink>
      <a:srgbClr val="CECECE"/>
    </a:folHlink>
  </a:clrScheme>
  <a:fontScheme name="Qualitative Presentation 11.07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0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919191"/>
    </a:lt2>
    <a:accent1>
      <a:srgbClr val="FFFF99"/>
    </a:accent1>
    <a:accent2>
      <a:srgbClr val="00AE00"/>
    </a:accent2>
    <a:accent3>
      <a:srgbClr val="FFFFFF"/>
    </a:accent3>
    <a:accent4>
      <a:srgbClr val="000000"/>
    </a:accent4>
    <a:accent5>
      <a:srgbClr val="FFFFCA"/>
    </a:accent5>
    <a:accent6>
      <a:srgbClr val="009D00"/>
    </a:accent6>
    <a:hlink>
      <a:srgbClr val="FC0128"/>
    </a:hlink>
    <a:folHlink>
      <a:srgbClr val="CECECE"/>
    </a:folHlink>
  </a:clrScheme>
  <a:fontScheme name="Qualitative Presentation 11.07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919191"/>
    </a:lt2>
    <a:accent1>
      <a:srgbClr val="FFFF99"/>
    </a:accent1>
    <a:accent2>
      <a:srgbClr val="00AE00"/>
    </a:accent2>
    <a:accent3>
      <a:srgbClr val="FFFFFF"/>
    </a:accent3>
    <a:accent4>
      <a:srgbClr val="000000"/>
    </a:accent4>
    <a:accent5>
      <a:srgbClr val="FFFFCA"/>
    </a:accent5>
    <a:accent6>
      <a:srgbClr val="009D00"/>
    </a:accent6>
    <a:hlink>
      <a:srgbClr val="FC0128"/>
    </a:hlink>
    <a:folHlink>
      <a:srgbClr val="CECECE"/>
    </a:folHlink>
  </a:clrScheme>
  <a:fontScheme name="Qualitative Presentation 11.07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2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919191"/>
    </a:lt2>
    <a:accent1>
      <a:srgbClr val="FFFF99"/>
    </a:accent1>
    <a:accent2>
      <a:srgbClr val="00AE00"/>
    </a:accent2>
    <a:accent3>
      <a:srgbClr val="FFFFFF"/>
    </a:accent3>
    <a:accent4>
      <a:srgbClr val="000000"/>
    </a:accent4>
    <a:accent5>
      <a:srgbClr val="FFFFCA"/>
    </a:accent5>
    <a:accent6>
      <a:srgbClr val="009D00"/>
    </a:accent6>
    <a:hlink>
      <a:srgbClr val="FC0128"/>
    </a:hlink>
    <a:folHlink>
      <a:srgbClr val="CECECE"/>
    </a:folHlink>
  </a:clrScheme>
  <a:fontScheme name="Qualitative Presentation 11.07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3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919191"/>
    </a:lt2>
    <a:accent1>
      <a:srgbClr val="FFFF99"/>
    </a:accent1>
    <a:accent2>
      <a:srgbClr val="00AE00"/>
    </a:accent2>
    <a:accent3>
      <a:srgbClr val="FFFFFF"/>
    </a:accent3>
    <a:accent4>
      <a:srgbClr val="000000"/>
    </a:accent4>
    <a:accent5>
      <a:srgbClr val="FFFFCA"/>
    </a:accent5>
    <a:accent6>
      <a:srgbClr val="009D00"/>
    </a:accent6>
    <a:hlink>
      <a:srgbClr val="FC0128"/>
    </a:hlink>
    <a:folHlink>
      <a:srgbClr val="CECECE"/>
    </a:folHlink>
  </a:clrScheme>
  <a:fontScheme name="Qualitative Presentation 11.07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4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919191"/>
    </a:lt2>
    <a:accent1>
      <a:srgbClr val="FFFF99"/>
    </a:accent1>
    <a:accent2>
      <a:srgbClr val="00AE00"/>
    </a:accent2>
    <a:accent3>
      <a:srgbClr val="FFFFFF"/>
    </a:accent3>
    <a:accent4>
      <a:srgbClr val="000000"/>
    </a:accent4>
    <a:accent5>
      <a:srgbClr val="FFFFCA"/>
    </a:accent5>
    <a:accent6>
      <a:srgbClr val="009D00"/>
    </a:accent6>
    <a:hlink>
      <a:srgbClr val="FC0128"/>
    </a:hlink>
    <a:folHlink>
      <a:srgbClr val="CECECE"/>
    </a:folHlink>
  </a:clrScheme>
  <a:fontScheme name="Qualitative Presentation 11.07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5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919191"/>
    </a:lt2>
    <a:accent1>
      <a:srgbClr val="FFFF99"/>
    </a:accent1>
    <a:accent2>
      <a:srgbClr val="00AE00"/>
    </a:accent2>
    <a:accent3>
      <a:srgbClr val="FFFFFF"/>
    </a:accent3>
    <a:accent4>
      <a:srgbClr val="000000"/>
    </a:accent4>
    <a:accent5>
      <a:srgbClr val="FFFFCA"/>
    </a:accent5>
    <a:accent6>
      <a:srgbClr val="009D00"/>
    </a:accent6>
    <a:hlink>
      <a:srgbClr val="FC0128"/>
    </a:hlink>
    <a:folHlink>
      <a:srgbClr val="CECECE"/>
    </a:folHlink>
  </a:clrScheme>
  <a:fontScheme name="Qualitative Presentation 11.07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6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919191"/>
    </a:lt2>
    <a:accent1>
      <a:srgbClr val="FFFF99"/>
    </a:accent1>
    <a:accent2>
      <a:srgbClr val="00AE00"/>
    </a:accent2>
    <a:accent3>
      <a:srgbClr val="FFFFFF"/>
    </a:accent3>
    <a:accent4>
      <a:srgbClr val="000000"/>
    </a:accent4>
    <a:accent5>
      <a:srgbClr val="FFFFCA"/>
    </a:accent5>
    <a:accent6>
      <a:srgbClr val="009D00"/>
    </a:accent6>
    <a:hlink>
      <a:srgbClr val="FC0128"/>
    </a:hlink>
    <a:folHlink>
      <a:srgbClr val="CECECE"/>
    </a:folHlink>
  </a:clrScheme>
  <a:fontScheme name="Qualitative Presentation 11.07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7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919191"/>
    </a:lt2>
    <a:accent1>
      <a:srgbClr val="FFFF99"/>
    </a:accent1>
    <a:accent2>
      <a:srgbClr val="00AE00"/>
    </a:accent2>
    <a:accent3>
      <a:srgbClr val="FFFFFF"/>
    </a:accent3>
    <a:accent4>
      <a:srgbClr val="000000"/>
    </a:accent4>
    <a:accent5>
      <a:srgbClr val="FFFFCA"/>
    </a:accent5>
    <a:accent6>
      <a:srgbClr val="009D00"/>
    </a:accent6>
    <a:hlink>
      <a:srgbClr val="FC0128"/>
    </a:hlink>
    <a:folHlink>
      <a:srgbClr val="CECECE"/>
    </a:folHlink>
  </a:clrScheme>
  <a:fontScheme name="Qualitative Presentation 11.07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8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919191"/>
    </a:lt2>
    <a:accent1>
      <a:srgbClr val="FFFF99"/>
    </a:accent1>
    <a:accent2>
      <a:srgbClr val="00AE00"/>
    </a:accent2>
    <a:accent3>
      <a:srgbClr val="FFFFFF"/>
    </a:accent3>
    <a:accent4>
      <a:srgbClr val="000000"/>
    </a:accent4>
    <a:accent5>
      <a:srgbClr val="FFFFCA"/>
    </a:accent5>
    <a:accent6>
      <a:srgbClr val="009D00"/>
    </a:accent6>
    <a:hlink>
      <a:srgbClr val="FC0128"/>
    </a:hlink>
    <a:folHlink>
      <a:srgbClr val="CECECE"/>
    </a:folHlink>
  </a:clrScheme>
  <a:fontScheme name="Qualitative Presentation 11.07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919191"/>
    </a:lt2>
    <a:accent1>
      <a:srgbClr val="FFFF99"/>
    </a:accent1>
    <a:accent2>
      <a:srgbClr val="00AE00"/>
    </a:accent2>
    <a:accent3>
      <a:srgbClr val="FFFFFF"/>
    </a:accent3>
    <a:accent4>
      <a:srgbClr val="000000"/>
    </a:accent4>
    <a:accent5>
      <a:srgbClr val="FFFFCA"/>
    </a:accent5>
    <a:accent6>
      <a:srgbClr val="009D00"/>
    </a:accent6>
    <a:hlink>
      <a:srgbClr val="FC0128"/>
    </a:hlink>
    <a:folHlink>
      <a:srgbClr val="CECECE"/>
    </a:folHlink>
  </a:clrScheme>
  <a:fontScheme name="Qualitative Presentation 11.07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919191"/>
    </a:lt2>
    <a:accent1>
      <a:srgbClr val="FFFF99"/>
    </a:accent1>
    <a:accent2>
      <a:srgbClr val="00AE00"/>
    </a:accent2>
    <a:accent3>
      <a:srgbClr val="FFFFFF"/>
    </a:accent3>
    <a:accent4>
      <a:srgbClr val="000000"/>
    </a:accent4>
    <a:accent5>
      <a:srgbClr val="FFFFCA"/>
    </a:accent5>
    <a:accent6>
      <a:srgbClr val="009D00"/>
    </a:accent6>
    <a:hlink>
      <a:srgbClr val="FC0128"/>
    </a:hlink>
    <a:folHlink>
      <a:srgbClr val="CECECE"/>
    </a:folHlink>
  </a:clrScheme>
  <a:fontScheme name="Qualitative Presentation 11.07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919191"/>
    </a:lt2>
    <a:accent1>
      <a:srgbClr val="FFFF99"/>
    </a:accent1>
    <a:accent2>
      <a:srgbClr val="00AE00"/>
    </a:accent2>
    <a:accent3>
      <a:srgbClr val="FFFFFF"/>
    </a:accent3>
    <a:accent4>
      <a:srgbClr val="000000"/>
    </a:accent4>
    <a:accent5>
      <a:srgbClr val="FFFFCA"/>
    </a:accent5>
    <a:accent6>
      <a:srgbClr val="009D00"/>
    </a:accent6>
    <a:hlink>
      <a:srgbClr val="FC0128"/>
    </a:hlink>
    <a:folHlink>
      <a:srgbClr val="CECECE"/>
    </a:folHlink>
  </a:clrScheme>
  <a:fontScheme name="Qualitative Presentation 11.07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919191"/>
    </a:lt2>
    <a:accent1>
      <a:srgbClr val="FFFF99"/>
    </a:accent1>
    <a:accent2>
      <a:srgbClr val="00AE00"/>
    </a:accent2>
    <a:accent3>
      <a:srgbClr val="FFFFFF"/>
    </a:accent3>
    <a:accent4>
      <a:srgbClr val="000000"/>
    </a:accent4>
    <a:accent5>
      <a:srgbClr val="FFFFCA"/>
    </a:accent5>
    <a:accent6>
      <a:srgbClr val="009D00"/>
    </a:accent6>
    <a:hlink>
      <a:srgbClr val="FC0128"/>
    </a:hlink>
    <a:folHlink>
      <a:srgbClr val="CECECE"/>
    </a:folHlink>
  </a:clrScheme>
  <a:fontScheme name="Qualitative Presentation 11.07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919191"/>
    </a:lt2>
    <a:accent1>
      <a:srgbClr val="FFFF99"/>
    </a:accent1>
    <a:accent2>
      <a:srgbClr val="00AE00"/>
    </a:accent2>
    <a:accent3>
      <a:srgbClr val="FFFFFF"/>
    </a:accent3>
    <a:accent4>
      <a:srgbClr val="000000"/>
    </a:accent4>
    <a:accent5>
      <a:srgbClr val="FFFFCA"/>
    </a:accent5>
    <a:accent6>
      <a:srgbClr val="009D00"/>
    </a:accent6>
    <a:hlink>
      <a:srgbClr val="FC0128"/>
    </a:hlink>
    <a:folHlink>
      <a:srgbClr val="CECECE"/>
    </a:folHlink>
  </a:clrScheme>
  <a:fontScheme name="Qualitative Presentation 11.07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919191"/>
    </a:lt2>
    <a:accent1>
      <a:srgbClr val="FFFF99"/>
    </a:accent1>
    <a:accent2>
      <a:srgbClr val="00AE00"/>
    </a:accent2>
    <a:accent3>
      <a:srgbClr val="FFFFFF"/>
    </a:accent3>
    <a:accent4>
      <a:srgbClr val="000000"/>
    </a:accent4>
    <a:accent5>
      <a:srgbClr val="FFFFCA"/>
    </a:accent5>
    <a:accent6>
      <a:srgbClr val="009D00"/>
    </a:accent6>
    <a:hlink>
      <a:srgbClr val="FC0128"/>
    </a:hlink>
    <a:folHlink>
      <a:srgbClr val="CECECE"/>
    </a:folHlink>
  </a:clrScheme>
  <a:fontScheme name="Qualitative Presentation 11.07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919191"/>
    </a:lt2>
    <a:accent1>
      <a:srgbClr val="FFFF99"/>
    </a:accent1>
    <a:accent2>
      <a:srgbClr val="00AE00"/>
    </a:accent2>
    <a:accent3>
      <a:srgbClr val="FFFFFF"/>
    </a:accent3>
    <a:accent4>
      <a:srgbClr val="000000"/>
    </a:accent4>
    <a:accent5>
      <a:srgbClr val="FFFFCA"/>
    </a:accent5>
    <a:accent6>
      <a:srgbClr val="009D00"/>
    </a:accent6>
    <a:hlink>
      <a:srgbClr val="FC0128"/>
    </a:hlink>
    <a:folHlink>
      <a:srgbClr val="CECECE"/>
    </a:folHlink>
  </a:clrScheme>
  <a:fontScheme name="Qualitative Presentation 11.07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9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919191"/>
    </a:lt2>
    <a:accent1>
      <a:srgbClr val="FFFF99"/>
    </a:accent1>
    <a:accent2>
      <a:srgbClr val="00AE00"/>
    </a:accent2>
    <a:accent3>
      <a:srgbClr val="FFFFFF"/>
    </a:accent3>
    <a:accent4>
      <a:srgbClr val="000000"/>
    </a:accent4>
    <a:accent5>
      <a:srgbClr val="FFFFCA"/>
    </a:accent5>
    <a:accent6>
      <a:srgbClr val="009D00"/>
    </a:accent6>
    <a:hlink>
      <a:srgbClr val="FC0128"/>
    </a:hlink>
    <a:folHlink>
      <a:srgbClr val="CECECE"/>
    </a:folHlink>
  </a:clrScheme>
  <a:fontScheme name="Qualitative Presentation 11.07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\\NTSERVER-1\TEMPLATES\Qualitative Presentation 11.07.pot</Template>
  <TotalTime>95798</TotalTime>
  <Pages>28</Pages>
  <Words>16253</Words>
  <Application>Microsoft Macintosh PowerPoint</Application>
  <PresentationFormat>Letter Paper (8.5x11 in)</PresentationFormat>
  <Paragraphs>4412</Paragraphs>
  <Slides>69</Slides>
  <Notes>69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69</vt:i4>
      </vt:variant>
    </vt:vector>
  </HeadingPairs>
  <TitlesOfParts>
    <vt:vector size="72" baseType="lpstr">
      <vt:lpstr>Arial</vt:lpstr>
      <vt:lpstr>Times New Roman</vt:lpstr>
      <vt:lpstr>Qualitative Presentation 11.07</vt:lpstr>
      <vt:lpstr>2019 GRADUATE STUDENT EXPERIENCE STUDY Key Metrics and PIA Charts – by College</vt:lpstr>
      <vt:lpstr>TABLE OF CONTENTS</vt:lpstr>
      <vt:lpstr>Key Metrics – Comparison of 2016 versus 2019</vt:lpstr>
      <vt:lpstr>Key Metrics - Master’s</vt:lpstr>
      <vt:lpstr>Key Metrics – Ph.D</vt:lpstr>
      <vt:lpstr>LEGEND FOR TABLES/GRAPHS</vt:lpstr>
      <vt:lpstr>Legend for Tables/Graphs – Master’s CAMPUS</vt:lpstr>
      <vt:lpstr>Legend for Tables/Graphs – Master’s ONLINE</vt:lpstr>
      <vt:lpstr>Legend for Tables/Graphs – Ph.D</vt:lpstr>
      <vt:lpstr>ALL COLLEGES – MASTER’S CAMPUS</vt:lpstr>
      <vt:lpstr>Perception Improvement Analysis – Master’s CAMPUS</vt:lpstr>
      <vt:lpstr>Comparison of Attribute Evaluations 2019 versus 2016 - Master’s CAMPUS -</vt:lpstr>
      <vt:lpstr>ALL COLLEGES – MASTER’S ONLINE</vt:lpstr>
      <vt:lpstr>Perception Improvement Analysis – Master’s ONLINE</vt:lpstr>
      <vt:lpstr>ALL COLLEGES – Ph.D</vt:lpstr>
      <vt:lpstr>Perception Improvement Analysis – Ph.D</vt:lpstr>
      <vt:lpstr>Comparison of Attribute Evaluations 2019 versus 2016 - Ph.D -</vt:lpstr>
      <vt:lpstr>COLLEGE OF ARCHITECTURE</vt:lpstr>
      <vt:lpstr>Key Metrics – College of Architecture, Master’s CAMPUS</vt:lpstr>
      <vt:lpstr>Perception Improvement Analysis – Master’s CAMPUS College of Architecture</vt:lpstr>
      <vt:lpstr>Comparison of Attribute Evaluations 2019 versus 2016 - College of Architecture, Master’s CAMPUS -</vt:lpstr>
      <vt:lpstr>Key Metrics – College of Architecture, Master’s ONLINE</vt:lpstr>
      <vt:lpstr>Perception Improvement Analysis – Master’s ONLINE College of Architecture</vt:lpstr>
      <vt:lpstr>Key Metrics – College of Architecture, Ph.D</vt:lpstr>
      <vt:lpstr>Perception Improvement Analysis – Ph.D College of Architecture</vt:lpstr>
      <vt:lpstr>Comparison of Attribute Evaluations 2019 versus 2016 - College of Architecture, Ph.D</vt:lpstr>
      <vt:lpstr>COLLEGE OF COMPUTING</vt:lpstr>
      <vt:lpstr>Key Metrics – College of Computing, Master’s CAMPUS</vt:lpstr>
      <vt:lpstr>Perception Improvement Analysis – Master’s CAMPUS College of Computing</vt:lpstr>
      <vt:lpstr>Comparison of Attribute Evaluations 2019 versus 2016 - College of Computing, Master’s CAMPUS -</vt:lpstr>
      <vt:lpstr>Key Metrics – College of Computing, Master’s ONLINE</vt:lpstr>
      <vt:lpstr>Perception Improvement Analysis – Master’s ONLINE College of Computing</vt:lpstr>
      <vt:lpstr>Key Metrics – College of Computing, Ph.D</vt:lpstr>
      <vt:lpstr>Perception Improvement Analysis – Ph.D College of Computing</vt:lpstr>
      <vt:lpstr>Comparison of Attribute Evaluations 2019 versus 2016 - College of Computing, Ph.D</vt:lpstr>
      <vt:lpstr>COLLEGE OF ENGINEERING</vt:lpstr>
      <vt:lpstr>Key Metrics – College of Engineering, Master’s CAMPUS</vt:lpstr>
      <vt:lpstr>Key Metrics – College of Engineering, Master’s CAMPUS Cont.</vt:lpstr>
      <vt:lpstr>Perception Improvement Analysis – Master’s CAMPUS College of Engineering</vt:lpstr>
      <vt:lpstr>Comparison of Attribute Evaluations 2019 versus 2016 - College of Engineering, Master’s CAMPUS -</vt:lpstr>
      <vt:lpstr>Key Metrics – College of Engineering, Master’s ONLINE</vt:lpstr>
      <vt:lpstr>Perception Improvement Analysis – Master’s ONLINE College of Engineering</vt:lpstr>
      <vt:lpstr>Key Metrics – College of Engineering, Ph.D</vt:lpstr>
      <vt:lpstr>Key Metrics – College of Engineering, Ph.D. Cont.</vt:lpstr>
      <vt:lpstr>Perception Improvement Analysis – Ph.D. College of Engineering</vt:lpstr>
      <vt:lpstr>Comparison of Attribute Evaluations 2019 versus 2016 - College of Engineering, Ph.D -</vt:lpstr>
      <vt:lpstr>IVAN ALLEN COLLEGE</vt:lpstr>
      <vt:lpstr>Key Metrics – Ivan Allen College, Master’s CAMPUS</vt:lpstr>
      <vt:lpstr>Perception Improvement Analysis – Master’s CAMPUS Ivan Allen College</vt:lpstr>
      <vt:lpstr>Comparison of Attribute Evaluations 2019 versus 2016 - Ivan Allen College, Master’s CAMPUS -</vt:lpstr>
      <vt:lpstr>Key Metrics – Ivan Allen College, Ph.D</vt:lpstr>
      <vt:lpstr>Perception Improvement Analysis – Ph.D Ivan Allen College</vt:lpstr>
      <vt:lpstr>Comparison of Attribute Evaluations 2019 versus 2016 - Ivan Allen College, Ph.D -</vt:lpstr>
      <vt:lpstr>SCHELLER COLLEGE OF BUSINESS</vt:lpstr>
      <vt:lpstr>Key Metrics – Scheller College of Business, Master’s CAMPUS</vt:lpstr>
      <vt:lpstr>Perception Improvement Analysis – Master’s CAMPUS Scheller College of Business</vt:lpstr>
      <vt:lpstr>Comparison of Attribute Evaluations 2019 versus 2016 - Scheller College of Business, Master’s CAMPUS -</vt:lpstr>
      <vt:lpstr>Key Metrics – Scheller College of Business, Ph.D</vt:lpstr>
      <vt:lpstr>Perception Improvement Analysis – Ph.D Scheller College of Business</vt:lpstr>
      <vt:lpstr>Comparison of Attribute Evaluations 2019 versus 2016 - Scheller College of Business, Ph.D -</vt:lpstr>
      <vt:lpstr>COLLEGE OF SCIENCES</vt:lpstr>
      <vt:lpstr>Key Metrics – College of Sciences, Master’s CAMPUS</vt:lpstr>
      <vt:lpstr>Key Metrics – College of Sciences, Master’s CAMPUS Cont.</vt:lpstr>
      <vt:lpstr>Perception Improvement Analysis – Master’s CAMPUS College of Sciences</vt:lpstr>
      <vt:lpstr>Comparison of Attribute Evaluations 2019 versus 2016 - College of Sciences, Master’s CAMPUS -</vt:lpstr>
      <vt:lpstr>Key Metrics – College of Sciences, Ph.D</vt:lpstr>
      <vt:lpstr>Key Metrics – College of Sciences, Ph.D Cont.</vt:lpstr>
      <vt:lpstr>Perception Improvement Analysis – Ph.D College of Sciences</vt:lpstr>
      <vt:lpstr>Comparison of Attribute Evaluations 2019 versus 2016 - College of Sciences, Ph.D -</vt:lpstr>
    </vt:vector>
  </TitlesOfParts>
  <Company>Dell Preferred Customer.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WALLACE , KATHI S</dc:creator>
  <cp:lastModifiedBy>Hom, Tiana R</cp:lastModifiedBy>
  <cp:revision>1617</cp:revision>
  <cp:lastPrinted>2019-09-25T14:05:52Z</cp:lastPrinted>
  <dcterms:created xsi:type="dcterms:W3CDTF">2000-08-17T15:20:10Z</dcterms:created>
  <dcterms:modified xsi:type="dcterms:W3CDTF">2022-11-10T23:10:47Z</dcterms:modified>
</cp:coreProperties>
</file>